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5" r:id="rId4"/>
    <p:sldId id="257" r:id="rId5"/>
    <p:sldId id="266" r:id="rId6"/>
    <p:sldId id="273" r:id="rId7"/>
    <p:sldId id="275" r:id="rId8"/>
    <p:sldId id="277" r:id="rId9"/>
    <p:sldId id="285" r:id="rId10"/>
    <p:sldId id="258" r:id="rId11"/>
    <p:sldId id="270" r:id="rId12"/>
    <p:sldId id="276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1F6"/>
    <a:srgbClr val="EDFAFF"/>
    <a:srgbClr val="F2F2F2"/>
    <a:srgbClr val="7FD0D7"/>
    <a:srgbClr val="000000"/>
    <a:srgbClr val="646674"/>
    <a:srgbClr val="74735E"/>
    <a:srgbClr val="44484A"/>
    <a:srgbClr val="5055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24291-32C7-FC4C-BB2C-A5841DED6EA7}" v="1690" dt="2025-03-25T12:34:59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1"/>
    <p:restoredTop sz="94740"/>
  </p:normalViewPr>
  <p:slideViewPr>
    <p:cSldViewPr snapToGrid="0">
      <p:cViewPr varScale="1">
        <p:scale>
          <a:sx n="142" d="100"/>
          <a:sy n="142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040E1-81F9-EB4C-8D41-B109CC097DD4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DE2A6-D1A5-4B43-98FA-45D995F59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E2A6-D1A5-4B43-98FA-45D995F59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1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E2A6-D1A5-4B43-98FA-45D995F59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7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E2A6-D1A5-4B43-98FA-45D995F59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4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E2A6-D1A5-4B43-98FA-45D995F59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5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38FE-D108-C64E-AA54-15E7D3F68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0A88A-1383-01EA-531F-DCD006C06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F729-3750-8D42-6B51-933F0B24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8E78-2CAF-CC48-8FE4-374E4301744D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BC9A1-184B-D5B4-1F82-B63600ED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E8D3D-00CE-6B35-2BEF-9ECE5E36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0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39C2-D319-2A66-0589-4E8586F5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1578F-86E3-9C58-FA43-70C9F39EF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9A19B-90C3-A40D-FEA3-90DDE0A9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F77B-0E0D-704F-A05C-4889FC85AD43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6A395-7151-FD44-D042-55B90354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3743A-65A9-50E5-696C-51FFA2A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4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8BCF9B-BE09-DD3D-3D7D-4BFCC4EC9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69C3E-004D-327D-EF39-611BC5214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52B46-571B-A48D-F3D7-A5DB2AE2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4A95-7755-F942-8DFF-CF5263F2EBC3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6CEC6-8B39-D135-87CD-27A0A387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20CF-0197-881C-C6B3-D69357ED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E3296-4071-A79C-1DAD-574D1FC08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4816-83EB-C0D3-0C24-66081B84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53A35-9BD0-4C9D-89C4-AD9D7521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F06D-1170-7049-946A-297C59D33567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E89D0-D766-B804-D9C3-4C796DD7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E423-9485-CB0F-FC0A-ED498A13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20C5-2091-9DC2-C446-2FF726F7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2EF74-AE3C-CA88-B013-3E102649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C6C1B-21CB-D08F-B1A5-C547C01A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0500-1A2A-464E-8507-7E90B37E8D72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9C3D-E462-9494-E411-EE38BC8B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1ECA-CC9B-1685-2009-101C37F0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A6BE-D97C-36B3-B026-9949CCB3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C1D7-1DD0-B903-8799-5CB06281A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C747E-9072-C812-89E0-541A283A2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2FBD2-131D-5492-3B76-3A681876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150F-704D-5742-85F7-BB6B5F6A9CE1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39F33-2D81-17E4-7F04-6BB9E212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BE6EB-EA65-6435-4A9D-77189707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038B-9DB2-339A-B10B-E7DC6EE4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2826C-9B92-AC56-F56F-F8C3F193A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AA3B9-82F5-BEB1-23A7-96E061F6A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15C16-5AB7-3FBC-090D-6C4B019EB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19B14-A301-FC64-192F-0F24D4358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30CE5-0A69-943A-39CF-7A5622B6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0E4A-C49B-6446-90A1-B468272E4A8F}" type="datetime1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48006-DEF5-6AF9-D218-D7116618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534E3-74FF-6DC3-3AAF-E143FED5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5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1555-6D31-FD37-10CC-B484B0C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32ED6-FB3D-BA9B-8514-7A3DAC1E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AE7E8-18A0-A34C-9CA3-CA5F4934F1D6}" type="datetime1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31CD-8A4D-4E8B-C10C-73E5C9CD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570ED-DFD8-7C3B-34AF-9E7686EF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8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A60D-6B3F-65D1-FAEE-16CB2C07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E498-4E90-FE48-AB49-E18D49B24670}" type="datetime1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8A1387-D8C7-E483-E995-F4A41A49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B8A18-F84D-D489-A224-1FB939C0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5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2BE1-4B93-043C-E182-C2D45581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30CD0-5AE3-6D90-E8CA-8E8ADBCA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CF3A-A96A-3A65-542B-2FF58E723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1182-A91B-DCAA-590E-4439A1E6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333E-5BFC-B640-B768-D6D715D1E070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64794-2699-545C-67B1-0852A6DB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8C4CD-B5EC-6CD1-E4C6-2978CDB6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0653-9157-0426-722A-110A65F9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21393-5B88-F42A-78E5-F197F5517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91EE6-5FEB-0921-5B2D-451E88C87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7AA40-9E95-0F9B-DBC5-E766DF67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5BE0-DB17-1344-97FF-E594AEAC01D4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94D6F-7D4A-6655-9128-66D31611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D7042-FB13-8944-EC41-572DC9F8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8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3A99E-1CAC-B2F7-0359-8DE1EBD5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0E442-BF8E-069B-1E73-DF7EC3CA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EE3D7-17D6-0063-67CC-92975A4B2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AB0B5B-B0E4-084F-9835-5C8175B93FD8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4C1D9-C271-F87C-FEFE-3331BCB3A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70F7-622F-2EC2-6F86-F1A640ECD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A76B1-019E-8245-90A1-E15F2763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14F1E5-D6EC-CE7D-908E-B325DADBA557}"/>
              </a:ext>
            </a:extLst>
          </p:cNvPr>
          <p:cNvGrpSpPr/>
          <p:nvPr/>
        </p:nvGrpSpPr>
        <p:grpSpPr>
          <a:xfrm>
            <a:off x="-478394" y="4510"/>
            <a:ext cx="14074474" cy="7016879"/>
            <a:chOff x="3790951" y="-347058"/>
            <a:chExt cx="6662431" cy="5819281"/>
          </a:xfrm>
        </p:grpSpPr>
        <p:pic>
          <p:nvPicPr>
            <p:cNvPr id="6" name="Espace réservé du contenu 3">
              <a:extLst>
                <a:ext uri="{FF2B5EF4-FFF2-40B4-BE49-F238E27FC236}">
                  <a16:creationId xmlns:a16="http://schemas.microsoft.com/office/drawing/2014/main" id="{97E1408D-DEB4-8E59-EA66-8D359207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229" t="13688" r="23170" b="24772"/>
            <a:stretch/>
          </p:blipFill>
          <p:spPr>
            <a:xfrm>
              <a:off x="3790951" y="-347058"/>
              <a:ext cx="6662431" cy="58192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4E21C6-49B8-9B5A-26D4-BD7E9416E81D}"/>
                </a:ext>
              </a:extLst>
            </p:cNvPr>
            <p:cNvSpPr txBox="1"/>
            <p:nvPr/>
          </p:nvSpPr>
          <p:spPr>
            <a:xfrm>
              <a:off x="4099448" y="5059235"/>
              <a:ext cx="3813605" cy="38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Miriam Fixed" panose="020F0502020204030204" pitchFamily="34" charset="0"/>
                  <a:cs typeface="Miriam Fixed" panose="020F0502020204030204" pitchFamily="34" charset="0"/>
                </a:rPr>
                <a:t>Background powered by: cunuSHT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2406.14542, </a:t>
              </a:r>
              <a:r>
                <a:rPr lang="en-US" sz="1200" dirty="0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Miriam Fixed" panose="020F0502020204030204" pitchFamily="34" charset="0"/>
                  <a:cs typeface="Miriam Fixed" panose="020F0502020204030204" pitchFamily="34" charset="0"/>
                </a:rPr>
                <a:t>the GPU version of </a:t>
              </a:r>
              <a:r>
                <a:rPr lang="en-US" sz="1200" dirty="0" err="1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Miriam Fixed" panose="020F0502020204030204" pitchFamily="34" charset="0"/>
                  <a:cs typeface="Miriam Fixed" panose="020F0502020204030204" pitchFamily="34" charset="0"/>
                </a:rPr>
                <a:t>lenspyx</a:t>
              </a:r>
              <a:r>
                <a:rPr lang="en-US" sz="1200" dirty="0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latin typeface="Miriam Fixed" panose="020F0502020204030204" pitchFamily="34" charset="0"/>
                  <a:cs typeface="Miriam Fixed" panose="020F0502020204030204" pitchFamily="34" charset="0"/>
                </a:rPr>
                <a:t>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2304.10431</a:t>
              </a:r>
            </a:p>
            <a:p>
              <a:endParaRPr lang="en-US" sz="12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Miriam Fixed" panose="020F0502020204030204" pitchFamily="34" charset="0"/>
                <a:cs typeface="Miriam Fixed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7A0D7-D9B8-74A0-BE27-8B431FD56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5148"/>
            <a:ext cx="9144000" cy="2387600"/>
          </a:xfrm>
          <a:gradFill flip="none" rotWithShape="1">
            <a:gsLst>
              <a:gs pos="36000">
                <a:srgbClr val="EDFAFF">
                  <a:alpha val="0"/>
                </a:srgbClr>
              </a:gs>
              <a:gs pos="8000">
                <a:srgbClr val="38E1F6">
                  <a:alpha val="74902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/>
              <a:t>Optimal Joint Reconstruction</a:t>
            </a:r>
            <a:br>
              <a:rPr lang="en-US" dirty="0"/>
            </a:br>
            <a:r>
              <a:rPr lang="en-US" dirty="0"/>
              <a:t>of CMB Secondaries</a:t>
            </a:r>
            <a:br>
              <a:rPr lang="en-US" dirty="0"/>
            </a:br>
            <a:r>
              <a:rPr lang="en-US" dirty="0"/>
              <a:t>for CMB-S4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D4AFD-27A3-8639-9296-206940FFD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093" y="4619384"/>
            <a:ext cx="11351747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>
                <a:solidFill>
                  <a:sysClr val="windowText" lastClr="000000"/>
                </a:solidFill>
              </a:rPr>
              <a:t>CMB-S4 spring meeting 2025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  <a:p>
            <a:pPr algn="r"/>
            <a:r>
              <a:rPr lang="en-US" dirty="0">
                <a:ln>
                  <a:solidFill>
                    <a:srgbClr val="00B0F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Sebastian Belkner</a:t>
            </a:r>
          </a:p>
          <a:p>
            <a:pPr algn="r"/>
            <a:r>
              <a:rPr lang="en-US" dirty="0">
                <a:ln>
                  <a:solidFill>
                    <a:srgbClr val="00B0F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Uni Geneva </a:t>
            </a:r>
          </a:p>
          <a:p>
            <a:pPr algn="r"/>
            <a:r>
              <a:rPr lang="en-US" dirty="0">
                <a:ln>
                  <a:solidFill>
                    <a:srgbClr val="00B0F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Julien Carrons postdoc</a:t>
            </a:r>
          </a:p>
        </p:txBody>
      </p:sp>
      <p:pic>
        <p:nvPicPr>
          <p:cNvPr id="4" name="Picture 2" descr="Sebastian Belkner's picture">
            <a:extLst>
              <a:ext uri="{FF2B5EF4-FFF2-40B4-BE49-F238E27FC236}">
                <a16:creationId xmlns:a16="http://schemas.microsoft.com/office/drawing/2014/main" id="{EF5296C5-1618-61CB-59DF-B7AEF87D0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3171" r="16799" b="22517"/>
          <a:stretch/>
        </p:blipFill>
        <p:spPr bwMode="auto">
          <a:xfrm>
            <a:off x="10057677" y="197836"/>
            <a:ext cx="1912513" cy="151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DD11428E-BC67-4F65-339D-25CD8F6AF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406"/>
            <a:ext cx="4203363" cy="1030237"/>
          </a:xfrm>
          <a:prstGeom prst="rect">
            <a:avLst/>
          </a:prstGeom>
        </p:spPr>
      </p:pic>
      <p:pic>
        <p:nvPicPr>
          <p:cNvPr id="11" name="Picture 10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63DE5683-5D28-C0A5-F3AD-F1258B0DE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10" y="-57234"/>
            <a:ext cx="4203364" cy="1030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9C38EE-0481-5D72-D5A0-423CE0C4FF89}"/>
                  </a:ext>
                </a:extLst>
              </p:cNvPr>
              <p:cNvSpPr txBox="1"/>
              <p:nvPr/>
            </p:nvSpPr>
            <p:spPr>
              <a:xfrm>
                <a:off x="402159" y="6140483"/>
                <a:ext cx="642612" cy="38164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len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9C38EE-0481-5D72-D5A0-423CE0C4F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9" y="6140483"/>
                <a:ext cx="642612" cy="3816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5CDBD6D5-9CAD-ADFE-6B87-A119F594374D}"/>
              </a:ext>
            </a:extLst>
          </p:cNvPr>
          <p:cNvSpPr/>
          <p:nvPr/>
        </p:nvSpPr>
        <p:spPr>
          <a:xfrm>
            <a:off x="165990" y="5294314"/>
            <a:ext cx="472339" cy="912859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>
            <a:extLst>
              <a:ext uri="{FF2B5EF4-FFF2-40B4-BE49-F238E27FC236}">
                <a16:creationId xmlns:a16="http://schemas.microsoft.com/office/drawing/2014/main" id="{8C5084C8-AFBA-4F18-CFD6-61419B058272}"/>
              </a:ext>
            </a:extLst>
          </p:cNvPr>
          <p:cNvSpPr/>
          <p:nvPr/>
        </p:nvSpPr>
        <p:spPr>
          <a:xfrm rot="10613176">
            <a:off x="808580" y="5237225"/>
            <a:ext cx="472339" cy="912859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7D8FC0-2C80-38D1-54C8-4F35B1482491}"/>
                  </a:ext>
                </a:extLst>
              </p:cNvPr>
              <p:cNvSpPr txBox="1"/>
              <p:nvPr/>
            </p:nvSpPr>
            <p:spPr>
              <a:xfrm>
                <a:off x="438093" y="4965146"/>
                <a:ext cx="570743" cy="38164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unl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7D8FC0-2C80-38D1-54C8-4F35B1482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93" y="4965146"/>
                <a:ext cx="570743" cy="381643"/>
              </a:xfrm>
              <a:prstGeom prst="rect">
                <a:avLst/>
              </a:prstGeom>
              <a:blipFill>
                <a:blip r:embed="rId10"/>
                <a:stretch>
                  <a:fillRect r="-1489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CACD6-69F2-E6E3-07D4-A83AAE80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9C58E3-57C6-4EBF-C381-C1D98BA43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12" y="1690688"/>
            <a:ext cx="10131838" cy="5030787"/>
          </a:xfrm>
          <a:effectLst>
            <a:glow rad="101600">
              <a:schemeClr val="bg1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I showed an optimal joint secondary reconstruction tool suitable for various secondaries. I demonstrated its performance on the lensing potential, curl and birefringence on the full/masked sky. Paper in preparation with Julien.</a:t>
            </a:r>
          </a:p>
          <a:p>
            <a:pPr marL="0" indent="0" algn="just">
              <a:buNone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Findings (on 1 simulation) agree with expectation (within its low statistic)</a:t>
            </a:r>
          </a:p>
          <a:p>
            <a:pPr marL="0" indent="0" algn="just">
              <a:buNone/>
            </a:pPr>
            <a:endParaRPr lang="en-US" sz="1800" dirty="0">
              <a:solidFill>
                <a:schemeClr val="bg1">
                  <a:lumMod val="85000"/>
                </a:schemeClr>
              </a:solidFill>
              <a:cs typeface="Calibri"/>
            </a:endParaRPr>
          </a:p>
          <a:p>
            <a:pPr algn="just"/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Full data tuple (T,E,B) –       	     currently validating</a:t>
            </a:r>
          </a:p>
          <a:p>
            <a:pPr algn="just"/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Masked sky –                               	     currently validating</a:t>
            </a:r>
          </a:p>
          <a:p>
            <a:pPr algn="just"/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Easy to add other (custom) gradients	     ok</a:t>
            </a:r>
          </a:p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Readily available in </a:t>
            </a:r>
            <a:r>
              <a:rPr lang="en-US" sz="1800" dirty="0">
                <a:solidFill>
                  <a:srgbClr val="7FD0D7"/>
                </a:solidFill>
                <a:latin typeface="Bangla MN" pitchFamily="2" charset="0"/>
                <a:cs typeface="Bangla MN" pitchFamily="2" charset="0"/>
              </a:rPr>
              <a:t>delensalot		    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Aptos" panose="020B0004020202020204" pitchFamily="34" charset="0"/>
                <a:cs typeface="Calibri"/>
              </a:rPr>
              <a:t>ok</a:t>
            </a:r>
            <a:endParaRPr lang="en-US" sz="1800" dirty="0">
              <a:solidFill>
                <a:srgbClr val="7FD0D7"/>
              </a:solidFill>
              <a:latin typeface="Aptos" panose="020B0004020202020204" pitchFamily="34" charset="0"/>
              <a:cs typeface="Bangla MN" pitchFamily="2" charset="0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rgbClr val="7FD0D7"/>
                </a:solidFill>
                <a:latin typeface="Aptos" panose="020B0004020202020204" pitchFamily="34" charset="0"/>
                <a:cs typeface="Bangla MN" pitchFamily="2" charset="0"/>
              </a:rPr>
              <a:t>                    /</a:t>
            </a:r>
            <a:r>
              <a:rPr lang="en-US" sz="1800" dirty="0" err="1">
                <a:solidFill>
                  <a:srgbClr val="7FD0D7"/>
                </a:solidFill>
                <a:latin typeface="Aptos" panose="020B0004020202020204" pitchFamily="34" charset="0"/>
                <a:cs typeface="Bangla MN" pitchFamily="2" charset="0"/>
              </a:rPr>
              <a:t>NextGenCMB</a:t>
            </a:r>
            <a:r>
              <a:rPr lang="en-US" sz="1800" dirty="0">
                <a:solidFill>
                  <a:srgbClr val="7FD0D7"/>
                </a:solidFill>
                <a:latin typeface="Aptos" panose="020B0004020202020204" pitchFamily="34" charset="0"/>
                <a:cs typeface="Bangla MN" pitchFamily="2" charset="0"/>
              </a:rPr>
              <a:t>/delensalot/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8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8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Optimal joint reconstruction opens new avenues to study CMB anisotropies (see also </a:t>
            </a:r>
            <a:r>
              <a:rPr lang="en-US" sz="1800" dirty="0" err="1">
                <a:solidFill>
                  <a:schemeClr val="bg1">
                    <a:lumMod val="85000"/>
                  </a:schemeClr>
                </a:solidFill>
                <a:cs typeface="Calibri"/>
              </a:rPr>
              <a:t>Federicos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’ and Marius’ work)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Let’s chat about applying joint reconstruction to CMB-S4 sims and/or SPT/SO/ACT data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CAFC706-6647-26B3-1A6D-609E8F45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E5BFE0-A68A-47D6-91A4-27A2BEC646C9}" type="slidenum">
              <a:rPr lang="en-DE" smtClean="0">
                <a:solidFill>
                  <a:schemeClr val="bg1">
                    <a:lumMod val="85000"/>
                  </a:schemeClr>
                </a:solidFill>
              </a:rPr>
              <a:t>10</a:t>
            </a:fld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92F6F0-F95D-40C1-BB9B-88BD4705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outlook and conclusion</a:t>
            </a:r>
          </a:p>
        </p:txBody>
      </p:sp>
      <p:pic>
        <p:nvPicPr>
          <p:cNvPr id="6" name="Picture 5" descr="A cartoon duck holding a sword and magnifying glass&#10;&#10;Description automatically generated">
            <a:extLst>
              <a:ext uri="{FF2B5EF4-FFF2-40B4-BE49-F238E27FC236}">
                <a16:creationId xmlns:a16="http://schemas.microsoft.com/office/drawing/2014/main" id="{1F05A9D5-7B80-B477-7F10-3133F366D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0" y="3359853"/>
            <a:ext cx="1981200" cy="1638300"/>
          </a:xfrm>
          <a:prstGeom prst="rect">
            <a:avLst/>
          </a:prstGeom>
        </p:spPr>
      </p:pic>
      <p:pic>
        <p:nvPicPr>
          <p:cNvPr id="12" name="Picture 11" descr="A logo of a cat&#10;&#10;Description automatically generated">
            <a:extLst>
              <a:ext uri="{FF2B5EF4-FFF2-40B4-BE49-F238E27FC236}">
                <a16:creationId xmlns:a16="http://schemas.microsoft.com/office/drawing/2014/main" id="{12BFC631-37FE-95C1-3A1C-603E6CAF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0" y="4738116"/>
            <a:ext cx="575861" cy="5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7E22-A7AD-6DA1-A3A6-DB3E6743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7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</a:rPr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4BBC8-1A73-5303-338F-F58E15BB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7250B4E-CB47-CC1B-2C5F-85082BD8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71" y="3429000"/>
            <a:ext cx="4282426" cy="32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963D10F-0621-AD4C-8EA4-3E6DE0FA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71" y="74469"/>
            <a:ext cx="4282424" cy="32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DE6C8BD-0BF1-E887-8420-E465E9DF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" y="74469"/>
            <a:ext cx="4282424" cy="32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45B95EA-F5B2-E63C-1EBB-00D7B044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" y="3429000"/>
            <a:ext cx="4282424" cy="32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AF629-B71E-EEBA-CD10-82094AA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366C2-3DEF-8A8B-7FBD-307806A24E6D}"/>
              </a:ext>
            </a:extLst>
          </p:cNvPr>
          <p:cNvSpPr txBox="1"/>
          <p:nvPr/>
        </p:nvSpPr>
        <p:spPr>
          <a:xfrm>
            <a:off x="9800493" y="798812"/>
            <a:ext cx="20954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Cross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correlation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between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different 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secondaries</a:t>
            </a:r>
          </a:p>
        </p:txBody>
      </p:sp>
    </p:spTree>
    <p:extLst>
      <p:ext uri="{BB962C8B-B14F-4D97-AF65-F5344CB8AC3E}">
        <p14:creationId xmlns:p14="http://schemas.microsoft.com/office/powerpoint/2010/main" val="367957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6E9BD-0FE1-2F65-4D61-BEB933228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5BC1A9-316A-CC7D-DE1B-988981F439D3}"/>
              </a:ext>
            </a:extLst>
          </p:cNvPr>
          <p:cNvSpPr txBox="1">
            <a:spLocks/>
          </p:cNvSpPr>
          <p:nvPr/>
        </p:nvSpPr>
        <p:spPr>
          <a:xfrm>
            <a:off x="553347" y="284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– mid-way - full sky</a:t>
            </a:r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197A2E8-0C20-0CAD-DC6D-6F176C09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55" y="2379304"/>
            <a:ext cx="2760012" cy="20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8564600-C80A-1B52-DEFB-5CF1D2E4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55" y="186835"/>
            <a:ext cx="2760012" cy="20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B991128B-B94C-6DA4-DBBD-5A1A36C2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55" y="4571772"/>
            <a:ext cx="2760012" cy="20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73A8BA6-B550-BBB4-F67A-BE51C0AE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88" y="3937170"/>
            <a:ext cx="3345391" cy="25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AD71FA68-2E50-1261-9F91-10E71946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27" y="1123916"/>
            <a:ext cx="3345392" cy="271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845DAD47-B0C3-E97B-5F25-3A6B05C7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4" y="2179019"/>
            <a:ext cx="4101269" cy="33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85671-283B-6060-81E7-BA08EC9E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B7C03D7-B987-FF38-C9D7-5D14B9B6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45" y="135145"/>
            <a:ext cx="12241959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maximum a-posteriori (MAP) lensing reconstruction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2D12355-33E7-6484-19C7-614F5C89AE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4545" y="1347544"/>
                <a:ext cx="7467942" cy="3805797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optimally remove imprint of gravitational pull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data: lensed CMB, parameter: deflection field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lensing log-likelihood,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b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Bayesian’s theorem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posterior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MAP point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general procedure (the delensalot        way):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Take likelihood, define data model: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calculate gradient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Follow the gradient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bg1">
                        <a:lumMod val="85000"/>
                      </a:schemeClr>
                    </a:solidFill>
                  </a:rPr>
                  <a:t>This is map-level reconstruction (not forecasting)</a:t>
                </a: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2D12355-33E7-6484-19C7-614F5C89AE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545" y="1347544"/>
                <a:ext cx="7467942" cy="3805797"/>
              </a:xfrm>
              <a:blipFill>
                <a:blip r:embed="rId2"/>
                <a:stretch>
                  <a:fillRect l="-1019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0A3292DD-237A-65DB-4392-18E82BA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9795" y="6285246"/>
            <a:ext cx="2743200" cy="365125"/>
          </a:xfrm>
        </p:spPr>
        <p:txBody>
          <a:bodyPr/>
          <a:lstStyle/>
          <a:p>
            <a:fld id="{11E5BFE0-A68A-47D6-91A4-27A2BEC646C9}" type="slidenum">
              <a:rPr lang="en-DE" smtClean="0">
                <a:solidFill>
                  <a:schemeClr val="bg1">
                    <a:lumMod val="85000"/>
                  </a:schemeClr>
                </a:solidFill>
              </a:rPr>
              <a:t>2</a:t>
            </a:fld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7390475A-0BD7-5EEC-8720-43D2B0EC4822}"/>
              </a:ext>
            </a:extLst>
          </p:cNvPr>
          <p:cNvSpPr txBox="1">
            <a:spLocks/>
          </p:cNvSpPr>
          <p:nvPr/>
        </p:nvSpPr>
        <p:spPr>
          <a:xfrm>
            <a:off x="8879795" y="6285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222C2F-113F-4A84-889A-8462D3519881}" type="slidenum">
              <a:rPr lang="en-DE" smtClean="0">
                <a:solidFill>
                  <a:schemeClr val="bg1">
                    <a:lumMod val="85000"/>
                  </a:schemeClr>
                </a:solidFill>
              </a:rPr>
              <a:pPr/>
              <a:t>2</a:t>
            </a:fld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F35AA7-C08C-D711-8C20-7ADDBAE9F053}"/>
              </a:ext>
            </a:extLst>
          </p:cNvPr>
          <p:cNvCxnSpPr>
            <a:cxnSpLocks/>
          </p:cNvCxnSpPr>
          <p:nvPr/>
        </p:nvCxnSpPr>
        <p:spPr>
          <a:xfrm>
            <a:off x="1209517" y="2041183"/>
            <a:ext cx="156362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D80EB2-BA8D-ADBE-C3A8-0503BDFDC4FF}"/>
              </a:ext>
            </a:extLst>
          </p:cNvPr>
          <p:cNvCxnSpPr>
            <a:cxnSpLocks/>
          </p:cNvCxnSpPr>
          <p:nvPr/>
        </p:nvCxnSpPr>
        <p:spPr>
          <a:xfrm>
            <a:off x="4242504" y="2777719"/>
            <a:ext cx="23303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B179DE-F16C-6F26-38C8-DD385488A355}"/>
              </a:ext>
            </a:extLst>
          </p:cNvPr>
          <p:cNvCxnSpPr>
            <a:cxnSpLocks/>
          </p:cNvCxnSpPr>
          <p:nvPr/>
        </p:nvCxnSpPr>
        <p:spPr>
          <a:xfrm>
            <a:off x="4242504" y="2041183"/>
            <a:ext cx="1853496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056F71-D65F-DA94-A59D-FC4EFC0D24C2}"/>
              </a:ext>
            </a:extLst>
          </p:cNvPr>
          <p:cNvCxnSpPr>
            <a:cxnSpLocks/>
          </p:cNvCxnSpPr>
          <p:nvPr/>
        </p:nvCxnSpPr>
        <p:spPr>
          <a:xfrm>
            <a:off x="4575333" y="2786600"/>
            <a:ext cx="166254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B3AF43-8B6A-A850-39C9-1D4279DB0D81}"/>
              </a:ext>
            </a:extLst>
          </p:cNvPr>
          <p:cNvCxnSpPr>
            <a:cxnSpLocks/>
          </p:cNvCxnSpPr>
          <p:nvPr/>
        </p:nvCxnSpPr>
        <p:spPr>
          <a:xfrm>
            <a:off x="4741587" y="3169138"/>
            <a:ext cx="122890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6D1B2F-0987-D071-C081-A8A454BC5830}"/>
              </a:ext>
            </a:extLst>
          </p:cNvPr>
          <p:cNvGrpSpPr/>
          <p:nvPr/>
        </p:nvGrpSpPr>
        <p:grpSpPr>
          <a:xfrm>
            <a:off x="7423521" y="1347544"/>
            <a:ext cx="4185580" cy="3411614"/>
            <a:chOff x="8826926" y="1116858"/>
            <a:chExt cx="3222432" cy="25626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A685549-A9D7-B5D5-EC06-068DAEBE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6926" y="1142408"/>
              <a:ext cx="3222432" cy="2537118"/>
            </a:xfrm>
            <a:prstGeom prst="rect">
              <a:avLst/>
            </a:prstGeom>
          </p:spPr>
        </p:pic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A542BECB-C803-F10E-2879-875392CE4DD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0622891" y="1230442"/>
              <a:ext cx="265488" cy="184666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A63535D4-26DF-7772-9918-841C3CAAFF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8112" y="2191148"/>
              <a:ext cx="84021" cy="4825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EAE20EF8-2B14-FB58-6B90-F1695257AB35}"/>
                </a:ext>
              </a:extLst>
            </p:cNvPr>
            <p:cNvSpPr/>
            <p:nvPr/>
          </p:nvSpPr>
          <p:spPr>
            <a:xfrm>
              <a:off x="10711921" y="2673698"/>
              <a:ext cx="204954" cy="209095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1FFF186-D01B-5C08-46CE-9F85F39FFACF}"/>
                    </a:ext>
                  </a:extLst>
                </p:cNvPr>
                <p:cNvSpPr txBox="1"/>
                <p:nvPr/>
              </p:nvSpPr>
              <p:spPr>
                <a:xfrm>
                  <a:off x="10916875" y="2534995"/>
                  <a:ext cx="49788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1FFF186-D01B-5C08-46CE-9F85F39FF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16875" y="2534995"/>
                  <a:ext cx="497880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5405" r="-40000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D4C529A-7E74-5582-E018-DF6F516F554E}"/>
                    </a:ext>
                  </a:extLst>
                </p:cNvPr>
                <p:cNvSpPr txBox="1"/>
                <p:nvPr/>
              </p:nvSpPr>
              <p:spPr>
                <a:xfrm>
                  <a:off x="10805316" y="1846064"/>
                  <a:ext cx="119085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D4C529A-7E74-5582-E018-DF6F516F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5316" y="1846064"/>
                  <a:ext cx="1190858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5-Point Star 5">
              <a:extLst>
                <a:ext uri="{FF2B5EF4-FFF2-40B4-BE49-F238E27FC236}">
                  <a16:creationId xmlns:a16="http://schemas.microsoft.com/office/drawing/2014/main" id="{9F27DEA5-64A8-2F2D-9910-3A6F531E05E4}"/>
                </a:ext>
              </a:extLst>
            </p:cNvPr>
            <p:cNvSpPr/>
            <p:nvPr/>
          </p:nvSpPr>
          <p:spPr>
            <a:xfrm>
              <a:off x="10622891" y="1911347"/>
              <a:ext cx="204954" cy="209095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3478F3-2B4E-DD9B-5CFC-26AB7D926195}"/>
                    </a:ext>
                  </a:extLst>
                </p:cNvPr>
                <p:cNvSpPr txBox="1"/>
                <p:nvPr/>
              </p:nvSpPr>
              <p:spPr>
                <a:xfrm>
                  <a:off x="10867640" y="1156414"/>
                  <a:ext cx="497880" cy="481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acc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MAP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63478F3-2B4E-DD9B-5CFC-26AB7D9261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67640" y="1156414"/>
                  <a:ext cx="497880" cy="481478"/>
                </a:xfrm>
                <a:prstGeom prst="rect">
                  <a:avLst/>
                </a:prstGeom>
                <a:blipFill>
                  <a:blip r:embed="rId6"/>
                  <a:stretch>
                    <a:fillRect t="-1961" r="-5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76231A64-39A3-72CA-E02D-1213C4FE6100}"/>
                </a:ext>
              </a:extLst>
            </p:cNvPr>
            <p:cNvSpPr/>
            <p:nvPr/>
          </p:nvSpPr>
          <p:spPr>
            <a:xfrm>
              <a:off x="10424338" y="1116858"/>
              <a:ext cx="204954" cy="209095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6BD63B-A5A4-D74F-550C-F9A90ECB13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49883" y="1397153"/>
              <a:ext cx="79409" cy="4775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206F24-0DE9-763E-44B2-458152986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725368" y="1484854"/>
              <a:ext cx="765674" cy="0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 descr="noise comparison">
            <a:extLst>
              <a:ext uri="{FF2B5EF4-FFF2-40B4-BE49-F238E27FC236}">
                <a16:creationId xmlns:a16="http://schemas.microsoft.com/office/drawing/2014/main" id="{6415409B-484F-4126-A3C6-91357DD0B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7"/>
          <a:stretch/>
        </p:blipFill>
        <p:spPr bwMode="auto">
          <a:xfrm>
            <a:off x="-8799" y="5196987"/>
            <a:ext cx="12192000" cy="16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duck holding a sword and magnifying glass&#10;&#10;Description automatically generated">
            <a:extLst>
              <a:ext uri="{FF2B5EF4-FFF2-40B4-BE49-F238E27FC236}">
                <a16:creationId xmlns:a16="http://schemas.microsoft.com/office/drawing/2014/main" id="{6362F0D8-0003-66BB-F737-593BDA4E0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460" y="3207916"/>
            <a:ext cx="460169" cy="3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E9F4-1FCC-8C00-486D-487AD8CA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status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92FF-9805-5452-8BBE-D598EF1D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19093" cy="5807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Gradient-search Bayesian method works on the curved and masked sky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C1197-1E6D-A1DA-0AF4-44152916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034" y="2469903"/>
            <a:ext cx="4174067" cy="580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B1DBD-5FFE-4082-8D7D-B4A53774E559}"/>
              </a:ext>
            </a:extLst>
          </p:cNvPr>
          <p:cNvSpPr txBox="1"/>
          <p:nvPr/>
        </p:nvSpPr>
        <p:spPr>
          <a:xfrm>
            <a:off x="5247948" y="2606413"/>
            <a:ext cx="110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41A1A"/>
                </a:solidFill>
              </a:rPr>
              <a:t>0306354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97205-A710-6AB3-B6F3-17EB0B24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34" y="3175278"/>
            <a:ext cx="4174067" cy="847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F8594B-A440-2C36-48D1-1D0697EB6ECE}"/>
              </a:ext>
            </a:extLst>
          </p:cNvPr>
          <p:cNvSpPr txBox="1"/>
          <p:nvPr/>
        </p:nvSpPr>
        <p:spPr>
          <a:xfrm>
            <a:off x="5082813" y="3418090"/>
            <a:ext cx="110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41A1A"/>
                </a:solidFill>
              </a:rPr>
              <a:t>1704.08230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7E089-36E6-956C-AD73-8F09543B5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104" y="1690688"/>
            <a:ext cx="4174067" cy="895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E780B8-8558-2782-3648-FB8B883F6236}"/>
              </a:ext>
            </a:extLst>
          </p:cNvPr>
          <p:cNvSpPr txBox="1"/>
          <p:nvPr/>
        </p:nvSpPr>
        <p:spPr>
          <a:xfrm>
            <a:off x="10329515" y="2278506"/>
            <a:ext cx="1146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B41A1A"/>
                </a:solidFill>
              </a:rPr>
              <a:t>2310.06729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0A879E-561A-8C8B-8939-9C323A1A9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307" y="2674973"/>
            <a:ext cx="1843659" cy="13891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5943F-7B49-6271-9C3D-F41A5A4B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939C3-102F-5B02-CF8C-8FA453BEEC2F}"/>
              </a:ext>
            </a:extLst>
          </p:cNvPr>
          <p:cNvSpPr txBox="1"/>
          <p:nvPr/>
        </p:nvSpPr>
        <p:spPr>
          <a:xfrm>
            <a:off x="838199" y="4441735"/>
            <a:ext cx="106374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 talk I saw in Shanghai by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Hongbo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Cai and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Yilun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Guan about birefringence sparked an idea: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Calibri"/>
              </a:rPr>
              <a:t>Even if we can’t reach r, what else is there to find?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Is the delensalot-way applicable to other secondaries?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Can we reconstruct jointly?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Can we study cross-correlation between secondaries?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96D183-5D1A-B9A7-790F-EB144D97DF5A}"/>
              </a:ext>
            </a:extLst>
          </p:cNvPr>
          <p:cNvSpPr txBox="1"/>
          <p:nvPr/>
        </p:nvSpPr>
        <p:spPr>
          <a:xfrm>
            <a:off x="847130" y="2632763"/>
            <a:ext cx="110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pioneers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D6E59C-4CA8-87A3-64EA-D8ABE01D8F16}"/>
              </a:ext>
            </a:extLst>
          </p:cNvPr>
          <p:cNvSpPr txBox="1"/>
          <p:nvPr/>
        </p:nvSpPr>
        <p:spPr>
          <a:xfrm>
            <a:off x="847130" y="3387312"/>
            <a:ext cx="110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Flat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09CCE-EDB1-DA82-FDD1-430729274D60}"/>
              </a:ext>
            </a:extLst>
          </p:cNvPr>
          <p:cNvSpPr txBox="1"/>
          <p:nvPr/>
        </p:nvSpPr>
        <p:spPr>
          <a:xfrm>
            <a:off x="7228104" y="1044357"/>
            <a:ext cx="4528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Curved sky, r-constraint pipeline on a small patch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93E63F-8332-FEA3-040E-E38094852C5F}"/>
              </a:ext>
            </a:extLst>
          </p:cNvPr>
          <p:cNvSpPr txBox="1"/>
          <p:nvPr/>
        </p:nvSpPr>
        <p:spPr>
          <a:xfrm>
            <a:off x="7057292" y="3206698"/>
            <a:ext cx="1490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The patch,</a:t>
            </a:r>
          </a:p>
          <a:p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Fsky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 = 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9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253C91-2D1E-9C6B-C40B-F27C2AB55F13}"/>
              </a:ext>
            </a:extLst>
          </p:cNvPr>
          <p:cNvSpPr txBox="1">
            <a:spLocks/>
          </p:cNvSpPr>
          <p:nvPr/>
        </p:nvSpPr>
        <p:spPr>
          <a:xfrm>
            <a:off x="553347" y="284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– joint maximum a-posteriori point</a:t>
            </a:r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D94D7C-9B48-A1C9-D967-9587E24BDCAB}"/>
                  </a:ext>
                </a:extLst>
              </p:cNvPr>
              <p:cNvSpPr txBox="1"/>
              <p:nvPr/>
            </p:nvSpPr>
            <p:spPr>
              <a:xfrm>
                <a:off x="6710459" y="1610260"/>
                <a:ext cx="5414485" cy="194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Collect all gradients,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⨁"/>
                          <m:supHide m:val="on"/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b="1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Follow the gradient,</a:t>
                </a:r>
                <a:b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p>
                      </m:sSubSup>
                    </m:oMath>
                  </m:oMathPara>
                </a14:m>
                <a:br>
                  <a:rPr lang="en-US" b="1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is the likelihood curvature.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D94D7C-9B48-A1C9-D967-9587E24BD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459" y="1610260"/>
                <a:ext cx="5414485" cy="1941685"/>
              </a:xfrm>
              <a:prstGeom prst="rect">
                <a:avLst/>
              </a:prstGeom>
              <a:blipFill>
                <a:blip r:embed="rId2"/>
                <a:stretch>
                  <a:fillRect l="-937" t="-35065" b="-2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A45EC40-454A-AC86-C9E6-FD22FC71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640" y="3597568"/>
            <a:ext cx="1742121" cy="16081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FFB089-BBA6-BAF4-9EB7-F83D2757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0C9C62-F2AE-7FC0-7FCB-1355CC913F3F}"/>
                  </a:ext>
                </a:extLst>
              </p:cNvPr>
              <p:cNvSpPr txBox="1"/>
              <p:nvPr/>
            </p:nvSpPr>
            <p:spPr>
              <a:xfrm>
                <a:off x="576359" y="1564637"/>
                <a:ext cx="6134100" cy="2037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chemeClr val="bg1">
                        <a:lumMod val="85000"/>
                      </a:schemeClr>
                    </a:solidFill>
                  </a:rPr>
                  <a:t>Start with likelihood across various secondaries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b="0" dirty="0">
                    <a:solidFill>
                      <a:schemeClr val="bg1">
                        <a:lumMod val="85000"/>
                      </a:schemeClr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Data model,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1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b="1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= operator of the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0C9C62-F2AE-7FC0-7FCB-1355CC913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59" y="1564637"/>
                <a:ext cx="6134100" cy="2037289"/>
              </a:xfrm>
              <a:prstGeom prst="rect">
                <a:avLst/>
              </a:prstGeom>
              <a:blipFill>
                <a:blip r:embed="rId4"/>
                <a:stretch>
                  <a:fillRect l="-826" t="-1863" b="-49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93B79-4848-03A3-3FBF-9C74B1504999}"/>
                  </a:ext>
                </a:extLst>
              </p:cNvPr>
              <p:cNvSpPr txBox="1"/>
              <p:nvPr/>
            </p:nvSpPr>
            <p:spPr>
              <a:xfrm>
                <a:off x="576359" y="3821143"/>
                <a:ext cx="5889900" cy="1972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A gradient </a:t>
                </a:r>
                <a:r>
                  <a:rPr lang="en-US" dirty="0" err="1">
                    <a:solidFill>
                      <a:schemeClr val="bg1">
                        <a:lumMod val="85000"/>
                      </a:schemeClr>
                    </a:solidFill>
                  </a:rPr>
                  <a:t>wrt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is,</a:t>
                </a:r>
                <a:br>
                  <a:rPr lang="en-US" b="1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p>
                      </m:sSubSup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6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dat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QD</m:t>
                          </m:r>
                        </m:sup>
                      </m:sSubSup>
                      <m:r>
                        <a:rPr lang="en-US" i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MF</m:t>
                          </m:r>
                        </m:sup>
                      </m:sSubSup>
                      <m:r>
                        <a:rPr lang="en-US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Schematically,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QD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=(−2,0,2)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b="0" i="1" baseline="-2500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baseline="-2500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baseline="-2500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WF</m:t>
                              </m:r>
                            </m:sup>
                          </m:sSubSup>
                        </m:e>
                      </m:nary>
                      <m:r>
                        <m:rPr>
                          <m:lit/>
                        </m:rPr>
                        <a:rPr lang="en-US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br>
                  <a:rPr lang="en-US" b="1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endParaRPr lang="en-US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93B79-4848-03A3-3FBF-9C74B150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59" y="3821143"/>
                <a:ext cx="5889900" cy="1972399"/>
              </a:xfrm>
              <a:prstGeom prst="rect">
                <a:avLst/>
              </a:prstGeom>
              <a:blipFill>
                <a:blip r:embed="rId5"/>
                <a:stretch>
                  <a:fillRect l="-860" t="-1274" b="-6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55451FA-5B19-3694-A787-DE8F07FE968D}"/>
              </a:ext>
            </a:extLst>
          </p:cNvPr>
          <p:cNvSpPr txBox="1"/>
          <p:nvPr/>
        </p:nvSpPr>
        <p:spPr>
          <a:xfrm>
            <a:off x="2097067" y="6356350"/>
            <a:ext cx="352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“inner derivative” of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cov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 matrix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0350A2-5D0F-E53D-30E9-5E68B90C4530}"/>
              </a:ext>
            </a:extLst>
          </p:cNvPr>
          <p:cNvSpPr txBox="1"/>
          <p:nvPr/>
        </p:nvSpPr>
        <p:spPr>
          <a:xfrm>
            <a:off x="564544" y="5978208"/>
            <a:ext cx="265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inverse variance filtered residual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8DF181-2891-663B-C599-4935B58312B4}"/>
              </a:ext>
            </a:extLst>
          </p:cNvPr>
          <p:cNvSpPr txBox="1"/>
          <p:nvPr/>
        </p:nvSpPr>
        <p:spPr>
          <a:xfrm>
            <a:off x="3971919" y="5887315"/>
            <a:ext cx="2195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Bradley Hand" pitchFamily="2" charset="77"/>
              </a:rPr>
              <a:t>wiener-filtered CMB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BF5F0B82-E993-2BD1-DED8-47B81CB3B2B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221828" y="5500428"/>
            <a:ext cx="596281" cy="800946"/>
          </a:xfrm>
          <a:prstGeom prst="curved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3B46FFE0-FB6E-644F-7C17-65F52CA3D731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V="1">
            <a:off x="4721623" y="5539065"/>
            <a:ext cx="386887" cy="309614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CBEB5DC5-BE02-A9EC-801D-BB8529078B73}"/>
              </a:ext>
            </a:extLst>
          </p:cNvPr>
          <p:cNvCxnSpPr>
            <a:cxnSpLocks/>
            <a:stCxn id="15" idx="0"/>
          </p:cNvCxnSpPr>
          <p:nvPr/>
        </p:nvCxnSpPr>
        <p:spPr>
          <a:xfrm rot="5400000" flipH="1" flipV="1">
            <a:off x="3583530" y="5775903"/>
            <a:ext cx="855922" cy="304973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F310306-63B0-6D9B-1B7B-ADBACE3CEBE2}"/>
              </a:ext>
            </a:extLst>
          </p:cNvPr>
          <p:cNvSpPr txBox="1"/>
          <p:nvPr/>
        </p:nvSpPr>
        <p:spPr>
          <a:xfrm>
            <a:off x="6710459" y="5333317"/>
            <a:ext cx="399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 implemented this, and added flexibility to work with custom gradients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and any combination</a:t>
            </a:r>
          </a:p>
        </p:txBody>
      </p:sp>
    </p:spTree>
    <p:extLst>
      <p:ext uri="{BB962C8B-B14F-4D97-AF65-F5344CB8AC3E}">
        <p14:creationId xmlns:p14="http://schemas.microsoft.com/office/powerpoint/2010/main" val="23627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5" grpId="0"/>
      <p:bldP spid="17" grpId="0"/>
      <p:bldP spid="19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97A8-45EB-B6E1-6EDF-2A0CA4F9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3B4122-F5FC-EBD9-7181-47C8DB4CE1C4}"/>
              </a:ext>
            </a:extLst>
          </p:cNvPr>
          <p:cNvSpPr/>
          <p:nvPr/>
        </p:nvSpPr>
        <p:spPr>
          <a:xfrm>
            <a:off x="6497402" y="1489810"/>
            <a:ext cx="5615940" cy="5368190"/>
          </a:xfrm>
          <a:prstGeom prst="rect">
            <a:avLst/>
          </a:prstGeom>
          <a:gradFill flip="none" rotWithShape="1">
            <a:gsLst>
              <a:gs pos="70000">
                <a:srgbClr val="44484A"/>
              </a:gs>
              <a:gs pos="0">
                <a:srgbClr val="74735E">
                  <a:lumMod val="34989"/>
                  <a:alpha val="5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5DEED-CDA0-D9BC-FE9F-0E51E7E90B61}"/>
              </a:ext>
            </a:extLst>
          </p:cNvPr>
          <p:cNvSpPr/>
          <p:nvPr/>
        </p:nvSpPr>
        <p:spPr>
          <a:xfrm>
            <a:off x="1" y="1489810"/>
            <a:ext cx="6576059" cy="5368189"/>
          </a:xfrm>
          <a:prstGeom prst="rect">
            <a:avLst/>
          </a:prstGeom>
          <a:gradFill flip="none" rotWithShape="1">
            <a:gsLst>
              <a:gs pos="78000">
                <a:srgbClr val="44484A"/>
              </a:gs>
              <a:gs pos="0">
                <a:srgbClr val="646674">
                  <a:lumMod val="89000"/>
                  <a:alpha val="7162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1E39A5-5004-63F1-D317-88559B2133DE}"/>
              </a:ext>
            </a:extLst>
          </p:cNvPr>
          <p:cNvSpPr txBox="1">
            <a:spLocks/>
          </p:cNvSpPr>
          <p:nvPr/>
        </p:nvSpPr>
        <p:spPr>
          <a:xfrm>
            <a:off x="553347" y="284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jMAP – reconstruction biases</a:t>
            </a:r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44534-53FD-04B6-ACB2-B120ECBBD81E}"/>
                  </a:ext>
                </a:extLst>
              </p:cNvPr>
              <p:cNvSpPr txBox="1"/>
              <p:nvPr/>
            </p:nvSpPr>
            <p:spPr>
              <a:xfrm>
                <a:off x="553915" y="1493718"/>
                <a:ext cx="5831645" cy="5023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present even in absence of a secondary</a:t>
                </a: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QE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“what is response of P from A”. For pot, curl, and </a:t>
                </a:r>
                <a:r>
                  <a:rPr lang="en-US" dirty="0" err="1">
                    <a:solidFill>
                      <a:schemeClr val="bg1">
                        <a:lumMod val="85000"/>
                      </a:schemeClr>
                    </a:solidFill>
                  </a:rPr>
                  <a:t>bire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, cross responses are zero. (even-odd parity)</a:t>
                </a: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MAP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Iteratively. Assuming that,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𝜙𝜙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MAP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𝜙𝜙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fid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𝜙𝜙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fid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𝜙𝜙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fid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Obtain residual lensing potential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𝜙𝜙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MAP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and partial delensed CMB spectra,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MAP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from this.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744534-53FD-04B6-ACB2-B120ECBBD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5" y="1493718"/>
                <a:ext cx="5831645" cy="5023939"/>
              </a:xfrm>
              <a:prstGeom prst="rect">
                <a:avLst/>
              </a:prstGeom>
              <a:blipFill>
                <a:blip r:embed="rId3"/>
                <a:stretch>
                  <a:fillRect l="-1518" b="-12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CAE591-BB94-1F8F-E0B1-D942617CCBEC}"/>
                  </a:ext>
                </a:extLst>
              </p:cNvPr>
              <p:cNvSpPr txBox="1"/>
              <p:nvPr/>
            </p:nvSpPr>
            <p:spPr>
              <a:xfrm>
                <a:off x="6721748" y="1489811"/>
                <a:ext cx="5226008" cy="3826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Proportional to the power spectrum of the secondary itself</a:t>
                </a: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QE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Each secondary injects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contribution to all other fields.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/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𝜁𝜁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/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𝜁𝜁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bg1">
                        <a:lumMod val="85000"/>
                      </a:schemeClr>
                    </a:solidFill>
                  </a:rPr>
                  <a:t>MAP</a:t>
                </a:r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Iteratively. Obtain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𝜁𝜁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and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/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𝜁𝜁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CAE591-BB94-1F8F-E0B1-D942617C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748" y="1489811"/>
                <a:ext cx="5226008" cy="3826176"/>
              </a:xfrm>
              <a:prstGeom prst="rect">
                <a:avLst/>
              </a:prstGeom>
              <a:blipFill>
                <a:blip r:embed="rId4"/>
                <a:stretch>
                  <a:fillRect l="-1942" b="-14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4F915-3C93-8D95-1890-279AA9B3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1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C784-E969-0CAC-52EF-5BAE6733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use case and setup – lensing curl and cosmic birefringence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D4929B-A465-E6D0-0923-CB1BBE43D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64"/>
              </p:ext>
            </p:extLst>
          </p:nvPr>
        </p:nvGraphicFramePr>
        <p:xfrm>
          <a:off x="7403030" y="1819621"/>
          <a:ext cx="3603060" cy="26500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9824">
                  <a:extLst>
                    <a:ext uri="{9D8B030D-6E8A-4147-A177-3AD203B41FA5}">
                      <a16:colId xmlns:a16="http://schemas.microsoft.com/office/drawing/2014/main" val="1983741613"/>
                    </a:ext>
                  </a:extLst>
                </a:gridCol>
                <a:gridCol w="1254946">
                  <a:extLst>
                    <a:ext uri="{9D8B030D-6E8A-4147-A177-3AD203B41FA5}">
                      <a16:colId xmlns:a16="http://schemas.microsoft.com/office/drawing/2014/main" val="1523015312"/>
                    </a:ext>
                  </a:extLst>
                </a:gridCol>
                <a:gridCol w="1408290">
                  <a:extLst>
                    <a:ext uri="{9D8B030D-6E8A-4147-A177-3AD203B41FA5}">
                      <a16:colId xmlns:a16="http://schemas.microsoft.com/office/drawing/2014/main" val="24548826"/>
                    </a:ext>
                  </a:extLst>
                </a:gridCol>
              </a:tblGrid>
              <a:tr h="42500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Setup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”mid-way”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“low-noise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781088"/>
                  </a:ext>
                </a:extLst>
              </a:tr>
              <a:tr h="425004">
                <a:tc>
                  <a:txBody>
                    <a:bodyPr/>
                    <a:lstStyle/>
                    <a:p>
                      <a:r>
                        <a:rPr lang="en-US" sz="1600" dirty="0"/>
                        <a:t>Noise / </a:t>
                      </a:r>
                      <a:r>
                        <a:rPr lang="en-US" sz="1600" dirty="0" err="1"/>
                        <a:t>muK</a:t>
                      </a:r>
                      <a:r>
                        <a:rPr lang="en-US" sz="1600" dirty="0"/>
                        <a:t>-amin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108730"/>
                  </a:ext>
                </a:extLst>
              </a:tr>
              <a:tr h="415576">
                <a:tc>
                  <a:txBody>
                    <a:bodyPr/>
                    <a:lstStyle/>
                    <a:p>
                      <a:r>
                        <a:rPr lang="en-US" sz="1600" dirty="0"/>
                        <a:t>Beam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806111"/>
                  </a:ext>
                </a:extLst>
              </a:tr>
              <a:tr h="415576"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idealized noise, polarization data, </a:t>
                      </a:r>
                      <a:r>
                        <a:rPr lang="en-US" sz="1600" b="1" dirty="0"/>
                        <a:t>no foregrounds</a:t>
                      </a:r>
                    </a:p>
                    <a:p>
                      <a:r>
                        <a:rPr lang="en-US" sz="1600" dirty="0"/>
                        <a:t>(no ILC or the like, no hits maps)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17418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6048121-4DAA-E5DA-19C9-759582786DD5}"/>
              </a:ext>
            </a:extLst>
          </p:cNvPr>
          <p:cNvGrpSpPr/>
          <p:nvPr/>
        </p:nvGrpSpPr>
        <p:grpSpPr>
          <a:xfrm>
            <a:off x="960023" y="2010412"/>
            <a:ext cx="3801901" cy="1294673"/>
            <a:chOff x="4454796" y="1399017"/>
            <a:chExt cx="3801901" cy="12946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A0DCBAA-DD2D-919A-F129-6A88AA37B175}"/>
                </a:ext>
              </a:extLst>
            </p:cNvPr>
            <p:cNvCxnSpPr>
              <a:cxnSpLocks/>
            </p:cNvCxnSpPr>
            <p:nvPr/>
          </p:nvCxnSpPr>
          <p:spPr>
            <a:xfrm>
              <a:off x="4454796" y="1991820"/>
              <a:ext cx="2835344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2BC4AC-7A32-FEC2-978A-3E967CDDDE1E}"/>
                </a:ext>
              </a:extLst>
            </p:cNvPr>
            <p:cNvSpPr/>
            <p:nvPr/>
          </p:nvSpPr>
          <p:spPr>
            <a:xfrm>
              <a:off x="5212230" y="1399017"/>
              <a:ext cx="340468" cy="106517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2F40BB-7B7E-48E5-C874-D8FEEA57769D}"/>
                </a:ext>
              </a:extLst>
            </p:cNvPr>
            <p:cNvSpPr/>
            <p:nvPr/>
          </p:nvSpPr>
          <p:spPr>
            <a:xfrm rot="2559001">
              <a:off x="6152472" y="1427539"/>
              <a:ext cx="340468" cy="106517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86186D-BEB9-05D5-27AD-E04CC493922B}"/>
                </a:ext>
              </a:extLst>
            </p:cNvPr>
            <p:cNvSpPr txBox="1"/>
            <p:nvPr/>
          </p:nvSpPr>
          <p:spPr>
            <a:xfrm>
              <a:off x="6396188" y="2047359"/>
              <a:ext cx="1860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Non-aligned</a:t>
              </a:r>
            </a:p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shear distortions</a:t>
              </a:r>
              <a:endParaRPr lang="en-DE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27B825-1376-7409-644A-7795EB17DF50}"/>
                  </a:ext>
                </a:extLst>
              </p:cNvPr>
              <p:cNvSpPr txBox="1"/>
              <p:nvPr/>
            </p:nvSpPr>
            <p:spPr>
              <a:xfrm>
                <a:off x="838200" y="4296185"/>
                <a:ext cx="4503874" cy="2360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chemeClr val="bg1">
                        <a:lumMod val="85000"/>
                      </a:schemeClr>
                    </a:solidFill>
                  </a:rPr>
                  <a:t>Birefringence</a:t>
                </a: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𝛽𝛽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𝐶𝐵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27B825-1376-7409-644A-7795EB17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96185"/>
                <a:ext cx="4503874" cy="2360839"/>
              </a:xfrm>
              <a:prstGeom prst="rect">
                <a:avLst/>
              </a:prstGeom>
              <a:blipFill>
                <a:blip r:embed="rId2"/>
                <a:stretch>
                  <a:fillRect l="-1408" t="-1070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57E595-F1E0-DA87-9BF6-17A2856F2465}"/>
                  </a:ext>
                </a:extLst>
              </p:cNvPr>
              <p:cNvSpPr txBox="1"/>
              <p:nvPr/>
            </p:nvSpPr>
            <p:spPr>
              <a:xfrm>
                <a:off x="840460" y="1918338"/>
                <a:ext cx="6094990" cy="2099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chemeClr val="bg1">
                        <a:lumMod val="85000"/>
                      </a:schemeClr>
                    </a:solidFill>
                  </a:rPr>
                  <a:t>Curl</a:t>
                </a: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b="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=−4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57E595-F1E0-DA87-9BF6-17A2856F2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60" y="1918338"/>
                <a:ext cx="6094990" cy="2099677"/>
              </a:xfrm>
              <a:prstGeom prst="rect">
                <a:avLst/>
              </a:prstGeom>
              <a:blipFill>
                <a:blip r:embed="rId3"/>
                <a:stretch>
                  <a:fillRect l="-1040" t="-1807" b="-77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B04A4-B62A-30A4-4B69-533309936E07}"/>
              </a:ext>
            </a:extLst>
          </p:cNvPr>
          <p:cNvGrpSpPr/>
          <p:nvPr/>
        </p:nvGrpSpPr>
        <p:grpSpPr>
          <a:xfrm>
            <a:off x="927762" y="4758431"/>
            <a:ext cx="2386219" cy="1201383"/>
            <a:chOff x="4341308" y="4837766"/>
            <a:chExt cx="2386219" cy="1201383"/>
          </a:xfrm>
        </p:grpSpPr>
        <p:pic>
          <p:nvPicPr>
            <p:cNvPr id="1026" name="Picture 2" descr="New physics from the polarised light of the cosmic microwave background">
              <a:extLst>
                <a:ext uri="{FF2B5EF4-FFF2-40B4-BE49-F238E27FC236}">
                  <a16:creationId xmlns:a16="http://schemas.microsoft.com/office/drawing/2014/main" id="{CBA5218F-1BF8-E014-C425-46FF4278B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308" y="4837766"/>
              <a:ext cx="1386047" cy="106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AF2BA2-D997-7835-5DC6-BA690020C50E}"/>
                </a:ext>
              </a:extLst>
            </p:cNvPr>
            <p:cNvSpPr txBox="1"/>
            <p:nvPr/>
          </p:nvSpPr>
          <p:spPr>
            <a:xfrm>
              <a:off x="4391568" y="5669817"/>
              <a:ext cx="23359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chemeClr val="bg1">
                      <a:lumMod val="85000"/>
                    </a:schemeClr>
                  </a:solidFill>
                </a:rPr>
                <a:t>Polarization rotation</a:t>
              </a:r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127A3-D707-96CF-F9B2-74566FEB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1AC194B-A8D3-B22F-1781-31ADA463AD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4294471"/>
                  </p:ext>
                </p:extLst>
              </p:nvPr>
            </p:nvGraphicFramePr>
            <p:xfrm>
              <a:off x="7403030" y="4598599"/>
              <a:ext cx="3603060" cy="175601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603060">
                      <a:extLst>
                        <a:ext uri="{9D8B030D-6E8A-4147-A177-3AD203B41FA5}">
                          <a16:colId xmlns:a16="http://schemas.microsoft.com/office/drawing/2014/main" val="1983741613"/>
                        </a:ext>
                      </a:extLst>
                    </a:gridCol>
                  </a:tblGrid>
                  <a:tr h="395219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Reconstruction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3781088"/>
                      </a:ext>
                    </a:extLst>
                  </a:tr>
                  <a:tr h="395219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Calculate QE / MAP estimates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3108730"/>
                      </a:ext>
                    </a:extLst>
                  </a:tr>
                  <a:tr h="386452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Calculate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endParaRPr lang="en-US" sz="16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806111"/>
                      </a:ext>
                    </a:extLst>
                  </a:tr>
                  <a:tr h="538535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Set constraint on birefringence toy model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9174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1AC194B-A8D3-B22F-1781-31ADA463AD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4294471"/>
                  </p:ext>
                </p:extLst>
              </p:nvPr>
            </p:nvGraphicFramePr>
            <p:xfrm>
              <a:off x="7403030" y="4598599"/>
              <a:ext cx="3603060" cy="175601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603060">
                      <a:extLst>
                        <a:ext uri="{9D8B030D-6E8A-4147-A177-3AD203B41FA5}">
                          <a16:colId xmlns:a16="http://schemas.microsoft.com/office/drawing/2014/main" val="1983741613"/>
                        </a:ext>
                      </a:extLst>
                    </a:gridCol>
                  </a:tblGrid>
                  <a:tr h="395219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Reconstruction</a:t>
                          </a: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3781088"/>
                      </a:ext>
                    </a:extLst>
                  </a:tr>
                  <a:tr h="395219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Calculate QE / MAP estimates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3108730"/>
                      </a:ext>
                    </a:extLst>
                  </a:tr>
                  <a:tr h="3864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216667" r="-702" b="-1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980611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Set constraint on birefringence toy model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917418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235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BC96-8E1B-9686-C043-114099FC5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4BF388D-125E-F2A5-9A96-064ADD2CF51E}"/>
              </a:ext>
            </a:extLst>
          </p:cNvPr>
          <p:cNvSpPr txBox="1">
            <a:spLocks/>
          </p:cNvSpPr>
          <p:nvPr/>
        </p:nvSpPr>
        <p:spPr>
          <a:xfrm>
            <a:off x="553347" y="284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– 1.5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-arcmin - full sky</a:t>
            </a:r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0E091A-2B48-DBDC-D32B-8F134D2A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" y="2138784"/>
            <a:ext cx="3785347" cy="30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F44D708-3B96-EBB5-CA8F-783BA7DB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50" y="2138784"/>
            <a:ext cx="4272536" cy="30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03DA35-09C0-45A4-AFB5-82D772746917}"/>
              </a:ext>
            </a:extLst>
          </p:cNvPr>
          <p:cNvSpPr txBox="1"/>
          <p:nvPr/>
        </p:nvSpPr>
        <p:spPr>
          <a:xfrm>
            <a:off x="190500" y="547999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Residual B-power from template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lens+bire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	0.18077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lensing: 		0.18080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birefringence: 	1.00007</a:t>
            </a:r>
            <a:endParaRPr lang="en-US" b="0" i="0" dirty="0">
              <a:solidFill>
                <a:schemeClr val="bg1">
                  <a:lumMod val="85000"/>
                </a:schemeClr>
              </a:solidFill>
              <a:effectLst/>
              <a:latin typeface="Menlo" panose="020B0609030804020204" pitchFamily="49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6AB04B-D226-B821-6F40-563037C739CD}"/>
              </a:ext>
            </a:extLst>
          </p:cNvPr>
          <p:cNvGrpSpPr/>
          <p:nvPr/>
        </p:nvGrpSpPr>
        <p:grpSpPr>
          <a:xfrm>
            <a:off x="8294350" y="2138784"/>
            <a:ext cx="4005123" cy="3085998"/>
            <a:chOff x="8332073" y="3480563"/>
            <a:chExt cx="3737900" cy="286157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5068E1F-01C1-B43F-EC8E-07E0F4CF9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73" y="3480563"/>
              <a:ext cx="3523982" cy="286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DDC0AF-4E2E-6DAF-000A-2CDC605AD722}"/>
                </a:ext>
              </a:extLst>
            </p:cNvPr>
            <p:cNvSpPr txBox="1"/>
            <p:nvPr/>
          </p:nvSpPr>
          <p:spPr>
            <a:xfrm>
              <a:off x="8627222" y="3596075"/>
              <a:ext cx="34427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Result (Target):</a:t>
              </a:r>
            </a:p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QE std:     0.08 (0.08) </a:t>
              </a:r>
            </a:p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MAP std:  0.04 (0.04)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DECE61-AA72-B9B5-1773-0CC75FF83D36}"/>
              </a:ext>
            </a:extLst>
          </p:cNvPr>
          <p:cNvSpPr/>
          <p:nvPr/>
        </p:nvSpPr>
        <p:spPr>
          <a:xfrm>
            <a:off x="1571162" y="2138784"/>
            <a:ext cx="956041" cy="124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04B617-537B-AB18-C785-46AE1F69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B125B-EC7D-A687-772E-6D1B02A9457A}"/>
              </a:ext>
            </a:extLst>
          </p:cNvPr>
          <p:cNvSpPr txBox="1"/>
          <p:nvPr/>
        </p:nvSpPr>
        <p:spPr>
          <a:xfrm>
            <a:off x="1104090" y="1728406"/>
            <a:ext cx="1785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Reconstruction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C8322F-72F5-82C7-9D57-65703E77D0DE}"/>
              </a:ext>
            </a:extLst>
          </p:cNvPr>
          <p:cNvSpPr txBox="1"/>
          <p:nvPr/>
        </p:nvSpPr>
        <p:spPr>
          <a:xfrm>
            <a:off x="4545920" y="1698903"/>
            <a:ext cx="310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Cross-correlation coefficient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44038-3663-E472-5136-20BBFCF68602}"/>
              </a:ext>
            </a:extLst>
          </p:cNvPr>
          <p:cNvSpPr txBox="1"/>
          <p:nvPr/>
        </p:nvSpPr>
        <p:spPr>
          <a:xfrm>
            <a:off x="8381389" y="1689856"/>
            <a:ext cx="368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Birefringence parameter estimation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4CD23-01FC-2DF0-CA21-C19C9BC43A5C}"/>
              </a:ext>
            </a:extLst>
          </p:cNvPr>
          <p:cNvSpPr txBox="1"/>
          <p:nvPr/>
        </p:nvSpPr>
        <p:spPr>
          <a:xfrm>
            <a:off x="5571429" y="5479997"/>
            <a:ext cx="4610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MAP reconstruction takes about 1h on an M3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 similar to potential-only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70548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405E1-B7CB-FC67-5F36-53F9B4437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5F57C5-3BF5-92D7-9482-F7AB4A0720C5}"/>
              </a:ext>
            </a:extLst>
          </p:cNvPr>
          <p:cNvSpPr txBox="1">
            <a:spLocks/>
          </p:cNvSpPr>
          <p:nvPr/>
        </p:nvSpPr>
        <p:spPr>
          <a:xfrm>
            <a:off x="553347" y="284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– 0.5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-arcmin - full sky</a:t>
            </a:r>
            <a:endParaRPr lang="en-DE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A9CAA-492F-AC45-7864-E35BEEB131EF}"/>
              </a:ext>
            </a:extLst>
          </p:cNvPr>
          <p:cNvSpPr txBox="1"/>
          <p:nvPr/>
        </p:nvSpPr>
        <p:spPr>
          <a:xfrm>
            <a:off x="190500" y="547999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Residual B-power from template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lens+bire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	0.05470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lensing: 		0.05479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	birefringence: 	1.00014</a:t>
            </a:r>
            <a:endParaRPr lang="en-US" b="0" i="0" dirty="0">
              <a:solidFill>
                <a:schemeClr val="bg1">
                  <a:lumMod val="85000"/>
                </a:schemeClr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B15A-09D0-F92E-7292-DA309040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76B1-019E-8245-90A1-E15F2763FA9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2A47FB-991D-23EB-0D57-F7B73410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" y="2138785"/>
            <a:ext cx="3785348" cy="30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0234935-539B-3A31-C4AD-EF48851D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50" y="2138784"/>
            <a:ext cx="4272536" cy="30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24D4F5-CE89-D99F-3A5E-89619BEE3B0E}"/>
              </a:ext>
            </a:extLst>
          </p:cNvPr>
          <p:cNvGrpSpPr/>
          <p:nvPr/>
        </p:nvGrpSpPr>
        <p:grpSpPr>
          <a:xfrm>
            <a:off x="8294351" y="2133137"/>
            <a:ext cx="3785348" cy="3085998"/>
            <a:chOff x="8332073" y="3485720"/>
            <a:chExt cx="3517558" cy="282398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AB02DE2C-DCCB-2D17-638A-DCA947D25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73" y="3485720"/>
              <a:ext cx="3517558" cy="2823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8B0A86-3823-475D-F521-49C019453CEA}"/>
                </a:ext>
              </a:extLst>
            </p:cNvPr>
            <p:cNvSpPr txBox="1"/>
            <p:nvPr/>
          </p:nvSpPr>
          <p:spPr>
            <a:xfrm>
              <a:off x="8625949" y="3604789"/>
              <a:ext cx="2249318" cy="844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Result (Target)</a:t>
              </a:r>
            </a:p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QE std:     0.06 (0.05) </a:t>
              </a:r>
            </a:p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MAP std:  0.02 (0.014)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5A69F-F1F5-E4A9-767F-A0364B0E1338}"/>
              </a:ext>
            </a:extLst>
          </p:cNvPr>
          <p:cNvSpPr/>
          <p:nvPr/>
        </p:nvSpPr>
        <p:spPr>
          <a:xfrm>
            <a:off x="1619599" y="2133137"/>
            <a:ext cx="931095" cy="124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A2A39-2D53-BAAB-AA40-072B6E53EE1F}"/>
              </a:ext>
            </a:extLst>
          </p:cNvPr>
          <p:cNvSpPr/>
          <p:nvPr/>
        </p:nvSpPr>
        <p:spPr>
          <a:xfrm>
            <a:off x="1571162" y="2138784"/>
            <a:ext cx="956041" cy="124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FCA094-9674-4BC8-B0F2-23D210150C38}"/>
              </a:ext>
            </a:extLst>
          </p:cNvPr>
          <p:cNvSpPr txBox="1"/>
          <p:nvPr/>
        </p:nvSpPr>
        <p:spPr>
          <a:xfrm>
            <a:off x="1104090" y="1728406"/>
            <a:ext cx="1785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Reconstruction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5124A-1908-9491-2174-CB10EEDB5D78}"/>
              </a:ext>
            </a:extLst>
          </p:cNvPr>
          <p:cNvSpPr txBox="1"/>
          <p:nvPr/>
        </p:nvSpPr>
        <p:spPr>
          <a:xfrm>
            <a:off x="4545920" y="1698903"/>
            <a:ext cx="310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Cross-correlation coefficient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1A9631-FB11-16FC-B8D9-1B3D1A08BBD4}"/>
              </a:ext>
            </a:extLst>
          </p:cNvPr>
          <p:cNvSpPr txBox="1"/>
          <p:nvPr/>
        </p:nvSpPr>
        <p:spPr>
          <a:xfrm>
            <a:off x="8381389" y="1689856"/>
            <a:ext cx="368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Birefringence parameter estimation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59F27-ACC0-DA33-B267-651A202A8B82}"/>
              </a:ext>
            </a:extLst>
          </p:cNvPr>
          <p:cNvSpPr txBox="1"/>
          <p:nvPr/>
        </p:nvSpPr>
        <p:spPr>
          <a:xfrm>
            <a:off x="5571429" y="5479997"/>
            <a:ext cx="4610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MAP reconstruction takes about 1h on an M3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 like potential-only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6899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27B6-40B3-F629-C4BB-98E3B8EF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81AC9C91-E806-3968-9AB2-EE285423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04" y="1257298"/>
            <a:ext cx="6285681" cy="53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FA84DC-154D-5179-1917-46D853AF0D57}"/>
              </a:ext>
            </a:extLst>
          </p:cNvPr>
          <p:cNvSpPr txBox="1">
            <a:spLocks/>
          </p:cNvSpPr>
          <p:nvPr/>
        </p:nvSpPr>
        <p:spPr>
          <a:xfrm>
            <a:off x="553346" y="284697"/>
            <a:ext cx="11544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jMAP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– masked sky –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(First-Look, pre-preliminary)</a:t>
            </a:r>
            <a:endParaRPr lang="en-DE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CED20-B066-A1D2-BC74-503B3BA5D674}"/>
              </a:ext>
            </a:extLst>
          </p:cNvPr>
          <p:cNvGrpSpPr/>
          <p:nvPr/>
        </p:nvGrpSpPr>
        <p:grpSpPr>
          <a:xfrm>
            <a:off x="4625945" y="1257299"/>
            <a:ext cx="6934200" cy="5316003"/>
            <a:chOff x="1866773" y="2587569"/>
            <a:chExt cx="5125697" cy="4178715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68883E6A-3952-F42A-ECB6-E2F740E30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773" y="2587569"/>
              <a:ext cx="5125697" cy="4178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C0762-E316-A8D3-B763-E9F3B0A2340B}"/>
                </a:ext>
              </a:extLst>
            </p:cNvPr>
            <p:cNvSpPr txBox="1"/>
            <p:nvPr/>
          </p:nvSpPr>
          <p:spPr>
            <a:xfrm>
              <a:off x="5726341" y="2744959"/>
              <a:ext cx="913009" cy="29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“Mid-way”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6ED2FB97-FC4E-4D77-0895-B20732A0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" y="1257299"/>
            <a:ext cx="3549620" cy="2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88EFB49A-FAB2-007E-5653-BAF59749C033}"/>
              </a:ext>
            </a:extLst>
          </p:cNvPr>
          <p:cNvSpPr txBox="1">
            <a:spLocks/>
          </p:cNvSpPr>
          <p:nvPr/>
        </p:nvSpPr>
        <p:spPr>
          <a:xfrm>
            <a:off x="8965585" y="63907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A76B1-019E-8245-90A1-E15F2763FA9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D5D30E54-1834-0011-8662-C4C82124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" y="3571274"/>
            <a:ext cx="3549620" cy="30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18032A-969C-30B5-4D57-B90EACAF0E9D}"/>
              </a:ext>
            </a:extLst>
          </p:cNvPr>
          <p:cNvGrpSpPr/>
          <p:nvPr/>
        </p:nvGrpSpPr>
        <p:grpSpPr>
          <a:xfrm>
            <a:off x="5906690" y="1810486"/>
            <a:ext cx="4372708" cy="4044133"/>
            <a:chOff x="-1674899" y="2889047"/>
            <a:chExt cx="1674899" cy="1675317"/>
          </a:xfrm>
          <a:effectLst>
            <a:glow rad="101600">
              <a:schemeClr val="tx1">
                <a:lumMod val="85000"/>
                <a:lumOff val="15000"/>
                <a:alpha val="60000"/>
              </a:schemeClr>
            </a:glo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FE9795-07C4-6BF4-24EE-F5FB90F05E0C}"/>
                </a:ext>
              </a:extLst>
            </p:cNvPr>
            <p:cNvSpPr/>
            <p:nvPr/>
          </p:nvSpPr>
          <p:spPr>
            <a:xfrm>
              <a:off x="-1674899" y="2889047"/>
              <a:ext cx="1674899" cy="167531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>
              <a:glow rad="101600">
                <a:schemeClr val="tx1">
                  <a:lumMod val="75000"/>
                  <a:lumOff val="25000"/>
                  <a:alpha val="6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22">
              <a:extLst>
                <a:ext uri="{FF2B5EF4-FFF2-40B4-BE49-F238E27FC236}">
                  <a16:creationId xmlns:a16="http://schemas.microsoft.com/office/drawing/2014/main" id="{61059B4B-3268-A4FC-0BC2-034816C6B2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4"/>
            <a:stretch/>
          </p:blipFill>
          <p:spPr bwMode="auto">
            <a:xfrm>
              <a:off x="-1674898" y="3432378"/>
              <a:ext cx="1642406" cy="107388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8FE88A-C814-251E-7D75-FB19671101E6}"/>
                </a:ext>
              </a:extLst>
            </p:cNvPr>
            <p:cNvSpPr txBox="1"/>
            <p:nvPr/>
          </p:nvSpPr>
          <p:spPr>
            <a:xfrm>
              <a:off x="-1674899" y="2889047"/>
              <a:ext cx="1642407" cy="543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MAP residual B:</a:t>
              </a:r>
              <a:br>
                <a:rPr lang="en-US" dirty="0"/>
              </a:br>
              <a:r>
                <a:rPr lang="en-US" dirty="0"/>
                <a:t>result: 0.20</a:t>
              </a:r>
              <a:br>
                <a:rPr lang="en-US" dirty="0"/>
              </a:br>
              <a:r>
                <a:rPr lang="en-US" dirty="0"/>
                <a:t>target: 0.18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3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821</Words>
  <Application>Microsoft Macintosh PowerPoint</Application>
  <PresentationFormat>Widescreen</PresentationFormat>
  <Paragraphs>170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Bangla MN</vt:lpstr>
      <vt:lpstr>Bradley Hand</vt:lpstr>
      <vt:lpstr>Calibri</vt:lpstr>
      <vt:lpstr>Cambria Math</vt:lpstr>
      <vt:lpstr>Menlo</vt:lpstr>
      <vt:lpstr>Miriam Fixed</vt:lpstr>
      <vt:lpstr>Office Theme</vt:lpstr>
      <vt:lpstr>Optimal Joint Reconstruction of CMB Secondaries for CMB-S4</vt:lpstr>
      <vt:lpstr>maximum a-posteriori (MAP) lensing reconstruction</vt:lpstr>
      <vt:lpstr>status and motivation</vt:lpstr>
      <vt:lpstr>PowerPoint Presentation</vt:lpstr>
      <vt:lpstr>PowerPoint Presentation</vt:lpstr>
      <vt:lpstr>jMAP use case and setup – lensing curl and cosmic birefringence</vt:lpstr>
      <vt:lpstr>PowerPoint Presentation</vt:lpstr>
      <vt:lpstr>PowerPoint Presentation</vt:lpstr>
      <vt:lpstr>PowerPoint Presentation</vt:lpstr>
      <vt:lpstr>outlook and conclusion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Belkner</dc:creator>
  <cp:lastModifiedBy>Sebastian Belkner</cp:lastModifiedBy>
  <cp:revision>2</cp:revision>
  <dcterms:created xsi:type="dcterms:W3CDTF">2025-03-15T09:28:56Z</dcterms:created>
  <dcterms:modified xsi:type="dcterms:W3CDTF">2025-03-25T12:37:47Z</dcterms:modified>
</cp:coreProperties>
</file>