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2" r:id="rId3"/>
    <p:sldId id="265" r:id="rId4"/>
    <p:sldId id="266" r:id="rId5"/>
    <p:sldId id="281" r:id="rId6"/>
    <p:sldId id="285" r:id="rId7"/>
    <p:sldId id="279" r:id="rId8"/>
    <p:sldId id="280" r:id="rId9"/>
    <p:sldId id="259" r:id="rId10"/>
    <p:sldId id="262" r:id="rId11"/>
    <p:sldId id="289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92"/>
    <p:restoredTop sz="86438"/>
  </p:normalViewPr>
  <p:slideViewPr>
    <p:cSldViewPr snapToGrid="0">
      <p:cViewPr varScale="1">
        <p:scale>
          <a:sx n="109" d="100"/>
          <a:sy n="109" d="100"/>
        </p:scale>
        <p:origin x="149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08FED-CE09-1042-8E2E-BFAC77A8899E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6B713-8A1C-9C4A-A796-AD7711C5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72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9ab458511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79ab458511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79ab45851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79ab45851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6B713-8A1C-9C4A-A796-AD7711C5DE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6B713-8A1C-9C4A-A796-AD7711C5DE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00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79c5d2aa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79c5d2aa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864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79ab458511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79ab458511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A2CFB-19F5-81B1-DF33-5CD9AFE05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8C9DE-3272-474B-9B8E-E70F04589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D9EA6-A32F-38F8-E957-A692360A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EE043-38A0-6AB9-DB6F-B26B2180F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4105-C1D1-B046-BF71-3BF13A82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0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FB2A-F917-DE1C-240F-9A191ECD8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32BAB4-02B9-AACD-FCE4-428462CB7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A302F-626B-7DCB-A77C-55F89250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1F6BD-1DA6-AD2A-F2F0-CF49F4811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54B80-5EDF-B13E-6441-A9814CCB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16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EF7D6C-D06E-0043-81ED-3631075B2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10681-B2EB-5EE5-67B5-0C211A408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D5E36-8426-5560-F0B9-C1271E62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4899D-44D7-1DC3-8252-AC708AC8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7DD7C-5F7E-6374-DAF0-AD3E8857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96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620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8788-7B60-2C78-0EE9-E33D048A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D278B-4660-9EB9-92EE-A51535581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BB467-4E5B-B388-555F-6FD7E3281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EDC9A-6379-F16C-6325-A78194A1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48A77-0AC1-E9D7-66C8-8657F0C6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3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B49D0-DC21-D007-834E-E71D6FC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09E9D-98B9-3556-9B24-8206AA460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AE753-17D0-3767-1586-0E8E95E22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2E30A-E1F5-7596-B8CD-55493B7F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3C6D1-B6DE-97A2-D576-67BCFA08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6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DF7D-F905-DF7F-A750-EA82B9B6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68CE3-B8E0-EFC7-9844-2D8636D7E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DB7F2-DE01-79FD-A195-4D096D948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4F0D1-F1EB-FFC3-19F2-5C1813DC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F29E9-FC75-0C3A-2CB1-8F3B046B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77720-39AC-B53C-F4C4-36B809A1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2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2CA0E-FCEA-AED4-A110-41DBD0E9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C3C1-CE0D-ADFC-E04C-1FBBB5C80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90F4C-7D73-F35E-CBF3-8AFB5C536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BC4D7E-CEAA-205C-8FDA-AFAAAAEAD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D680F-970C-4F68-020A-99FA14812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2C9972-2D90-1EF9-FF5D-D8AA7A5A2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EE1CB4-2FE3-10BF-E130-56A0FB18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11ED-C71A-A696-46CE-B3D6C665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B7943-2172-6FF5-26DD-86662B4B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0687E-6D8F-CD35-D1E5-6C4FA86EA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08F11-B830-E3DA-48EB-6A00B620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A7F50-887C-2815-95D5-F2DD5B20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6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068F2-57A8-F41B-5D10-D7B25030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1A943-A64D-D738-14DE-569DB0806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9283D-FA64-A3D8-93D2-B5722232C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F408B-A246-D0B8-E8F5-D7B71ADD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E8C19-9477-BC87-A12F-4F20F0C64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D39B6-549F-C535-BC7A-899DCC11B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D3C8E-B8D6-9D47-2517-8F9AD214D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7A1C0-9452-CC29-B91F-CBACB47B0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E8A757-0C61-1020-F8B9-51F8552B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0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41D4-5F18-CA40-EB2D-0D8AA7AA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D0896-4EE6-8DC6-41CA-B17B6C7D9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B12B4-9DBB-D8A2-38DD-09A051908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EE9E2-E577-564E-037F-A2899626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4930C-F864-A2C4-F378-67BB2DC85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A870A-A25D-9C14-30F2-9716E50EF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4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B94EE9-5728-4D94-0D7E-4365D018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51521-026A-6ACC-BBA8-CD57C254E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15BA2-32B8-7580-7830-BC64F75E8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D1253F-0923-7B4C-BAA0-ADD9D59476BD}" type="datetimeFigureOut">
              <a:rPr lang="en-US" smtClean="0"/>
              <a:t>8/1/24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C738F-C930-F8C8-B2AF-6348C48F8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AB2D8-4E69-FC7E-B1EC-BED19D5A9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6E16A5-BBB4-854F-897F-E7B93853F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4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2405.0555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abs/2309.14803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AE803-8322-2E1F-9D1B-E00601F65B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Continuous Half-wave Plate Modulators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C714C0-D3BC-F49C-0C22-E957666FF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Adrian T. Lee</a:t>
            </a:r>
          </a:p>
          <a:p>
            <a:r>
              <a:rPr lang="en-US" dirty="0"/>
              <a:t>U.C. Berkeley and LBNL</a:t>
            </a:r>
          </a:p>
          <a:p>
            <a:r>
              <a:rPr lang="en-US" dirty="0"/>
              <a:t>7/31/24</a:t>
            </a:r>
          </a:p>
        </p:txBody>
      </p:sp>
    </p:spTree>
    <p:extLst>
      <p:ext uri="{BB962C8B-B14F-4D97-AF65-F5344CB8AC3E}">
        <p14:creationId xmlns:p14="http://schemas.microsoft.com/office/powerpoint/2010/main" val="4239593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different types of signals&#10;&#10;Description automatically generated with medium confidence">
            <a:extLst>
              <a:ext uri="{FF2B5EF4-FFF2-40B4-BE49-F238E27FC236}">
                <a16:creationId xmlns:a16="http://schemas.microsoft.com/office/drawing/2014/main" id="{44253F37-C1CA-5CBE-993C-30E789279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8" y="-422031"/>
            <a:ext cx="4749392" cy="7060172"/>
          </a:xfrm>
          <a:prstGeom prst="rect">
            <a:avLst/>
          </a:prstGeom>
        </p:spPr>
      </p:pic>
      <p:pic>
        <p:nvPicPr>
          <p:cNvPr id="5" name="Content Placeholder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F7CBE26-50E2-451E-8861-57DE72539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08091" y="552694"/>
            <a:ext cx="6430586" cy="5935926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92669C-3C92-3004-7884-25BE98F47C17}"/>
              </a:ext>
            </a:extLst>
          </p:cNvPr>
          <p:cNvSpPr/>
          <p:nvPr/>
        </p:nvSpPr>
        <p:spPr>
          <a:xfrm>
            <a:off x="542735" y="-449202"/>
            <a:ext cx="4380479" cy="2051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F9D95-84B1-94D9-B00F-20D49D70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3"/>
            <a:ext cx="10515600" cy="1325563"/>
          </a:xfrm>
        </p:spPr>
        <p:txBody>
          <a:bodyPr/>
          <a:lstStyle/>
          <a:p>
            <a:r>
              <a:rPr lang="en-US" dirty="0"/>
              <a:t>ABS Spectra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F868B-97AD-F4D1-23F9-BCA8215CC914}"/>
              </a:ext>
            </a:extLst>
          </p:cNvPr>
          <p:cNvSpPr txBox="1"/>
          <p:nvPr/>
        </p:nvSpPr>
        <p:spPr>
          <a:xfrm>
            <a:off x="4594967" y="3576984"/>
            <a:ext cx="1676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Ell knee</a:t>
            </a:r>
          </a:p>
          <a:p>
            <a:r>
              <a:rPr lang="en-US" dirty="0"/>
              <a:t>limited by Az scan range and not 1/f noise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364A2D-A9F0-771A-16F4-C0EC35E4332D}"/>
              </a:ext>
            </a:extLst>
          </p:cNvPr>
          <p:cNvCxnSpPr>
            <a:cxnSpLocks/>
          </p:cNvCxnSpPr>
          <p:nvPr/>
        </p:nvCxnSpPr>
        <p:spPr>
          <a:xfrm flipH="1">
            <a:off x="1735015" y="3840325"/>
            <a:ext cx="2859952" cy="33682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002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BEE89-FEA3-F75A-812C-1BB0AE79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116" y="-1506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Studies on systematic errors due to HWP modulation</a:t>
            </a:r>
          </a:p>
        </p:txBody>
      </p:sp>
      <p:pic>
        <p:nvPicPr>
          <p:cNvPr id="5" name="Content Placeholder 4" descr="A close-up of a paper&#10;&#10;Description automatically generated">
            <a:extLst>
              <a:ext uri="{FF2B5EF4-FFF2-40B4-BE49-F238E27FC236}">
                <a16:creationId xmlns:a16="http://schemas.microsoft.com/office/drawing/2014/main" id="{C1A2FD50-52A5-6797-38B3-FF5EAE6D7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284" y="1122119"/>
            <a:ext cx="7606472" cy="2306881"/>
          </a:xfrm>
        </p:spPr>
      </p:pic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6AA7062-FF4D-2CD2-1A73-C35859B8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916" y="3715665"/>
            <a:ext cx="5455234" cy="2903294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12AB303-D8C8-1D92-ECED-1780B2680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762" y="952050"/>
            <a:ext cx="4209954" cy="2647017"/>
          </a:xfrm>
          <a:prstGeom prst="rect">
            <a:avLst/>
          </a:prstGeom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AB52FF1A-873B-83CB-835C-369E244A1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50" y="3832222"/>
            <a:ext cx="5890358" cy="24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5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818AD-9A3A-EB2E-6AB7-1C58B623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89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34F79-EF66-D744-0075-0B7B2916B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615246" cy="5065407"/>
          </a:xfrm>
        </p:spPr>
        <p:txBody>
          <a:bodyPr/>
          <a:lstStyle/>
          <a:p>
            <a:r>
              <a:rPr lang="en-US" dirty="0"/>
              <a:t>ABS and POLARBEAR</a:t>
            </a:r>
          </a:p>
          <a:p>
            <a:pPr lvl="1"/>
            <a:r>
              <a:rPr lang="en-US" dirty="0"/>
              <a:t>Show strong rejection of atmospheric fluctuations</a:t>
            </a:r>
          </a:p>
          <a:p>
            <a:pPr lvl="1"/>
            <a:r>
              <a:rPr lang="en-US" dirty="0"/>
              <a:t>Full set of null tests and estimates of systematic errors</a:t>
            </a:r>
          </a:p>
          <a:p>
            <a:r>
              <a:rPr lang="en-US" dirty="0"/>
              <a:t>Simons Observatory </a:t>
            </a:r>
          </a:p>
          <a:p>
            <a:pPr lvl="1"/>
            <a:r>
              <a:rPr lang="en-US" dirty="0"/>
              <a:t>Two 90/150 GHz SATs currently observing </a:t>
            </a:r>
          </a:p>
          <a:p>
            <a:pPr lvl="1"/>
            <a:r>
              <a:rPr lang="en-US" dirty="0"/>
              <a:t>Preliminary analyses are encouraging</a:t>
            </a:r>
          </a:p>
          <a:p>
            <a:pPr lvl="1"/>
            <a:r>
              <a:rPr lang="en-US" dirty="0">
                <a:sym typeface="Wingdings" pitchFamily="2" charset="2"/>
              </a:rPr>
              <a:t>Timescale is one to few years for data that is useful for CMB-S4 design process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7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E637C-B0DA-79A2-46EA-069CFFDE9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218"/>
            <a:ext cx="10515600" cy="1325563"/>
          </a:xfrm>
        </p:spPr>
        <p:txBody>
          <a:bodyPr/>
          <a:lstStyle/>
          <a:p>
            <a:r>
              <a:rPr lang="en-US" dirty="0"/>
              <a:t>HWP Modulation</a:t>
            </a:r>
          </a:p>
        </p:txBody>
      </p:sp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BDE2ACBE-A929-4C0A-7EBF-A4895BBC6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378" y="533602"/>
            <a:ext cx="6058957" cy="564336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903F18-ED8C-5117-19E4-9E0A78AB1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33328"/>
            <a:ext cx="6236677" cy="564336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HWP has  “fast” and “slow” optical 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thickness is chosen so there is a 180 deg. phase shift of two orthogonal polarizations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Therefore, the polarization is flipped around the fast axis.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polarization rotates at 2x the rotation frequency of the HWP and the signal is therefore modulated at 4x the rotation frequency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5032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933236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607567" y="1470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r"/>
            <a:r>
              <a:rPr lang="en" dirty="0"/>
              <a:t>SO Small Aperture Telescope Cryostats</a:t>
            </a:r>
            <a:endParaRPr dirty="0"/>
          </a:p>
        </p:txBody>
      </p:sp>
      <p:sp>
        <p:nvSpPr>
          <p:cNvPr id="201" name="Google Shape;201;p20"/>
          <p:cNvSpPr txBox="1"/>
          <p:nvPr/>
        </p:nvSpPr>
        <p:spPr>
          <a:xfrm>
            <a:off x="9266467" y="1983568"/>
            <a:ext cx="2997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  <a:highlight>
                  <a:schemeClr val="lt1"/>
                </a:highlight>
              </a:rPr>
              <a:t>HWP on  40K stage</a:t>
            </a:r>
            <a:endParaRPr sz="24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sp>
        <p:nvSpPr>
          <p:cNvPr id="202" name="Google Shape;202;p20"/>
          <p:cNvSpPr/>
          <p:nvPr/>
        </p:nvSpPr>
        <p:spPr>
          <a:xfrm>
            <a:off x="8138865" y="2126168"/>
            <a:ext cx="1127600" cy="330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03" name="Google Shape;203;p20"/>
          <p:cNvSpPr txBox="1"/>
          <p:nvPr/>
        </p:nvSpPr>
        <p:spPr>
          <a:xfrm>
            <a:off x="7547333" y="6037201"/>
            <a:ext cx="40908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2400"/>
              <a:t>SAT I&amp;T Paper (Galitzki et. al.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https://arxiv.org/abs/2405.05550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/>
          </a:p>
        </p:txBody>
      </p:sp>
      <p:sp>
        <p:nvSpPr>
          <p:cNvPr id="204" name="Google Shape;20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>
            <a:spLocks noGrp="1"/>
          </p:cNvSpPr>
          <p:nvPr>
            <p:ph type="title"/>
          </p:nvPr>
        </p:nvSpPr>
        <p:spPr>
          <a:xfrm>
            <a:off x="101603" y="101601"/>
            <a:ext cx="6752492" cy="155237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SO Cryogenic Half Wave Plates</a:t>
            </a:r>
            <a:endParaRPr dirty="0"/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3">
            <a:alphaModFix/>
          </a:blip>
          <a:srcRect l="1130" t="-3020" r="-1130" b="3020"/>
          <a:stretch/>
        </p:blipFill>
        <p:spPr>
          <a:xfrm>
            <a:off x="0" y="2473534"/>
            <a:ext cx="10576432" cy="438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9333" y="101601"/>
            <a:ext cx="5911064" cy="3269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21"/>
          <p:cNvCxnSpPr/>
          <p:nvPr/>
        </p:nvCxnSpPr>
        <p:spPr>
          <a:xfrm>
            <a:off x="6205267" y="3358100"/>
            <a:ext cx="74000" cy="1905200"/>
          </a:xfrm>
          <a:prstGeom prst="straightConnector1">
            <a:avLst/>
          </a:prstGeom>
          <a:noFill/>
          <a:ln w="3810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1"/>
          <p:cNvCxnSpPr/>
          <p:nvPr/>
        </p:nvCxnSpPr>
        <p:spPr>
          <a:xfrm flipH="1">
            <a:off x="7593500" y="3358100"/>
            <a:ext cx="4504000" cy="2038000"/>
          </a:xfrm>
          <a:prstGeom prst="straightConnector1">
            <a:avLst/>
          </a:prstGeom>
          <a:noFill/>
          <a:ln w="38100" cap="flat" cmpd="sng">
            <a:solidFill>
              <a:srgbClr val="22222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Google Shape;214;p21"/>
          <p:cNvSpPr txBox="1"/>
          <p:nvPr/>
        </p:nvSpPr>
        <p:spPr>
          <a:xfrm>
            <a:off x="7820800" y="5811200"/>
            <a:ext cx="4371200" cy="10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733">
                <a:solidFill>
                  <a:schemeClr val="dk2"/>
                </a:solidFill>
              </a:rPr>
              <a:t>CHWP Design and Integration Paper (Yamada, K. et. al. </a:t>
            </a:r>
            <a:r>
              <a:rPr lang="en" sz="1733" u="sng">
                <a:solidFill>
                  <a:schemeClr val="hlink"/>
                </a:solidFill>
                <a:hlinkClick r:id="rId5"/>
              </a:rPr>
              <a:t>https://arxiv.org/abs/2309.14803</a:t>
            </a:r>
            <a:r>
              <a:rPr lang="en" sz="1733">
                <a:solidFill>
                  <a:schemeClr val="dk2"/>
                </a:solidFill>
              </a:rPr>
              <a:t>) </a:t>
            </a:r>
            <a:endParaRPr sz="1733">
              <a:solidFill>
                <a:schemeClr val="dk2"/>
              </a:solidFill>
            </a:endParaRPr>
          </a:p>
        </p:txBody>
      </p:sp>
      <p:sp>
        <p:nvSpPr>
          <p:cNvPr id="215" name="Google Shape;215;p21"/>
          <p:cNvSpPr txBox="1"/>
          <p:nvPr/>
        </p:nvSpPr>
        <p:spPr>
          <a:xfrm>
            <a:off x="180067" y="1718768"/>
            <a:ext cx="6025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>
                <a:solidFill>
                  <a:schemeClr val="dk2"/>
                </a:solidFill>
              </a:rPr>
              <a:t>HWP installed on the 40K frontend stage 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216" name="Google Shape;216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AF0C7-DCF7-174C-C813-13BC4F20E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Superconducting</a:t>
            </a:r>
            <a:br>
              <a:rPr lang="en-US" dirty="0"/>
            </a:br>
            <a:r>
              <a:rPr lang="en-US" dirty="0"/>
              <a:t>HWP rotator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562AA-9C36-4283-3D33-A29F9BCC5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339" y="1884241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1EE1BE8-5603-C5AB-4437-966191434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48" y="-3242082"/>
            <a:ext cx="5645028" cy="1003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130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3A6C-B5D7-C7DF-1488-30B45411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53" y="-3047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Polarization Differencing: HWP and Bolometer Differencing</a:t>
            </a:r>
          </a:p>
        </p:txBody>
      </p:sp>
      <p:pic>
        <p:nvPicPr>
          <p:cNvPr id="5" name="Content Placeholder 4" descr="A diagram of a network connection&#10;&#10;Description automatically generated with medium confidence">
            <a:extLst>
              <a:ext uri="{FF2B5EF4-FFF2-40B4-BE49-F238E27FC236}">
                <a16:creationId xmlns:a16="http://schemas.microsoft.com/office/drawing/2014/main" id="{CAF21194-C315-F06B-6A35-6D54929E3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2075" y="708940"/>
            <a:ext cx="8600786" cy="301177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B997EA-9A4F-58C5-EF50-E76348445736}"/>
              </a:ext>
            </a:extLst>
          </p:cNvPr>
          <p:cNvSpPr txBox="1"/>
          <p:nvPr/>
        </p:nvSpPr>
        <p:spPr>
          <a:xfrm>
            <a:off x="215922" y="3849666"/>
            <a:ext cx="119214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Techniques can work well and have been demonstrated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Detailed systematic error estimates based on measured instrument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 will demonstrate HWP systematic error performance at lower noise levels than previous HWP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experience: HWP modulation is better at rejecting atmospheric fluctuations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Possible reasons: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For differencing, a difference in bandpass shape for paired detectors will result in different gain for CMB and atmosphere, the HWP modulation uses the same bandpass filter for both polarizations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HWP modulation requires high gain stability due to HWP synchronous signal and differencing requires high differential gain 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5D76BD-06E0-B80D-B81B-52A5FD657A41}"/>
              </a:ext>
            </a:extLst>
          </p:cNvPr>
          <p:cNvSpPr txBox="1"/>
          <p:nvPr/>
        </p:nvSpPr>
        <p:spPr>
          <a:xfrm>
            <a:off x="215922" y="939614"/>
            <a:ext cx="19464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HWP</a:t>
            </a:r>
          </a:p>
          <a:p>
            <a:r>
              <a:rPr lang="en-US" sz="2800" dirty="0"/>
              <a:t>Modulation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A92C3-55D4-5E1D-98C7-881D413A5D76}"/>
              </a:ext>
            </a:extLst>
          </p:cNvPr>
          <p:cNvSpPr txBox="1"/>
          <p:nvPr/>
        </p:nvSpPr>
        <p:spPr>
          <a:xfrm>
            <a:off x="157380" y="2265177"/>
            <a:ext cx="2063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Bolometer</a:t>
            </a:r>
          </a:p>
          <a:p>
            <a:r>
              <a:rPr lang="en-US" sz="2800" dirty="0"/>
              <a:t>Differencing</a:t>
            </a:r>
          </a:p>
        </p:txBody>
      </p:sp>
    </p:spTree>
    <p:extLst>
      <p:ext uri="{BB962C8B-B14F-4D97-AF65-F5344CB8AC3E}">
        <p14:creationId xmlns:p14="http://schemas.microsoft.com/office/powerpoint/2010/main" val="281953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6"/>
          <p:cNvSpPr txBox="1">
            <a:spLocks noGrp="1"/>
          </p:cNvSpPr>
          <p:nvPr>
            <p:ph type="title"/>
          </p:nvPr>
        </p:nvSpPr>
        <p:spPr>
          <a:xfrm>
            <a:off x="1556733" y="-1423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Atmospheric Rejection in SO SAT Data</a:t>
            </a:r>
            <a:endParaRPr dirty="0"/>
          </a:p>
        </p:txBody>
      </p:sp>
      <p:sp>
        <p:nvSpPr>
          <p:cNvPr id="464" name="Google Shape;464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  <p:pic>
        <p:nvPicPr>
          <p:cNvPr id="465" name="Google Shape;46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760" y="665701"/>
            <a:ext cx="6516365" cy="473046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6"/>
          <p:cNvSpPr/>
          <p:nvPr/>
        </p:nvSpPr>
        <p:spPr>
          <a:xfrm>
            <a:off x="5320125" y="2822600"/>
            <a:ext cx="515600" cy="121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467" name="Google Shape;467;p36"/>
          <p:cNvSpPr txBox="1"/>
          <p:nvPr/>
        </p:nvSpPr>
        <p:spPr>
          <a:xfrm>
            <a:off x="3322159" y="2971702"/>
            <a:ext cx="2132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dk2"/>
                </a:solidFill>
                <a:highlight>
                  <a:schemeClr val="lt1"/>
                </a:highlight>
              </a:rPr>
              <a:t>Demodulation</a:t>
            </a:r>
            <a:endParaRPr sz="2400" dirty="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sp>
        <p:nvSpPr>
          <p:cNvPr id="468" name="Google Shape;468;p36"/>
          <p:cNvSpPr txBox="1"/>
          <p:nvPr/>
        </p:nvSpPr>
        <p:spPr>
          <a:xfrm rot="793468">
            <a:off x="6764894" y="1059358"/>
            <a:ext cx="2533588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 dirty="0">
                <a:solidFill>
                  <a:srgbClr val="990000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rPr>
              <a:t>Preliminary</a:t>
            </a:r>
            <a:endParaRPr sz="2667" b="1" dirty="0">
              <a:solidFill>
                <a:srgbClr val="990000"/>
              </a:solidFill>
              <a:highlight>
                <a:schemeClr val="lt1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69" name="Google Shape;469;p36"/>
          <p:cNvSpPr txBox="1"/>
          <p:nvPr/>
        </p:nvSpPr>
        <p:spPr>
          <a:xfrm>
            <a:off x="1758987" y="5813618"/>
            <a:ext cx="8153475" cy="9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133">
                <a:solidFill>
                  <a:schemeClr val="dk2"/>
                </a:solidFill>
              </a:rPr>
              <a:t>Noise spectra from ~100 detectors with no additional filtering post-demodulation. Spectrum is white until very low frequencies. </a:t>
            </a:r>
            <a:endParaRPr sz="21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56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title"/>
          </p:nvPr>
        </p:nvSpPr>
        <p:spPr>
          <a:xfrm>
            <a:off x="208300" y="163533"/>
            <a:ext cx="6747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/>
              <a:t>Galaxy Maps</a:t>
            </a:r>
            <a:endParaRPr b="1"/>
          </a:p>
        </p:txBody>
      </p:sp>
      <p:sp>
        <p:nvSpPr>
          <p:cNvPr id="478" name="Google Shape;478;p37"/>
          <p:cNvSpPr txBox="1"/>
          <p:nvPr/>
        </p:nvSpPr>
        <p:spPr>
          <a:xfrm>
            <a:off x="7730433" y="-29499"/>
            <a:ext cx="32648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200">
                <a:solidFill>
                  <a:schemeClr val="dk2"/>
                </a:solidFill>
              </a:rPr>
              <a:t>Tomoki Terasaki</a:t>
            </a:r>
            <a:endParaRPr sz="1200">
              <a:solidFill>
                <a:schemeClr val="dk2"/>
              </a:solidFill>
            </a:endParaRPr>
          </a:p>
          <a:p>
            <a:pPr algn="r"/>
            <a:r>
              <a:rPr lang="en" sz="1200">
                <a:solidFill>
                  <a:schemeClr val="dk2"/>
                </a:solidFill>
              </a:rPr>
              <a:t>Affiliation: University of Tokyo</a:t>
            </a:r>
            <a:endParaRPr sz="1200">
              <a:solidFill>
                <a:schemeClr val="dk2"/>
              </a:solidFill>
            </a:endParaRPr>
          </a:p>
          <a:p>
            <a:pPr algn="r"/>
            <a:endParaRPr sz="1200">
              <a:solidFill>
                <a:schemeClr val="dk2"/>
              </a:solidFill>
            </a:endParaRPr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pic>
        <p:nvPicPr>
          <p:cNvPr id="480" name="Google Shape;480;p37"/>
          <p:cNvPicPr preferRelativeResize="0"/>
          <p:nvPr/>
        </p:nvPicPr>
        <p:blipFill rotWithShape="1">
          <a:blip r:embed="rId3">
            <a:alphaModFix/>
          </a:blip>
          <a:srcRect l="9827" t="25418" r="15377" b="36236"/>
          <a:stretch/>
        </p:blipFill>
        <p:spPr>
          <a:xfrm>
            <a:off x="10995234" y="0"/>
            <a:ext cx="1196767" cy="1090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310" y="618768"/>
            <a:ext cx="11829693" cy="5410233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7"/>
          <p:cNvSpPr txBox="1"/>
          <p:nvPr/>
        </p:nvSpPr>
        <p:spPr>
          <a:xfrm rot="-780216">
            <a:off x="1042639" y="896466"/>
            <a:ext cx="3445148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solidFill>
                  <a:srgbClr val="990000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rPr>
              <a:t>Preliminary</a:t>
            </a:r>
            <a:endParaRPr sz="2667" b="1">
              <a:solidFill>
                <a:srgbClr val="990000"/>
              </a:solidFill>
              <a:highlight>
                <a:schemeClr val="lt1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83" name="Google Shape;483;p37"/>
          <p:cNvSpPr txBox="1"/>
          <p:nvPr/>
        </p:nvSpPr>
        <p:spPr>
          <a:xfrm>
            <a:off x="5258867" y="2714000"/>
            <a:ext cx="6966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>
              <a:solidFill>
                <a:schemeClr val="dk2"/>
              </a:solidFill>
            </a:endParaRPr>
          </a:p>
        </p:txBody>
      </p:sp>
      <p:sp>
        <p:nvSpPr>
          <p:cNvPr id="484" name="Google Shape;484;p37"/>
          <p:cNvSpPr txBox="1"/>
          <p:nvPr/>
        </p:nvSpPr>
        <p:spPr>
          <a:xfrm rot="-780216">
            <a:off x="6656239" y="896466"/>
            <a:ext cx="3445148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667" b="1">
                <a:solidFill>
                  <a:srgbClr val="990000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rPr>
              <a:t>Preliminary</a:t>
            </a:r>
            <a:endParaRPr sz="2667" b="1">
              <a:solidFill>
                <a:srgbClr val="990000"/>
              </a:solidFill>
              <a:highlight>
                <a:schemeClr val="lt1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85" name="Google Shape;485;p37"/>
          <p:cNvSpPr txBox="1"/>
          <p:nvPr/>
        </p:nvSpPr>
        <p:spPr>
          <a:xfrm>
            <a:off x="1666751" y="5921634"/>
            <a:ext cx="9220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>
                <a:solidFill>
                  <a:schemeClr val="dk2"/>
                </a:solidFill>
              </a:rPr>
              <a:t>Galaxy center maps in comparison to Planck demonstrate instrument performance and larger scale recovery.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CD1C-4702-445B-963E-9F044B1F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53" y="-71129"/>
            <a:ext cx="4281140" cy="1170598"/>
          </a:xfrm>
        </p:spPr>
        <p:txBody>
          <a:bodyPr/>
          <a:lstStyle/>
          <a:p>
            <a:r>
              <a:rPr lang="en-US" dirty="0"/>
              <a:t>POLARBEAR-1</a:t>
            </a:r>
          </a:p>
        </p:txBody>
      </p:sp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7EC63EF6-1197-2A1A-71B9-6C70CDA73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1234" y="761999"/>
            <a:ext cx="6600766" cy="5393406"/>
          </a:xfrm>
        </p:spPr>
      </p:pic>
      <p:pic>
        <p:nvPicPr>
          <p:cNvPr id="3" name="Picture 2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78D98C34-D947-53FD-E874-B698EB230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3" y="761999"/>
            <a:ext cx="2989107" cy="7598263"/>
          </a:xfrm>
          <a:prstGeom prst="rect">
            <a:avLst/>
          </a:prstGeom>
        </p:spPr>
      </p:pic>
      <p:pic>
        <p:nvPicPr>
          <p:cNvPr id="4" name="Content Placeholder 6" descr="A paper with numbers and symbols&#10;&#10;Description automatically generated">
            <a:extLst>
              <a:ext uri="{FF2B5EF4-FFF2-40B4-BE49-F238E27FC236}">
                <a16:creationId xmlns:a16="http://schemas.microsoft.com/office/drawing/2014/main" id="{CF2D30B7-E02A-47D8-9184-AAD02D93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400" y="761999"/>
            <a:ext cx="2764894" cy="3845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3BDAB7-24E4-DEEC-B421-54CE03543F6F}"/>
              </a:ext>
            </a:extLst>
          </p:cNvPr>
          <p:cNvSpPr txBox="1"/>
          <p:nvPr/>
        </p:nvSpPr>
        <p:spPr>
          <a:xfrm>
            <a:off x="3434862" y="4712677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Ell knee = 90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00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394</Words>
  <Application>Microsoft Macintosh PowerPoint</Application>
  <PresentationFormat>Widescreen</PresentationFormat>
  <Paragraphs>61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Roboto Mono</vt:lpstr>
      <vt:lpstr>Wingdings</vt:lpstr>
      <vt:lpstr>Office Theme</vt:lpstr>
      <vt:lpstr>Continuous Half-wave Plate Modulators</vt:lpstr>
      <vt:lpstr>HWP Modulation</vt:lpstr>
      <vt:lpstr>SO Small Aperture Telescope Cryostats</vt:lpstr>
      <vt:lpstr>SO Cryogenic Half Wave Plates</vt:lpstr>
      <vt:lpstr>SO Superconducting HWP rotator</vt:lpstr>
      <vt:lpstr>Polarization Differencing: HWP and Bolometer Differencing</vt:lpstr>
      <vt:lpstr>Atmospheric Rejection in SO SAT Data</vt:lpstr>
      <vt:lpstr>Galaxy Maps</vt:lpstr>
      <vt:lpstr>POLARBEAR-1</vt:lpstr>
      <vt:lpstr>ABS Spectra</vt:lpstr>
      <vt:lpstr>Studies on systematic errors due to HWP modulation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Adrian Lee</dc:creator>
  <cp:lastModifiedBy>Adrian Lee</cp:lastModifiedBy>
  <cp:revision>63</cp:revision>
  <dcterms:created xsi:type="dcterms:W3CDTF">2024-07-29T13:22:26Z</dcterms:created>
  <dcterms:modified xsi:type="dcterms:W3CDTF">2024-07-31T18:55:41Z</dcterms:modified>
</cp:coreProperties>
</file>