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546" r:id="rId3"/>
    <p:sldId id="733" r:id="rId4"/>
    <p:sldId id="750" r:id="rId5"/>
    <p:sldId id="712" r:id="rId6"/>
    <p:sldId id="719" r:id="rId7"/>
    <p:sldId id="723" r:id="rId8"/>
    <p:sldId id="749" r:id="rId9"/>
    <p:sldId id="740" r:id="rId10"/>
    <p:sldId id="759" r:id="rId11"/>
    <p:sldId id="760" r:id="rId12"/>
    <p:sldId id="761" r:id="rId13"/>
    <p:sldId id="739" r:id="rId14"/>
    <p:sldId id="729" r:id="rId15"/>
    <p:sldId id="726" r:id="rId16"/>
    <p:sldId id="757" r:id="rId17"/>
    <p:sldId id="756" r:id="rId18"/>
    <p:sldId id="730" r:id="rId19"/>
    <p:sldId id="754" r:id="rId20"/>
    <p:sldId id="755" r:id="rId21"/>
    <p:sldId id="75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0B0A5-7B64-2049-9739-03F579799AD6}">
          <p14:sldIdLst>
            <p14:sldId id="256"/>
            <p14:sldId id="546"/>
            <p14:sldId id="733"/>
            <p14:sldId id="750"/>
            <p14:sldId id="712"/>
            <p14:sldId id="719"/>
            <p14:sldId id="723"/>
            <p14:sldId id="749"/>
            <p14:sldId id="740"/>
            <p14:sldId id="759"/>
            <p14:sldId id="760"/>
            <p14:sldId id="761"/>
            <p14:sldId id="739"/>
            <p14:sldId id="729"/>
            <p14:sldId id="726"/>
            <p14:sldId id="757"/>
            <p14:sldId id="756"/>
            <p14:sldId id="730"/>
            <p14:sldId id="754"/>
            <p14:sldId id="755"/>
            <p14:sldId id="7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7800"/>
    <a:srgbClr val="FF0023"/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76923" autoAdjust="0"/>
  </p:normalViewPr>
  <p:slideViewPr>
    <p:cSldViewPr snapToGrid="0" snapToObjects="1">
      <p:cViewPr varScale="1">
        <p:scale>
          <a:sx n="93" d="100"/>
          <a:sy n="93" d="100"/>
        </p:scale>
        <p:origin x="1352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4875-4539-BF40-8C50-C0DB8A9C42CD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CD93-90CE-A045-871D-8F09A40D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4ADE-7305-184A-B300-4F6DD9EDCF22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BB8CC-B6E8-274F-A7C5-08D691781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1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</a:t>
            </a:r>
            <a:r>
              <a:rPr lang="en-US" baseline="0" dirty="0"/>
              <a:t> a small percentage of photons -&gt; extremely large amount of information. </a:t>
            </a:r>
          </a:p>
          <a:p>
            <a:endParaRPr lang="en-US" baseline="0" dirty="0"/>
          </a:p>
          <a:p>
            <a:r>
              <a:rPr lang="en-US" baseline="0" dirty="0"/>
              <a:t>Only now are experiments beginning to probe this rich regime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don’t think</a:t>
            </a:r>
            <a:r>
              <a:rPr lang="en-US" baseline="0" dirty="0"/>
              <a:t> of it this way, it is a stage 4 LSS survey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3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</a:t>
            </a:r>
            <a:r>
              <a:rPr lang="en-US" baseline="0" dirty="0"/>
              <a:t> talked how </a:t>
            </a:r>
            <a:r>
              <a:rPr lang="en-US" baseline="0" dirty="0" err="1"/>
              <a:t>kSZ</a:t>
            </a:r>
            <a:r>
              <a:rPr lang="en-US" baseline="0" dirty="0"/>
              <a:t> gets us access to velocities </a:t>
            </a:r>
            <a:endParaRPr lang="en-US" dirty="0"/>
          </a:p>
          <a:p>
            <a:r>
              <a:rPr lang="en-US" dirty="0"/>
              <a:t>but it can</a:t>
            </a:r>
            <a:r>
              <a:rPr lang="en-US" baseline="0" dirty="0"/>
              <a:t> also get us access to column density </a:t>
            </a:r>
          </a:p>
          <a:p>
            <a:r>
              <a:rPr lang="en-US" baseline="0" dirty="0"/>
              <a:t>Large scales fundamental physics.  Now I will focus briefly on what we can learn by looking at </a:t>
            </a:r>
            <a:r>
              <a:rPr lang="en-US" baseline="0" dirty="0" err="1"/>
              <a:t>N_e</a:t>
            </a:r>
            <a:r>
              <a:rPr lang="en-US" baseline="0" dirty="0"/>
              <a:t> (theta) </a:t>
            </a:r>
          </a:p>
          <a:p>
            <a:endParaRPr lang="en-US" dirty="0"/>
          </a:p>
          <a:p>
            <a:r>
              <a:rPr lang="en-US" dirty="0"/>
              <a:t>Remove</a:t>
            </a:r>
            <a:r>
              <a:rPr lang="en-US" baseline="0" dirty="0"/>
              <a:t> baryon form stars</a:t>
            </a:r>
          </a:p>
          <a:p>
            <a:endParaRPr lang="en-US" baseline="0" dirty="0"/>
          </a:p>
          <a:p>
            <a:r>
              <a:rPr lang="en-US" baseline="0" dirty="0"/>
              <a:t>Theta arrow</a:t>
            </a:r>
          </a:p>
          <a:p>
            <a:endParaRPr lang="en-US" baseline="0" dirty="0"/>
          </a:p>
          <a:p>
            <a:r>
              <a:rPr lang="en-US" baseline="0" dirty="0"/>
              <a:t>LSST is going to be a transformative lensing which is going to be severely limited by baryon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BB8CC-B6E8-274F-A7C5-08D691781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8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4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6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685783" rtl="0" eaLnBrk="1" latinLnBrk="0" hangingPunct="1">
              <a:defRPr sz="165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7098CB-941D-444D-B318-45F9BA82BDBC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4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685783" rtl="0" eaLnBrk="1" latinLnBrk="0" hangingPunct="1">
              <a:defRPr sz="82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4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685783" rtl="0" eaLnBrk="1" latinLnBrk="0" hangingPunct="1">
              <a:defRPr sz="82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2D62-664A-5D4D-A692-08310BAA3319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AE1F-AC45-CF44-931B-8CFDD45DD438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CF5-46D6-5649-A71D-A0A188027084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23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1B-AA28-1A49-A9F9-9C4FF15DD684}" type="datetime1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3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2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F2AF-C64C-D047-9865-BBC15B0BFE4F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2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2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fld id="{74DD7963-FEB2-134E-BC46-25C88CFB24FE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4"/>
            <a:ext cx="3863788" cy="273844"/>
          </a:xfrm>
        </p:spPr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80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1"/>
            <a:ext cx="6477000" cy="425054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8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D781-338C-264A-A137-AB9A6EDE5A4D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6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1"/>
            <a:ext cx="6477000" cy="425054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8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F5EE-6C0C-2849-897A-A1515DA30BD3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8"/>
            <a:ext cx="4701988" cy="133174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4"/>
            <a:ext cx="2304288" cy="133174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4"/>
            <a:ext cx="2304288" cy="133174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CE0-8C95-1C48-A133-B7AB4BD38183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23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4" y="776569"/>
            <a:ext cx="1322295" cy="3818054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341B-C62C-2D41-9768-58AD38079C19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74526" y="201219"/>
            <a:ext cx="783500" cy="484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4"/>
            <a:ext cx="1752600" cy="273844"/>
          </a:xfrm>
        </p:spPr>
        <p:txBody>
          <a:bodyPr/>
          <a:lstStyle/>
          <a:p>
            <a:fld id="{380A9F80-7052-674A-B6D7-F90878115620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4" y="3128962"/>
            <a:ext cx="5457919" cy="814388"/>
          </a:xfrm>
        </p:spPr>
        <p:txBody>
          <a:bodyPr>
            <a:normAutofit/>
          </a:bodyPr>
          <a:lstStyle>
            <a:lvl1pPr>
              <a:defRPr sz="34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2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5" y="292476"/>
            <a:ext cx="5499847" cy="273844"/>
          </a:xfrm>
        </p:spPr>
        <p:txBody>
          <a:bodyPr/>
          <a:lstStyle>
            <a:lvl1pPr>
              <a:defRPr sz="1650" b="0" baseline="0">
                <a:solidFill>
                  <a:schemeClr val="bg1"/>
                </a:solidFill>
              </a:defRPr>
            </a:lvl1pPr>
          </a:lstStyle>
          <a:p>
            <a:fld id="{A8FFB7C3-28CD-6645-B2F9-0B8B16710532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4"/>
            <a:ext cx="4734112" cy="273844"/>
          </a:xfrm>
        </p:spPr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4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685783" rtl="0" eaLnBrk="1" latinLnBrk="0" hangingPunct="1">
              <a:defRPr sz="82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5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8" y="685800"/>
            <a:ext cx="650837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8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4"/>
            <a:ext cx="1752600" cy="273844"/>
          </a:xfrm>
        </p:spPr>
        <p:txBody>
          <a:bodyPr/>
          <a:lstStyle/>
          <a:p>
            <a:fld id="{37F71076-EABE-6F48-BB55-3B1ACBA6FDA5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4"/>
            <a:ext cx="4926852" cy="273844"/>
          </a:xfrm>
        </p:spPr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7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2"/>
            <a:ext cx="4966446" cy="1048871"/>
          </a:xfrm>
        </p:spPr>
        <p:txBody>
          <a:bodyPr anchor="b" anchorCtr="0"/>
          <a:lstStyle>
            <a:lvl1pPr algn="r">
              <a:defRPr sz="345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4"/>
            <a:ext cx="1622612" cy="273844"/>
          </a:xfrm>
        </p:spPr>
        <p:txBody>
          <a:bodyPr/>
          <a:lstStyle/>
          <a:p>
            <a:fld id="{7E94F2C8-60CF-904A-9D37-0DFB83F16A56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4"/>
            <a:ext cx="5311588" cy="273844"/>
          </a:xfrm>
        </p:spPr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81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3"/>
            <a:ext cx="4966446" cy="1048871"/>
          </a:xfrm>
        </p:spPr>
        <p:txBody>
          <a:bodyPr anchor="b" anchorCtr="0"/>
          <a:lstStyle>
            <a:lvl1pPr algn="r">
              <a:defRPr sz="345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6"/>
            <a:ext cx="506506" cy="27384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7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C4D-B735-9443-AEF8-2BCC5A793BB1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600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61"/>
            <a:ext cx="3566160" cy="25775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600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61"/>
            <a:ext cx="3566160" cy="25775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F017-ACDC-EF4C-B0AF-2CB1492AFD19}" type="datetime1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3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85800"/>
            <a:ext cx="7391401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60922"/>
            <a:ext cx="7396163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29E-10C8-7E4A-8A44-12F94AA1E05B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4" y="3168730"/>
            <a:ext cx="7396163" cy="14401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4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38A8DF4-CB12-A343-AB5C-0140AF8365B4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4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Simone Ferraro (LBNL)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 b="1">
                <a:solidFill>
                  <a:schemeClr val="bg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spcBef>
          <a:spcPts val="1350"/>
        </a:spcBef>
        <a:buClr>
          <a:schemeClr val="accent1"/>
        </a:buClr>
        <a:buSzPct val="100000"/>
        <a:buFont typeface="Wingdings 2" pitchFamily="18" charset="2"/>
        <a:buChar char="¡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92" indent="-171446" algn="l" defTabSz="685783" rtl="0" eaLnBrk="1" latinLnBrk="0" hangingPunct="1">
        <a:spcBef>
          <a:spcPts val="45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spcBef>
          <a:spcPts val="450"/>
        </a:spcBef>
        <a:buClr>
          <a:schemeClr val="accent1"/>
        </a:buClr>
        <a:buSzPct val="100000"/>
        <a:buFont typeface="Wingdings 2" pitchFamily="18" charset="2"/>
        <a:buChar char="¡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685783" indent="-171446" algn="l" defTabSz="685783" rtl="0" eaLnBrk="1" latinLnBrk="0" hangingPunct="1">
        <a:spcBef>
          <a:spcPts val="45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857228" indent="-171446" algn="l" defTabSz="685783" rtl="0" eaLnBrk="1" latinLnBrk="0" hangingPunct="1">
        <a:spcBef>
          <a:spcPts val="450"/>
        </a:spcBef>
        <a:buClr>
          <a:schemeClr val="accent1"/>
        </a:buClr>
        <a:buSzPct val="100000"/>
        <a:buFont typeface="Wingdings 2" pitchFamily="18" charset="2"/>
        <a:buChar char="¡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033437" indent="-171446" algn="l" defTabSz="68578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202501" indent="-171446" algn="l" defTabSz="68578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372757" indent="-171446" algn="l" defTabSz="68578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543012" indent="-171446" algn="l" defTabSz="68578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534" y="583191"/>
            <a:ext cx="7189904" cy="113850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Large Scale Structure</a:t>
            </a:r>
            <a:br>
              <a:rPr lang="en-US" sz="3600" dirty="0"/>
            </a:br>
            <a:r>
              <a:rPr lang="en-US" sz="3000" dirty="0"/>
              <a:t>Chapter 5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534" y="1807962"/>
            <a:ext cx="6858000" cy="4663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Simone Ferraro 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(Lawrence Berkeley National Laboratory)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4853" y="4430950"/>
            <a:ext cx="3225562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CMB-S4 collaboration meeting</a:t>
            </a:r>
          </a:p>
          <a:p>
            <a:pPr algn="ctr"/>
            <a:r>
              <a:rPr lang="en-US" sz="1350" dirty="0"/>
              <a:t>March 26,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431" y="3584020"/>
            <a:ext cx="2719725" cy="54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0" y="3205466"/>
            <a:ext cx="1598094" cy="1214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3E5E1-FAF1-A043-BA81-423D5BCCDA58}"/>
              </a:ext>
            </a:extLst>
          </p:cNvPr>
          <p:cNvSpPr txBox="1"/>
          <p:nvPr/>
        </p:nvSpPr>
        <p:spPr>
          <a:xfrm>
            <a:off x="2660073" y="4433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4FDFA-5549-6D47-9FC8-57E7ACD2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30A47-5510-6540-B821-AA2E1661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99CF8-AF8B-0649-A078-03E8CD24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9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E8BB62-E8F3-8544-85EE-F15C3AD13183}"/>
              </a:ext>
            </a:extLst>
          </p:cNvPr>
          <p:cNvSpPr txBox="1"/>
          <p:nvPr/>
        </p:nvSpPr>
        <p:spPr>
          <a:xfrm>
            <a:off x="374072" y="2216727"/>
            <a:ext cx="7744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 by Alex Van </a:t>
            </a:r>
            <a:r>
              <a:rPr lang="en-US" dirty="0" err="1"/>
              <a:t>Engelen</a:t>
            </a:r>
            <a:r>
              <a:rPr lang="en-US" dirty="0"/>
              <a:t> and Simone Ferraro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Discussed in the ”Maps to Other Statistics” (Maps2Stats) calls.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from many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For this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we missing?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looking for volunteers to help write the chapter!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7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D775-3BFC-B44B-AC4D-6FCF619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57863"/>
            <a:ext cx="6508377" cy="857250"/>
          </a:xfrm>
        </p:spPr>
        <p:txBody>
          <a:bodyPr/>
          <a:lstStyle/>
          <a:p>
            <a:r>
              <a:rPr lang="en-US" dirty="0"/>
              <a:t>LSS Chapter Outline – </a:t>
            </a:r>
            <a:r>
              <a:rPr lang="en-US" dirty="0" err="1"/>
              <a:t>pt</a:t>
            </a:r>
            <a:r>
              <a:rPr lang="en-US" dirty="0"/>
              <a:t>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7709-9326-164F-B226-BF9B596E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7E8A6-0242-3A42-960F-3812A589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7DADA-FD11-9948-9235-9E01D227A04E}"/>
              </a:ext>
            </a:extLst>
          </p:cNvPr>
          <p:cNvSpPr txBox="1"/>
          <p:nvPr/>
        </p:nvSpPr>
        <p:spPr>
          <a:xfrm>
            <a:off x="457199" y="942109"/>
            <a:ext cx="8052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Science from CMB Lensing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CMB Lensing power spectrum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CMB Lensing tomography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Galaxy lensing - CMB lensing cross-correlations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Sunyaev-Zel’dovich</a:t>
            </a:r>
            <a:r>
              <a:rPr lang="en-US" dirty="0"/>
              <a:t>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Introduction to the various effects in T &amp; 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Probing the gas in and around galaxies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Polarized SZ from galaxies (remote quadrupole)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Velocity reconstruction (remote dipole). AKA “</a:t>
            </a:r>
            <a:r>
              <a:rPr lang="en-US" dirty="0" err="1"/>
              <a:t>kSZ</a:t>
            </a:r>
            <a:r>
              <a:rPr lang="en-US" dirty="0"/>
              <a:t> tomography”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Rotational </a:t>
            </a:r>
            <a:r>
              <a:rPr lang="en-US" dirty="0" err="1"/>
              <a:t>kSZ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D775-3BFC-B44B-AC4D-6FCF619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57863"/>
            <a:ext cx="6508377" cy="857250"/>
          </a:xfrm>
        </p:spPr>
        <p:txBody>
          <a:bodyPr/>
          <a:lstStyle/>
          <a:p>
            <a:r>
              <a:rPr lang="en-US" dirty="0"/>
              <a:t>LSS Chapter Outline – </a:t>
            </a:r>
            <a:r>
              <a:rPr lang="en-US" dirty="0" err="1"/>
              <a:t>pt</a:t>
            </a:r>
            <a:r>
              <a:rPr lang="en-US" dirty="0"/>
              <a:t>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7709-9326-164F-B226-BF9B596E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7E8A6-0242-3A42-960F-3812A589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7DADA-FD11-9948-9235-9E01D227A04E}"/>
              </a:ext>
            </a:extLst>
          </p:cNvPr>
          <p:cNvSpPr txBox="1"/>
          <p:nvPr/>
        </p:nvSpPr>
        <p:spPr>
          <a:xfrm>
            <a:off x="457199" y="942109"/>
            <a:ext cx="8052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Cross-correlations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CMB x Intensity Mapping (both CIB and Line IM)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CIB science &amp;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point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ISW &amp; Rees-</a:t>
            </a:r>
            <a:r>
              <a:rPr lang="en-US" dirty="0" err="1"/>
              <a:t>Sciama</a:t>
            </a:r>
            <a:r>
              <a:rPr lang="en-US" dirty="0"/>
              <a:t>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Moving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Reionization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Introduction to reionization (both H and He)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kSZ</a:t>
            </a:r>
            <a:r>
              <a:rPr lang="en-US" dirty="0"/>
              <a:t> 2pt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kSZ</a:t>
            </a:r>
            <a:r>
              <a:rPr lang="en-US" dirty="0"/>
              <a:t> 4pt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Reconstructing optical depth fluctuations from patchy screening and scattering</a:t>
            </a:r>
          </a:p>
        </p:txBody>
      </p:sp>
    </p:spTree>
    <p:extLst>
      <p:ext uri="{BB962C8B-B14F-4D97-AF65-F5344CB8AC3E}">
        <p14:creationId xmlns:p14="http://schemas.microsoft.com/office/powerpoint/2010/main" val="266481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7" y="-20941"/>
            <a:ext cx="6508377" cy="857250"/>
          </a:xfrm>
        </p:spPr>
        <p:txBody>
          <a:bodyPr/>
          <a:lstStyle/>
          <a:p>
            <a:r>
              <a:rPr lang="en-US"/>
              <a:t>Thanks!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8" y="1235154"/>
            <a:ext cx="7035854" cy="3326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486" y="236018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VRO/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8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4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017" y="-132502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kSZ and tSZ cosmology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018" y="897389"/>
            <a:ext cx="46093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Measuring velocities: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Tests of gravity / scale dependence of growth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Access to very large-scale modes: “no shot noise”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Sample variance cancellation and ~50% improvement on </a:t>
            </a:r>
            <a:r>
              <a:rPr lang="en-US" sz="1600" dirty="0" err="1"/>
              <a:t>f</a:t>
            </a:r>
            <a:r>
              <a:rPr lang="en-US" sz="1600" baseline="-25000" dirty="0" err="1"/>
              <a:t>NL</a:t>
            </a:r>
            <a:r>
              <a:rPr lang="en-US" sz="1600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Achieve </a:t>
            </a:r>
            <a:r>
              <a:rPr lang="en-US" sz="1600" dirty="0" err="1"/>
              <a:t>σ</a:t>
            </a:r>
            <a:r>
              <a:rPr lang="en-US" sz="1600" dirty="0"/>
              <a:t>(</a:t>
            </a:r>
            <a:r>
              <a:rPr lang="en-US" sz="1600" dirty="0" err="1"/>
              <a:t>f</a:t>
            </a:r>
            <a:r>
              <a:rPr lang="en-US" sz="1600" baseline="-25000" dirty="0" err="1"/>
              <a:t>NL</a:t>
            </a:r>
            <a:r>
              <a:rPr lang="en-US" sz="1600" dirty="0"/>
              <a:t>) &lt; 1, beyond primary CMB cosmic variance</a:t>
            </a:r>
          </a:p>
          <a:p>
            <a:endParaRPr lang="en-US" sz="1600" u="sng" dirty="0"/>
          </a:p>
          <a:p>
            <a:r>
              <a:rPr lang="en-US" sz="1600" u="sng" dirty="0"/>
              <a:t>Cosmology with the </a:t>
            </a:r>
            <a:r>
              <a:rPr lang="en-US" sz="1600" u="sng" dirty="0" err="1"/>
              <a:t>tSZ</a:t>
            </a:r>
            <a:r>
              <a:rPr lang="en-US" sz="1600" u="sng" dirty="0"/>
              <a:t> power spectrum/PDF/higher point functions: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simultaneously constrain (g)astrophysics and cosmology</a:t>
            </a:r>
          </a:p>
          <a:p>
            <a:endParaRPr lang="en-US" sz="2000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7811522" y="2301992"/>
            <a:ext cx="1109304" cy="313070"/>
            <a:chOff x="7598021" y="1981011"/>
            <a:chExt cx="1109304" cy="3130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255" y="1981011"/>
              <a:ext cx="313070" cy="313070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7598021" y="2134757"/>
              <a:ext cx="796234" cy="27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776207" y="1488584"/>
            <a:ext cx="4114800" cy="1934307"/>
            <a:chOff x="4520258" y="1155701"/>
            <a:chExt cx="4114800" cy="1934307"/>
          </a:xfrm>
        </p:grpSpPr>
        <p:grpSp>
          <p:nvGrpSpPr>
            <p:cNvPr id="13" name="Group 12"/>
            <p:cNvGrpSpPr/>
            <p:nvPr/>
          </p:nvGrpSpPr>
          <p:grpSpPr>
            <a:xfrm>
              <a:off x="4520258" y="1667941"/>
              <a:ext cx="4114800" cy="1422067"/>
              <a:chOff x="3753495" y="1539140"/>
              <a:chExt cx="4114800" cy="14220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8781" y="1843940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851" y="1539140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7758" y="1911870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5274" y="2245784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146" y="1933236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798" y="2261369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0216" y="2030864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360" y="1592772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999" y="2648137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270" y="2390631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534" y="2354202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211" y="2581019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534" y="1733675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5553" y="2000475"/>
                <a:ext cx="313070" cy="31307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0399" y="2303978"/>
                <a:ext cx="313070" cy="313070"/>
              </a:xfrm>
              <a:prstGeom prst="rect">
                <a:avLst/>
              </a:prstGeom>
            </p:spPr>
          </p:pic>
          <p:sp>
            <p:nvSpPr>
              <p:cNvPr id="30" name="Freeform 29"/>
              <p:cNvSpPr/>
              <p:nvPr/>
            </p:nvSpPr>
            <p:spPr>
              <a:xfrm>
                <a:off x="3753495" y="2012904"/>
                <a:ext cx="4114800" cy="755454"/>
              </a:xfrm>
              <a:custGeom>
                <a:avLst/>
                <a:gdLst>
                  <a:gd name="connsiteX0" fmla="*/ 0 w 4114800"/>
                  <a:gd name="connsiteY0" fmla="*/ 659761 h 755454"/>
                  <a:gd name="connsiteX1" fmla="*/ 2041452 w 4114800"/>
                  <a:gd name="connsiteY1" fmla="*/ 543 h 755454"/>
                  <a:gd name="connsiteX2" fmla="*/ 4114800 w 4114800"/>
                  <a:gd name="connsiteY2" fmla="*/ 755454 h 7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14800" h="755454">
                    <a:moveTo>
                      <a:pt x="0" y="659761"/>
                    </a:moveTo>
                    <a:cubicBezTo>
                      <a:pt x="677826" y="322177"/>
                      <a:pt x="1355652" y="-15406"/>
                      <a:pt x="2041452" y="543"/>
                    </a:cubicBezTo>
                    <a:cubicBezTo>
                      <a:pt x="2727252" y="16492"/>
                      <a:pt x="4114800" y="755454"/>
                      <a:pt x="4114800" y="755454"/>
                    </a:cubicBezTo>
                  </a:path>
                </a:pathLst>
              </a:custGeom>
              <a:noFill/>
              <a:ln>
                <a:solidFill>
                  <a:srgbClr val="0078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rgbClr val="0078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058218" y="1155701"/>
              <a:ext cx="2845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Large-scale </a:t>
              </a:r>
              <a:r>
                <a:rPr lang="en-US" u="sng" dirty="0" err="1"/>
                <a:t>overdensity</a:t>
              </a:r>
              <a:endParaRPr lang="en-US" u="sng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44361" y="2352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017" y="885473"/>
            <a:ext cx="86216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“Direct” measurement of </a:t>
            </a:r>
            <a:r>
              <a:rPr lang="en-US" u="sng" dirty="0"/>
              <a:t>density, pressure </a:t>
            </a:r>
            <a:r>
              <a:rPr lang="en-US" dirty="0"/>
              <a:t>and LOS </a:t>
            </a:r>
            <a:r>
              <a:rPr lang="en-US" u="sng" dirty="0"/>
              <a:t>velocity</a:t>
            </a:r>
          </a:p>
          <a:p>
            <a:r>
              <a:rPr lang="en-US" dirty="0"/>
              <a:t>of the gas in galaxies/clusters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Very rich physics!  One order of magnitude improvement with CMB-S4, especially within the virial radius,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17" y="-204137"/>
            <a:ext cx="6508377" cy="857250"/>
          </a:xfrm>
        </p:spPr>
        <p:txBody>
          <a:bodyPr/>
          <a:lstStyle/>
          <a:p>
            <a:r>
              <a:rPr lang="en-US"/>
              <a:t>Halo thermodynamics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7" y="1636582"/>
            <a:ext cx="6230609" cy="2591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0714" y="1192585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Battaglia</a:t>
            </a:r>
            <a:r>
              <a:rPr lang="en-US" sz="1400" dirty="0">
                <a:solidFill>
                  <a:srgbClr val="FF0000"/>
                </a:solidFill>
              </a:rPr>
              <a:t>, S.F., </a:t>
            </a:r>
            <a:r>
              <a:rPr lang="en-US" sz="1400" dirty="0" err="1">
                <a:solidFill>
                  <a:srgbClr val="FF0000"/>
                </a:solidFill>
              </a:rPr>
              <a:t>Schaan</a:t>
            </a:r>
            <a:r>
              <a:rPr lang="en-US" sz="1400" dirty="0">
                <a:solidFill>
                  <a:srgbClr val="FF0000"/>
                </a:solidFill>
              </a:rPr>
              <a:t>, Spergel, 2017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Also: Amodeo et al (2021), Moser et al (2021)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6796" y="154397"/>
            <a:ext cx="2591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en-US" sz="1500" b="1" dirty="0">
                <a:solidFill>
                  <a:srgbClr val="007800"/>
                </a:solidFill>
                <a:sym typeface="Wingdings"/>
              </a:rPr>
              <a:t>Emmanuel </a:t>
            </a:r>
            <a:r>
              <a:rPr lang="en-US" sz="1500" b="1" dirty="0" err="1">
                <a:solidFill>
                  <a:srgbClr val="007800"/>
                </a:solidFill>
                <a:sym typeface="Wingdings"/>
              </a:rPr>
              <a:t>Schaan</a:t>
            </a:r>
            <a:r>
              <a:rPr lang="en-US" sz="1500" b="1" dirty="0">
                <a:solidFill>
                  <a:srgbClr val="007800"/>
                </a:solidFill>
                <a:sym typeface="Wingdings"/>
              </a:rPr>
              <a:t> &amp; </a:t>
            </a:r>
            <a:r>
              <a:rPr lang="en-US" sz="1500" b="1" dirty="0">
                <a:solidFill>
                  <a:srgbClr val="007800"/>
                </a:solidFill>
              </a:rPr>
              <a:t>Eve </a:t>
            </a:r>
            <a:r>
              <a:rPr lang="en-US" sz="1500" b="1" dirty="0" err="1">
                <a:solidFill>
                  <a:srgbClr val="007800"/>
                </a:solidFill>
              </a:rPr>
              <a:t>Vavagiakis</a:t>
            </a:r>
            <a:r>
              <a:rPr lang="en-US" sz="1500" b="1" dirty="0">
                <a:solidFill>
                  <a:srgbClr val="007800"/>
                </a:solidFill>
              </a:rPr>
              <a:t>’ talks</a:t>
            </a:r>
          </a:p>
        </p:txBody>
      </p:sp>
    </p:spTree>
    <p:extLst>
      <p:ext uri="{BB962C8B-B14F-4D97-AF65-F5344CB8AC3E}">
        <p14:creationId xmlns:p14="http://schemas.microsoft.com/office/powerpoint/2010/main" val="88340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7" y="538556"/>
            <a:ext cx="6859592" cy="450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26" y="-318694"/>
            <a:ext cx="6508377" cy="857250"/>
          </a:xfrm>
        </p:spPr>
        <p:txBody>
          <a:bodyPr/>
          <a:lstStyle/>
          <a:p>
            <a:r>
              <a:rPr lang="en-US"/>
              <a:t>Thermodynamic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8107" y="772479"/>
            <a:ext cx="2743200" cy="356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2227" y="1175582"/>
            <a:ext cx="301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~30% </a:t>
            </a:r>
            <a:r>
              <a:rPr lang="en-US" b="1" dirty="0">
                <a:solidFill>
                  <a:srgbClr val="0070C0"/>
                </a:solidFill>
              </a:rPr>
              <a:t>non-thermal pressure</a:t>
            </a:r>
            <a:r>
              <a:rPr lang="en-US" dirty="0"/>
              <a:t> support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Energy injected </a:t>
            </a:r>
            <a:r>
              <a:rPr lang="en-US" b="1" dirty="0">
                <a:solidFill>
                  <a:srgbClr val="7030A0"/>
                </a:solidFill>
              </a:rPr>
              <a:t>~ 30% of binding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1931" y="3056013"/>
            <a:ext cx="3698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Very rich physics!  One order of magnitude improvement with CMB-S4, especially within the virial radius,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3415" y="4184750"/>
            <a:ext cx="336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Battaglia</a:t>
            </a:r>
            <a:r>
              <a:rPr lang="en-US" sz="1400" dirty="0">
                <a:solidFill>
                  <a:srgbClr val="FF0000"/>
                </a:solidFill>
              </a:rPr>
              <a:t>, S.F., </a:t>
            </a:r>
            <a:r>
              <a:rPr lang="en-US" sz="1400" dirty="0" err="1">
                <a:solidFill>
                  <a:srgbClr val="FF0000"/>
                </a:solidFill>
              </a:rPr>
              <a:t>Schaan</a:t>
            </a:r>
            <a:r>
              <a:rPr lang="en-US" sz="1400" dirty="0">
                <a:solidFill>
                  <a:srgbClr val="FF0000"/>
                </a:solidFill>
              </a:rPr>
              <a:t>, Spergel, 2017</a:t>
            </a:r>
          </a:p>
        </p:txBody>
      </p:sp>
    </p:spTree>
    <p:extLst>
      <p:ext uri="{BB962C8B-B14F-4D97-AF65-F5344CB8AC3E}">
        <p14:creationId xmlns:p14="http://schemas.microsoft.com/office/powerpoint/2010/main" val="126354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166" y="-205784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Baryon effects in weak lensing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882" y="833188"/>
            <a:ext cx="414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Calibration of baryon effects in weak lensing: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Baryons are ~16% of the mass: statistically “large” effect on weak lensing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CMB lensing cross-correlations &amp; galaxy lensing amplitude often “lower” than expected.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Larger discrepancy on small scales, the most affected by baryons.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8" y="1634668"/>
            <a:ext cx="4025792" cy="3406440"/>
          </a:xfrm>
          <a:prstGeom prst="rect">
            <a:avLst/>
          </a:prstGeom>
        </p:spPr>
      </p:pic>
      <p:sp>
        <p:nvSpPr>
          <p:cNvPr id="22" name="Left-Right Arrow 21"/>
          <p:cNvSpPr/>
          <p:nvPr/>
        </p:nvSpPr>
        <p:spPr>
          <a:xfrm>
            <a:off x="6633082" y="4143661"/>
            <a:ext cx="816429" cy="2503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91584" y="3560268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23"/>
                </a:solidFill>
              </a:rPr>
              <a:t>our</a:t>
            </a:r>
            <a:endParaRPr lang="en-US" dirty="0">
              <a:solidFill>
                <a:srgbClr val="FF0023"/>
              </a:solidFill>
            </a:endParaRPr>
          </a:p>
          <a:p>
            <a:r>
              <a:rPr lang="en-US" dirty="0">
                <a:solidFill>
                  <a:srgbClr val="FF0023"/>
                </a:solidFill>
              </a:rPr>
              <a:t>range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40" y="765051"/>
            <a:ext cx="4559778" cy="703858"/>
          </a:xfrm>
          <a:prstGeom prst="rect">
            <a:avLst/>
          </a:prstGeom>
          <a:ln w="22225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14791" y="1739969"/>
            <a:ext cx="3411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</a:rPr>
              <a:t>Surface density of BOSS CMASS galaxies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5022" y="34913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23"/>
                </a:solidFill>
              </a:rPr>
              <a:t>Can this be explained</a:t>
            </a:r>
          </a:p>
          <a:p>
            <a:r>
              <a:rPr lang="en-US" b="1" dirty="0">
                <a:solidFill>
                  <a:srgbClr val="FF0023"/>
                </a:solidFill>
              </a:rPr>
              <a:t>(at least in part) </a:t>
            </a:r>
          </a:p>
          <a:p>
            <a:r>
              <a:rPr lang="en-US" b="1" dirty="0">
                <a:solidFill>
                  <a:srgbClr val="FF0023"/>
                </a:solidFill>
              </a:rPr>
              <a:t>by baryon effects?</a:t>
            </a:r>
          </a:p>
        </p:txBody>
      </p:sp>
    </p:spTree>
    <p:extLst>
      <p:ext uri="{BB962C8B-B14F-4D97-AF65-F5344CB8AC3E}">
        <p14:creationId xmlns:p14="http://schemas.microsoft.com/office/powerpoint/2010/main" val="89383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79" y="-251246"/>
            <a:ext cx="7043195" cy="857250"/>
          </a:xfrm>
        </p:spPr>
        <p:txBody>
          <a:bodyPr/>
          <a:lstStyle/>
          <a:p>
            <a:r>
              <a:rPr lang="en-US" dirty="0"/>
              <a:t>Baryon effects: first </a:t>
            </a:r>
            <a:r>
              <a:rPr lang="en-US"/>
              <a:t>direct SZ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6" y="1063813"/>
            <a:ext cx="4154650" cy="3345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706296">
            <a:off x="4731872" y="1666121"/>
            <a:ext cx="1683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baryons trace DM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28116" y="1388373"/>
            <a:ext cx="285656" cy="283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52923" y="1174786"/>
            <a:ext cx="135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our 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3361" y="4357769"/>
            <a:ext cx="4440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Amodeo, </a:t>
            </a:r>
            <a:r>
              <a:rPr lang="en-US" sz="1200" dirty="0" err="1">
                <a:solidFill>
                  <a:srgbClr val="FF0000"/>
                </a:solidFill>
              </a:rPr>
              <a:t>Battaglia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Schaan</a:t>
            </a:r>
            <a:r>
              <a:rPr lang="en-US" sz="1200" dirty="0">
                <a:solidFill>
                  <a:srgbClr val="FF0000"/>
                </a:solidFill>
              </a:rPr>
              <a:t>, Ferraro, Moser + ACT (2021)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207" y="1084659"/>
            <a:ext cx="38981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Direct SZ calibration:</a:t>
            </a:r>
          </a:p>
          <a:p>
            <a:r>
              <a:rPr lang="en-US" sz="1600" dirty="0"/>
              <a:t>Use SZ measurements of gas</a:t>
            </a:r>
          </a:p>
          <a:p>
            <a:r>
              <a:rPr lang="en-US" sz="1600" dirty="0"/>
              <a:t>on the same sample to directly</a:t>
            </a:r>
          </a:p>
          <a:p>
            <a:r>
              <a:rPr lang="en-US" sz="1600" dirty="0"/>
              <a:t>calibrate </a:t>
            </a:r>
          </a:p>
          <a:p>
            <a:endParaRPr lang="en-US" sz="1600" dirty="0"/>
          </a:p>
          <a:p>
            <a:r>
              <a:rPr lang="en-US" sz="1600" dirty="0"/>
              <a:t>First example on BOSS CMASS with ACT data. Explain ~half of the discrepancy</a:t>
            </a:r>
          </a:p>
          <a:p>
            <a:endParaRPr lang="en-US" sz="1600" dirty="0"/>
          </a:p>
          <a:p>
            <a:r>
              <a:rPr lang="en-US" sz="1600" dirty="0"/>
              <a:t>+ work in progress with A. </a:t>
            </a:r>
            <a:r>
              <a:rPr lang="en-US" sz="1600" dirty="0" err="1"/>
              <a:t>Leauthaud</a:t>
            </a:r>
            <a:r>
              <a:rPr lang="en-US" sz="1600" dirty="0"/>
              <a:t>, J. </a:t>
            </a:r>
            <a:r>
              <a:rPr lang="en-US" sz="1600" dirty="0" err="1"/>
              <a:t>DeRose</a:t>
            </a:r>
            <a:r>
              <a:rPr lang="en-US" sz="1600" dirty="0"/>
              <a:t>, A. Amon and many others!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5999"/>
            <a:ext cx="6508377" cy="857250"/>
          </a:xfrm>
        </p:spPr>
        <p:txBody>
          <a:bodyPr/>
          <a:lstStyle/>
          <a:p>
            <a:r>
              <a:rPr lang="en-US" dirty="0"/>
              <a:t>A brief history of CMB photons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3344" y="883100"/>
            <a:ext cx="2686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94% </a:t>
            </a:r>
            <a:r>
              <a:rPr lang="en-US" dirty="0"/>
              <a:t>of photons don’t </a:t>
            </a:r>
          </a:p>
          <a:p>
            <a:r>
              <a:rPr lang="en-US" dirty="0"/>
              <a:t>re-scatter (but are </a:t>
            </a:r>
          </a:p>
          <a:p>
            <a:r>
              <a:rPr lang="en-US" dirty="0"/>
              <a:t>lensed!)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6%</a:t>
            </a:r>
            <a:r>
              <a:rPr lang="en-US" dirty="0"/>
              <a:t> scatter with matter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5" y="803142"/>
            <a:ext cx="5500768" cy="37028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24763" y="2243285"/>
            <a:ext cx="2838893" cy="23281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7351487" y="2405113"/>
            <a:ext cx="267533" cy="5377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7347" y="3066427"/>
            <a:ext cx="2115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800"/>
                </a:solidFill>
              </a:rPr>
              <a:t>High-resolution CMB </a:t>
            </a:r>
          </a:p>
          <a:p>
            <a:pPr algn="ctr"/>
            <a:r>
              <a:rPr lang="en-US" b="1" dirty="0">
                <a:solidFill>
                  <a:srgbClr val="007800"/>
                </a:solidFill>
              </a:rPr>
              <a:t>experiments are</a:t>
            </a:r>
          </a:p>
          <a:p>
            <a:pPr algn="ctr"/>
            <a:r>
              <a:rPr lang="en-US" b="1" dirty="0">
                <a:solidFill>
                  <a:srgbClr val="007800"/>
                </a:solidFill>
              </a:rPr>
              <a:t> excellent probes of the Large-Scale Structure!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14130" y="2535694"/>
            <a:ext cx="2849526" cy="1011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93549" y="2797571"/>
            <a:ext cx="2870107" cy="61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66" y="2297020"/>
            <a:ext cx="1522597" cy="7517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3692" y="4483241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credit: WMAP</a:t>
            </a:r>
          </a:p>
        </p:txBody>
      </p:sp>
    </p:spTree>
    <p:extLst>
      <p:ext uri="{BB962C8B-B14F-4D97-AF65-F5344CB8AC3E}">
        <p14:creationId xmlns:p14="http://schemas.microsoft.com/office/powerpoint/2010/main" val="168319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4" y="-157863"/>
            <a:ext cx="6508377" cy="857250"/>
          </a:xfrm>
        </p:spPr>
        <p:txBody>
          <a:bodyPr/>
          <a:lstStyle/>
          <a:p>
            <a:r>
              <a:rPr lang="en-US" dirty="0"/>
              <a:t>Projected kSZ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(LBNL)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9967" y="4501490"/>
            <a:ext cx="38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Kusiak</a:t>
            </a:r>
            <a:r>
              <a:rPr lang="en-US" sz="1200" dirty="0">
                <a:solidFill>
                  <a:srgbClr val="FF0000"/>
                </a:solidFill>
              </a:rPr>
              <a:t> et al (2021).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Ferraro et al (2016), Hill et al (2016)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66" y="185019"/>
            <a:ext cx="4152867" cy="287052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64806"/>
              </p:ext>
            </p:extLst>
          </p:nvPr>
        </p:nvGraphicFramePr>
        <p:xfrm>
          <a:off x="4888110" y="3234817"/>
          <a:ext cx="414232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46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r>
                        <a:rPr lang="en-US" dirty="0"/>
                        <a:t>Planck</a:t>
                      </a:r>
                      <a:r>
                        <a:rPr lang="en-US" baseline="0" dirty="0"/>
                        <a:t> x </a:t>
                      </a:r>
                      <a:r>
                        <a:rPr lang="en-US" baseline="0" dirty="0" err="1"/>
                        <a:t>unWISE</a:t>
                      </a:r>
                      <a:r>
                        <a:rPr lang="en-US" baseline="0" dirty="0"/>
                        <a:t> (current)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r>
                        <a:rPr lang="en-US" dirty="0"/>
                        <a:t>Simons Obs. x </a:t>
                      </a:r>
                      <a:r>
                        <a:rPr lang="en-US" dirty="0" err="1"/>
                        <a:t>unWISE</a:t>
                      </a:r>
                      <a:r>
                        <a:rPr lang="en-US" dirty="0"/>
                        <a:t> (~2023)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r>
                        <a:rPr lang="en-US" dirty="0"/>
                        <a:t>CMB-S4</a:t>
                      </a:r>
                      <a:r>
                        <a:rPr lang="en-US" baseline="0" dirty="0"/>
                        <a:t> x Rubin Obs.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367" y="925975"/>
            <a:ext cx="4398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photometric redshifts (</a:t>
            </a:r>
            <a:r>
              <a:rPr lang="en-US" dirty="0" err="1"/>
              <a:t>eg</a:t>
            </a:r>
            <a:r>
              <a:rPr lang="en-US" dirty="0"/>
              <a:t>. DES, Rubin Observatory, </a:t>
            </a:r>
            <a:r>
              <a:rPr lang="mr-IN" dirty="0"/>
              <a:t>…</a:t>
            </a:r>
            <a:r>
              <a:rPr lang="en-US" dirty="0"/>
              <a:t>), usual techniques are suboptimal.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u="sng" dirty="0"/>
              <a:t>Solution</a:t>
            </a:r>
            <a:r>
              <a:rPr lang="en-US" dirty="0"/>
              <a:t>: projected fields </a:t>
            </a:r>
            <a:r>
              <a:rPr lang="en-US" dirty="0" err="1"/>
              <a:t>kSZ</a:t>
            </a:r>
            <a:r>
              <a:rPr lang="en-US" dirty="0"/>
              <a:t>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Estimator kSZ</a:t>
            </a:r>
            <a:r>
              <a:rPr lang="en-US" baseline="30000" dirty="0"/>
              <a:t>2</a:t>
            </a:r>
            <a:r>
              <a:rPr lang="en-US" dirty="0"/>
              <a:t> x (galaxies, shear, 21cm </a:t>
            </a:r>
            <a:r>
              <a:rPr lang="en-US" dirty="0" err="1"/>
              <a:t>etc</a:t>
            </a:r>
            <a:r>
              <a:rPr lang="mr-IN" dirty="0"/>
              <a:t>…</a:t>
            </a:r>
            <a:r>
              <a:rPr lang="en-US" dirty="0"/>
              <a:t>) 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Sensitive to halo parameters, just like traditional methods.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Potentially very large S/N, but more sensitive to foregrounds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-227080"/>
            <a:ext cx="6508377" cy="857250"/>
          </a:xfrm>
        </p:spPr>
        <p:txBody>
          <a:bodyPr/>
          <a:lstStyle/>
          <a:p>
            <a:r>
              <a:rPr lang="en-US"/>
              <a:t>Other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929" y="750386"/>
            <a:ext cx="4450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Measuring velocities: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Tests of gravity / scale dependence of growth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Sample variance cancellation and ~50% improvement on </a:t>
            </a:r>
            <a:r>
              <a:rPr lang="en-US" sz="1600" dirty="0" err="1"/>
              <a:t>f</a:t>
            </a:r>
            <a:r>
              <a:rPr lang="en-US" sz="1600" baseline="-25000" dirty="0" err="1"/>
              <a:t>NL</a:t>
            </a:r>
            <a:r>
              <a:rPr lang="en-US" sz="1600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Access to very large-scale modes: “no shot noise”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929" y="2775454"/>
            <a:ext cx="4161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Patchy Reionization: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/>
              <a:t>kSZ</a:t>
            </a:r>
            <a:r>
              <a:rPr lang="en-US" sz="1600" dirty="0"/>
              <a:t>: large imprint on high-ell T power, and largest non-Gaussianity.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Use 4-pt (Smith &amp; Ferraro) to separate reionization from late-time component.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2-pt + 4-pt very effective at breaking degeneracies!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19" y="2700754"/>
            <a:ext cx="2884740" cy="2211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9282" y="4618788"/>
            <a:ext cx="421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Alvarez, Ferraro, Hill, </a:t>
            </a:r>
            <a:r>
              <a:rPr lang="en-US" sz="1200" dirty="0" err="1">
                <a:solidFill>
                  <a:srgbClr val="FF0000"/>
                </a:solidFill>
              </a:rPr>
              <a:t>Hlozek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Ikape</a:t>
            </a:r>
            <a:r>
              <a:rPr lang="en-US" sz="1200" dirty="0">
                <a:solidFill>
                  <a:srgbClr val="FF0000"/>
                </a:solidFill>
              </a:rPr>
              <a:t> (2021)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Recent limits from Raghunathan et al (SPT, 2024)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64" y="201545"/>
            <a:ext cx="3155876" cy="24026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4778" y="1817319"/>
            <a:ext cx="230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Smith et al (2018)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Münchmeyer</a:t>
            </a:r>
            <a:r>
              <a:rPr lang="en-US" sz="1200" dirty="0">
                <a:solidFill>
                  <a:srgbClr val="FF0000"/>
                </a:solidFill>
              </a:rPr>
              <a:t> et al (2018)</a:t>
            </a:r>
          </a:p>
        </p:txBody>
      </p:sp>
    </p:spTree>
    <p:extLst>
      <p:ext uri="{BB962C8B-B14F-4D97-AF65-F5344CB8AC3E}">
        <p14:creationId xmlns:p14="http://schemas.microsoft.com/office/powerpoint/2010/main" val="6584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02" y="-157863"/>
            <a:ext cx="6508377" cy="857250"/>
          </a:xfrm>
        </p:spPr>
        <p:txBody>
          <a:bodyPr/>
          <a:lstStyle/>
          <a:p>
            <a:r>
              <a:rPr lang="en-US" dirty="0"/>
              <a:t>CMB-S4 Deep-Wide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5053" y="476726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CMB-S4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401" y="778159"/>
            <a:ext cx="848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Deep-Wide Survey will cover ~70% of the sky to unprecedented depth,</a:t>
            </a:r>
          </a:p>
          <a:p>
            <a:r>
              <a:rPr lang="en-US" dirty="0"/>
              <a:t>ensuring overlap with the majority of </a:t>
            </a:r>
            <a:r>
              <a:rPr lang="en-US" b="1" dirty="0">
                <a:solidFill>
                  <a:srgbClr val="0070C0"/>
                </a:solidFill>
              </a:rPr>
              <a:t>current and planned surveys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0579" y="262756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VRO/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5044C-2FAE-1644-9233-CE3B5F066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55" y="1489067"/>
            <a:ext cx="5001490" cy="2510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427F1B-E666-E347-9D3E-6FEA18A1CF8B}"/>
              </a:ext>
            </a:extLst>
          </p:cNvPr>
          <p:cNvSpPr txBox="1"/>
          <p:nvPr/>
        </p:nvSpPr>
        <p:spPr>
          <a:xfrm>
            <a:off x="393401" y="4156364"/>
            <a:ext cx="525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“ultra-deep” survey from the South Pole LAT</a:t>
            </a:r>
          </a:p>
        </p:txBody>
      </p:sp>
    </p:spTree>
    <p:extLst>
      <p:ext uri="{BB962C8B-B14F-4D97-AF65-F5344CB8AC3E}">
        <p14:creationId xmlns:p14="http://schemas.microsoft.com/office/powerpoint/2010/main" val="105025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14" y="1106040"/>
            <a:ext cx="2710686" cy="311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-157863"/>
            <a:ext cx="6858002" cy="857250"/>
          </a:xfrm>
        </p:spPr>
        <p:txBody>
          <a:bodyPr/>
          <a:lstStyle/>
          <a:p>
            <a:r>
              <a:rPr lang="en-US" dirty="0"/>
              <a:t>Photons interact with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2" y="797570"/>
            <a:ext cx="6508377" cy="2937272"/>
          </a:xfrm>
        </p:spPr>
        <p:txBody>
          <a:bodyPr>
            <a:normAutofit/>
          </a:bodyPr>
          <a:lstStyle/>
          <a:p>
            <a:r>
              <a:rPr lang="en-US" sz="1600" u="sng" dirty="0"/>
              <a:t>Gravitational</a:t>
            </a:r>
            <a:r>
              <a:rPr lang="en-US" sz="1600" dirty="0"/>
              <a:t>:  lensing, gravitational redshift, Integrated Sachs-Wolfe effect, “moving cluster”, time delay, </a:t>
            </a:r>
            <a:r>
              <a:rPr lang="mr-IN" sz="1600" dirty="0"/>
              <a:t>…</a:t>
            </a:r>
            <a:endParaRPr lang="en-US" sz="1600" dirty="0"/>
          </a:p>
          <a:p>
            <a:r>
              <a:rPr lang="en-US" sz="1600" u="sng" dirty="0"/>
              <a:t>Scattering</a:t>
            </a:r>
            <a:r>
              <a:rPr lang="en-US" sz="1600" dirty="0"/>
              <a:t> (Thomson/Compton scattering): </a:t>
            </a:r>
          </a:p>
          <a:p>
            <a:pPr lvl="1"/>
            <a:r>
              <a:rPr lang="en-US" sz="1600" dirty="0"/>
              <a:t>Thermal </a:t>
            </a:r>
            <a:r>
              <a:rPr lang="en-US" sz="1600" dirty="0" err="1"/>
              <a:t>Sunyaev-Zeldovich</a:t>
            </a:r>
            <a:r>
              <a:rPr lang="en-US" sz="1600" dirty="0"/>
              <a:t> (</a:t>
            </a:r>
            <a:r>
              <a:rPr lang="en-US" sz="1600" dirty="0" err="1"/>
              <a:t>tSZ</a:t>
            </a:r>
            <a:r>
              <a:rPr lang="en-US" sz="1600" dirty="0"/>
              <a:t>), </a:t>
            </a:r>
          </a:p>
          <a:p>
            <a:pPr lvl="1"/>
            <a:r>
              <a:rPr lang="en-US" sz="1600" dirty="0"/>
              <a:t>Kinematic </a:t>
            </a:r>
            <a:r>
              <a:rPr lang="en-US" sz="1600" dirty="0" err="1"/>
              <a:t>Sunyaev-Zeldovich</a:t>
            </a:r>
            <a:r>
              <a:rPr lang="en-US" sz="1600" dirty="0"/>
              <a:t> (</a:t>
            </a:r>
            <a:r>
              <a:rPr lang="en-US" sz="1600" dirty="0" err="1"/>
              <a:t>kSZ</a:t>
            </a:r>
            <a:r>
              <a:rPr lang="en-US" sz="1600" dirty="0"/>
              <a:t>),</a:t>
            </a:r>
          </a:p>
          <a:p>
            <a:pPr lvl="1"/>
            <a:r>
              <a:rPr lang="en-US" sz="1600" dirty="0"/>
              <a:t>Patchy “blurring”,  screening and scattering, ...</a:t>
            </a:r>
          </a:p>
          <a:p>
            <a:r>
              <a:rPr lang="en-US" sz="1600" dirty="0"/>
              <a:t>(</a:t>
            </a:r>
            <a:r>
              <a:rPr lang="en-US" sz="1600" u="sng" dirty="0"/>
              <a:t>Emission from late time matter</a:t>
            </a:r>
            <a:r>
              <a:rPr lang="en-US" sz="1600" dirty="0"/>
              <a:t>): starlight, IR emission from dust, free-free, synchrotron, AME, </a:t>
            </a:r>
            <a:r>
              <a:rPr lang="mr-IN" sz="1600" dirty="0"/>
              <a:t>…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 Ferraro (Berkeley)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424639"/>
            <a:ext cx="2928835" cy="16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6" y="-170318"/>
            <a:ext cx="6508377" cy="857250"/>
          </a:xfrm>
        </p:spPr>
        <p:txBody>
          <a:bodyPr/>
          <a:lstStyle/>
          <a:p>
            <a:r>
              <a:rPr lang="en-US" dirty="0"/>
              <a:t>CMB lensing with CMB-S4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396" y="4152485"/>
            <a:ext cx="780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800"/>
                </a:solidFill>
              </a:rPr>
              <a:t>CMB-S4 lensing has comparable statistical power to VRO/LSST shear!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very different systematics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access to higher redshifts (&amp; source very well understood)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1468234"/>
            <a:ext cx="3544997" cy="2745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345" y="719449"/>
            <a:ext cx="7181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Lensing reconstruction over ~50% of the sky. Total S/N ~ 400.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from SPLAT: deeper but from a smaller area.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61641" y="2152890"/>
            <a:ext cx="231494" cy="595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99595" y="1597365"/>
            <a:ext cx="1253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mostly from</a:t>
            </a:r>
          </a:p>
          <a:p>
            <a:r>
              <a:rPr lang="en-US" sz="1500" dirty="0">
                <a:solidFill>
                  <a:srgbClr val="0070C0"/>
                </a:solidFill>
              </a:rPr>
              <a:t>low 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21934" y="1931403"/>
            <a:ext cx="1219569" cy="1125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71239" y="1608238"/>
            <a:ext cx="2985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larger contribution </a:t>
            </a:r>
            <a:r>
              <a:rPr lang="en-US" sz="1500">
                <a:solidFill>
                  <a:srgbClr val="0070C0"/>
                </a:solidFill>
              </a:rPr>
              <a:t>from high-z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B0E3F-5061-6F44-B27B-0052ADFF0B60}"/>
              </a:ext>
            </a:extLst>
          </p:cNvPr>
          <p:cNvSpPr txBox="1"/>
          <p:nvPr/>
        </p:nvSpPr>
        <p:spPr>
          <a:xfrm>
            <a:off x="1003080" y="3660900"/>
            <a:ext cx="258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Figure credit: Manu </a:t>
            </a:r>
            <a:r>
              <a:rPr lang="en-US" sz="1400" dirty="0" err="1">
                <a:solidFill>
                  <a:srgbClr val="FF0000"/>
                </a:solidFill>
              </a:rPr>
              <a:t>Schaan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C1943-9CC1-C943-AACA-545F743422F7}"/>
              </a:ext>
            </a:extLst>
          </p:cNvPr>
          <p:cNvSpPr txBox="1"/>
          <p:nvPr/>
        </p:nvSpPr>
        <p:spPr>
          <a:xfrm>
            <a:off x="4378512" y="2518059"/>
            <a:ext cx="463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 “ultimate” mass map to z ~ 1100 on large and intermediate scales!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57863"/>
            <a:ext cx="6508377" cy="857250"/>
          </a:xfrm>
        </p:spPr>
        <p:txBody>
          <a:bodyPr/>
          <a:lstStyle/>
          <a:p>
            <a:r>
              <a:rPr lang="en-US" dirty="0"/>
              <a:t>CMB lensing tomography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77" y="826219"/>
            <a:ext cx="6508377" cy="2937272"/>
          </a:xfrm>
        </p:spPr>
        <p:txBody>
          <a:bodyPr>
            <a:noAutofit/>
          </a:bodyPr>
          <a:lstStyle/>
          <a:p>
            <a:r>
              <a:rPr lang="en-US" sz="1400" dirty="0"/>
              <a:t>3 main goals:</a:t>
            </a:r>
          </a:p>
          <a:p>
            <a:pPr lvl="1"/>
            <a:r>
              <a:rPr lang="en-US" sz="1400" dirty="0"/>
              <a:t>Growth of structure as a function of redshift</a:t>
            </a:r>
          </a:p>
          <a:p>
            <a:pPr lvl="1"/>
            <a:r>
              <a:rPr lang="en-US" sz="1400" dirty="0"/>
              <a:t>Testing General Relativity</a:t>
            </a:r>
          </a:p>
          <a:p>
            <a:pPr lvl="1"/>
            <a:r>
              <a:rPr lang="en-US" sz="1400" dirty="0"/>
              <a:t>Galaxy-halo connection</a:t>
            </a:r>
          </a:p>
          <a:p>
            <a:r>
              <a:rPr lang="en-US" sz="1400" dirty="0"/>
              <a:t>Cross-correlations are useful because:</a:t>
            </a:r>
          </a:p>
          <a:p>
            <a:pPr lvl="1"/>
            <a:r>
              <a:rPr lang="en-US" sz="1250" dirty="0"/>
              <a:t>Convert noise bias into noise</a:t>
            </a:r>
          </a:p>
          <a:p>
            <a:pPr lvl="1"/>
            <a:r>
              <a:rPr lang="en-US" sz="1250" dirty="0"/>
              <a:t>More robust to systematics (and can provide cross-calibration: shear bias, photo-z </a:t>
            </a:r>
            <a:r>
              <a:rPr lang="en-US" sz="1250" dirty="0" err="1"/>
              <a:t>etc</a:t>
            </a:r>
            <a:r>
              <a:rPr lang="en-US" sz="1250" dirty="0"/>
              <a:t>).</a:t>
            </a:r>
          </a:p>
          <a:p>
            <a:pPr lvl="1"/>
            <a:r>
              <a:rPr lang="en-US" sz="1250" dirty="0"/>
              <a:t>Can isolate part of the signal (</a:t>
            </a:r>
            <a:r>
              <a:rPr lang="en-US" sz="1250" dirty="0" err="1"/>
              <a:t>eg</a:t>
            </a:r>
            <a:r>
              <a:rPr lang="en-US" sz="1250" dirty="0"/>
              <a:t>. from a particular redshift)</a:t>
            </a:r>
          </a:p>
          <a:p>
            <a:pPr lvl="1"/>
            <a:r>
              <a:rPr lang="en-US" sz="1250" dirty="0"/>
              <a:t>Can enhance the S/N</a:t>
            </a:r>
          </a:p>
          <a:p>
            <a:r>
              <a:rPr lang="en-US" sz="1400" dirty="0"/>
              <a:t>Not only another measurement of the same parameters: parameter sensitivity evolves with redshift </a:t>
            </a:r>
            <a:r>
              <a:rPr lang="en-US" sz="1400" dirty="0">
                <a:sym typeface="Wingdings"/>
              </a:rPr>
              <a:t> breaking internal degeneracies</a:t>
            </a:r>
          </a:p>
          <a:p>
            <a:r>
              <a:rPr lang="en-US" sz="1400" dirty="0">
                <a:sym typeface="Wingdings"/>
              </a:rPr>
              <a:t>Also: robust measurements of local </a:t>
            </a:r>
            <a:r>
              <a:rPr lang="en-US" sz="1400" dirty="0" err="1">
                <a:sym typeface="Wingdings"/>
              </a:rPr>
              <a:t>f</a:t>
            </a:r>
            <a:r>
              <a:rPr lang="en-US" sz="1400" baseline="-25000" dirty="0" err="1">
                <a:sym typeface="Wingdings"/>
              </a:rPr>
              <a:t>NL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34" y="50366"/>
            <a:ext cx="2253810" cy="2310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22" y="2361235"/>
            <a:ext cx="2467723" cy="2360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1946" y="4721399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Mishra-Sharma et al (2018)</a:t>
            </a:r>
          </a:p>
        </p:txBody>
      </p:sp>
    </p:spTree>
    <p:extLst>
      <p:ext uri="{BB962C8B-B14F-4D97-AF65-F5344CB8AC3E}">
        <p14:creationId xmlns:p14="http://schemas.microsoft.com/office/powerpoint/2010/main" val="81704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33" y="-241351"/>
            <a:ext cx="6508377" cy="857250"/>
          </a:xfrm>
        </p:spPr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: measuring the growth of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79" y="864002"/>
            <a:ext cx="4018596" cy="293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Examples:</a:t>
            </a:r>
          </a:p>
          <a:p>
            <a:r>
              <a:rPr lang="en-US" dirty="0"/>
              <a:t>”model independent” growth measurement</a:t>
            </a:r>
          </a:p>
          <a:p>
            <a:r>
              <a:rPr lang="en-US" dirty="0"/>
              <a:t>CMB lensing x VRO LSST: S/N ~ 400</a:t>
            </a:r>
          </a:p>
          <a:p>
            <a:r>
              <a:rPr lang="en-US" dirty="0"/>
              <a:t>In LCDM, improve neutrino mass measurements, while decreasing sensitivity to the optical depth</a:t>
            </a:r>
          </a:p>
          <a:p>
            <a:r>
              <a:rPr lang="en-US" dirty="0"/>
              <a:t>Distinguish the effect of neutrinos from dynamical dark energy</a:t>
            </a:r>
          </a:p>
          <a:p>
            <a:r>
              <a:rPr lang="en-US" dirty="0"/>
              <a:t>+ other opportunities: Lyman Alpha forest, HI, other lines, 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0471" y="1850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5" y="864002"/>
            <a:ext cx="4729625" cy="3407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2119" y="4244044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Yu++ (2018)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28527" y="2405483"/>
            <a:ext cx="923522" cy="486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8332" y="2829181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suppression due to massive</a:t>
            </a:r>
          </a:p>
          <a:p>
            <a:r>
              <a:rPr lang="en-US" sz="1400" dirty="0"/>
              <a:t>neutrinos </a:t>
            </a:r>
          </a:p>
        </p:txBody>
      </p:sp>
    </p:spTree>
    <p:extLst>
      <p:ext uri="{BB962C8B-B14F-4D97-AF65-F5344CB8AC3E}">
        <p14:creationId xmlns:p14="http://schemas.microsoft.com/office/powerpoint/2010/main" val="210017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44" y="-328664"/>
            <a:ext cx="8486082" cy="857250"/>
          </a:xfrm>
        </p:spPr>
        <p:txBody>
          <a:bodyPr/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 err="1"/>
              <a:t>Sunyaev-Zel’dovich</a:t>
            </a:r>
            <a:r>
              <a:rPr lang="en-US" sz="2400" dirty="0"/>
              <a:t> effect(s) in temperature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2" y="977755"/>
            <a:ext cx="3136721" cy="31312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53877" y="930837"/>
            <a:ext cx="1365782" cy="2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5546" y="3325108"/>
            <a:ext cx="56602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/>
              </a:rPr>
              <a:t>Baryons are </a:t>
            </a:r>
            <a:r>
              <a:rPr lang="en-US" sz="1600" b="1" dirty="0">
                <a:solidFill>
                  <a:srgbClr val="0432FF"/>
                </a:solidFill>
                <a:sym typeface="Wingdings"/>
              </a:rPr>
              <a:t>~16% </a:t>
            </a:r>
            <a:r>
              <a:rPr lang="en-US" sz="1600" dirty="0">
                <a:sym typeface="Wingdings"/>
              </a:rPr>
              <a:t>of the mass  </a:t>
            </a:r>
            <a:r>
              <a:rPr lang="en-US" sz="1600" b="1" dirty="0">
                <a:solidFill>
                  <a:srgbClr val="007800"/>
                </a:solidFill>
                <a:sym typeface="Wingdings"/>
              </a:rPr>
              <a:t>major</a:t>
            </a:r>
          </a:p>
          <a:p>
            <a:r>
              <a:rPr lang="en-US" sz="1600" b="1" dirty="0">
                <a:solidFill>
                  <a:srgbClr val="007800"/>
                </a:solidFill>
                <a:sym typeface="Wingdings"/>
              </a:rPr>
              <a:t>systematic for weak lensing</a:t>
            </a:r>
            <a:r>
              <a:rPr lang="en-US" sz="1600" dirty="0">
                <a:sym typeface="Wingdings"/>
              </a:rPr>
              <a:t> + </a:t>
            </a:r>
            <a:r>
              <a:rPr lang="en-US" sz="1600" b="1" dirty="0">
                <a:solidFill>
                  <a:srgbClr val="0070C0"/>
                </a:solidFill>
                <a:sym typeface="Wingdings"/>
              </a:rPr>
              <a:t>rich</a:t>
            </a:r>
            <a:r>
              <a:rPr lang="en-US" sz="1600" dirty="0">
                <a:sym typeface="Wingdings"/>
              </a:rPr>
              <a:t> </a:t>
            </a:r>
            <a:r>
              <a:rPr lang="en-US" sz="1600" b="1" dirty="0">
                <a:solidFill>
                  <a:srgbClr val="0070C0"/>
                </a:solidFill>
                <a:sym typeface="Wingdings"/>
              </a:rPr>
              <a:t>physics for galaxy formation &amp; halo thermodynamics</a:t>
            </a:r>
            <a:r>
              <a:rPr lang="en-US" sz="1600" dirty="0">
                <a:sym typeface="Wingdings"/>
              </a:rPr>
              <a:t>. </a:t>
            </a:r>
          </a:p>
          <a:p>
            <a:endParaRPr lang="en-US" dirty="0">
              <a:sym typeface="Wingdings"/>
            </a:endParaRPr>
          </a:p>
          <a:p>
            <a:r>
              <a:rPr lang="en-US" sz="1600" dirty="0"/>
              <a:t>Also equivalent effects in from screening and scattering in </a:t>
            </a:r>
            <a:r>
              <a:rPr lang="en-US" sz="1600" b="1" dirty="0">
                <a:solidFill>
                  <a:srgbClr val="0070C0"/>
                </a:solidFill>
              </a:rPr>
              <a:t>polarization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7001" y="1366250"/>
            <a:ext cx="636425" cy="380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u="sng" dirty="0">
                <a:solidFill>
                  <a:srgbClr val="0070C0"/>
                </a:solidFill>
              </a:rPr>
              <a:t>radial </a:t>
            </a:r>
          </a:p>
          <a:p>
            <a:pPr algn="r"/>
            <a:r>
              <a:rPr lang="en-US" sz="1500" u="sng" dirty="0">
                <a:solidFill>
                  <a:srgbClr val="0070C0"/>
                </a:solidFill>
              </a:rPr>
              <a:t>velocity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094802" y="1232658"/>
            <a:ext cx="43468" cy="170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22396" y="1121629"/>
            <a:ext cx="192485" cy="295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57073" y="1336759"/>
            <a:ext cx="1113020" cy="380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>
                <a:solidFill>
                  <a:srgbClr val="0070C0"/>
                </a:solidFill>
              </a:rPr>
              <a:t>column density</a:t>
            </a:r>
          </a:p>
          <a:p>
            <a:r>
              <a:rPr lang="en-US" sz="1500" u="sng" dirty="0">
                <a:solidFill>
                  <a:srgbClr val="0070C0"/>
                </a:solidFill>
              </a:rPr>
              <a:t>of electrons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4219" y="755260"/>
            <a:ext cx="629279" cy="36636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Simone Ferraro (LBNL)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038" y="1975845"/>
            <a:ext cx="2346444" cy="549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8819" y="81468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kinematic SZ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9659" y="2050032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SZ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3474B-04B8-D04A-9511-953E143114D8}"/>
              </a:ext>
            </a:extLst>
          </p:cNvPr>
          <p:cNvSpPr txBox="1"/>
          <p:nvPr/>
        </p:nvSpPr>
        <p:spPr>
          <a:xfrm>
            <a:off x="3325744" y="2787186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patchy screening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AB47FE-DBA9-184A-98F6-8E4CCB46F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07" y="2723694"/>
            <a:ext cx="3390692" cy="544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F50FC4-3026-5D48-89CE-1625E848F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19" y="678970"/>
            <a:ext cx="2186163" cy="5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84" y="146027"/>
            <a:ext cx="3295730" cy="2430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64" y="-55823"/>
            <a:ext cx="6789354" cy="529191"/>
          </a:xfrm>
        </p:spPr>
        <p:txBody>
          <a:bodyPr/>
          <a:lstStyle/>
          <a:p>
            <a:r>
              <a:rPr lang="en-US" sz="2200" dirty="0"/>
              <a:t>A modern view of galaxy groups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" y="664409"/>
            <a:ext cx="3408795" cy="3602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26" y="4488179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Schaan</a:t>
            </a:r>
            <a:r>
              <a:rPr lang="en-US" sz="1200" dirty="0">
                <a:solidFill>
                  <a:srgbClr val="FF0000"/>
                </a:solidFill>
              </a:rPr>
              <a:t>, Ferraro., Amodeo, Battaglia + ACT (2021)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Amodeo, Battaglia, </a:t>
            </a:r>
            <a:r>
              <a:rPr lang="en-US" sz="1200" dirty="0" err="1">
                <a:solidFill>
                  <a:srgbClr val="FF0000"/>
                </a:solidFill>
              </a:rPr>
              <a:t>Schaan</a:t>
            </a:r>
            <a:r>
              <a:rPr lang="en-US" sz="1200" dirty="0">
                <a:solidFill>
                  <a:srgbClr val="FF0000"/>
                </a:solidFill>
              </a:rPr>
              <a:t>, Ferraro + ACT (2021)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Coulton</a:t>
            </a:r>
            <a:r>
              <a:rPr lang="en-US" sz="1200" dirty="0">
                <a:solidFill>
                  <a:srgbClr val="FF0000"/>
                </a:solidFill>
              </a:rPr>
              <a:t> et al (ACT) 2024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1" y="2548533"/>
            <a:ext cx="2735938" cy="1941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180446">
            <a:off x="5802400" y="105200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baryons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2441" y="2154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cosmological 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abundance</a:t>
            </a:r>
          </a:p>
        </p:txBody>
      </p:sp>
      <p:sp>
        <p:nvSpPr>
          <p:cNvPr id="15" name="TextBox 14"/>
          <p:cNvSpPr txBox="1"/>
          <p:nvPr/>
        </p:nvSpPr>
        <p:spPr>
          <a:xfrm rot="19752265">
            <a:off x="5308552" y="51477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NFW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032" y="2829172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23"/>
                </a:solidFill>
              </a:rPr>
              <a:t>tSZ</a:t>
            </a:r>
            <a:endParaRPr lang="en-US" b="1" dirty="0">
              <a:solidFill>
                <a:srgbClr val="FF0023"/>
              </a:solidFill>
            </a:endParaRPr>
          </a:p>
          <a:p>
            <a:r>
              <a:rPr lang="en-US" b="1" dirty="0">
                <a:solidFill>
                  <a:srgbClr val="FF0023"/>
                </a:solidFill>
              </a:rPr>
              <a:t>(pressure)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6782" y="761162"/>
            <a:ext cx="128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23"/>
                </a:solidFill>
              </a:rPr>
              <a:t>kSZ</a:t>
            </a:r>
            <a:r>
              <a:rPr lang="en-US" b="1" dirty="0">
                <a:solidFill>
                  <a:srgbClr val="FF0023"/>
                </a:solidFill>
              </a:rPr>
              <a:t> or</a:t>
            </a:r>
          </a:p>
          <a:p>
            <a:r>
              <a:rPr lang="en-US" b="1" dirty="0">
                <a:solidFill>
                  <a:srgbClr val="FF0023"/>
                </a:solidFill>
              </a:rPr>
              <a:t>patchy </a:t>
            </a:r>
          </a:p>
          <a:p>
            <a:r>
              <a:rPr lang="en-US" b="1" dirty="0">
                <a:solidFill>
                  <a:srgbClr val="FF0023"/>
                </a:solidFill>
              </a:rPr>
              <a:t>screening</a:t>
            </a:r>
          </a:p>
          <a:p>
            <a:r>
              <a:rPr lang="en-US" b="1" dirty="0">
                <a:solidFill>
                  <a:srgbClr val="FF0023"/>
                </a:solidFill>
              </a:rPr>
              <a:t>(density)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81" y="2627006"/>
            <a:ext cx="2637168" cy="19742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0812" y="389773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23"/>
                </a:solidFill>
              </a:rPr>
              <a:t>temperature</a:t>
            </a:r>
            <a:endParaRPr lang="en-US" b="1" dirty="0">
              <a:solidFill>
                <a:srgbClr val="FF002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9077" y="4641905"/>
            <a:ext cx="53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Also (not shown here):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Vavagiakis</a:t>
            </a:r>
            <a:r>
              <a:rPr lang="en-US" sz="1200" dirty="0">
                <a:solidFill>
                  <a:srgbClr val="0070C0"/>
                </a:solidFill>
              </a:rPr>
              <a:t> et al (2021), </a:t>
            </a:r>
            <a:r>
              <a:rPr lang="en-US" sz="1200" dirty="0" err="1">
                <a:solidFill>
                  <a:srgbClr val="0070C0"/>
                </a:solidFill>
              </a:rPr>
              <a:t>Soergel</a:t>
            </a:r>
            <a:r>
              <a:rPr lang="en-US" sz="1200" dirty="0">
                <a:solidFill>
                  <a:srgbClr val="0070C0"/>
                </a:solidFill>
              </a:rPr>
              <a:t> et al (SPT) 2016</a:t>
            </a:r>
          </a:p>
          <a:p>
            <a:r>
              <a:rPr lang="en-US" sz="1200" dirty="0" err="1">
                <a:solidFill>
                  <a:srgbClr val="0070C0"/>
                </a:solidFill>
              </a:rPr>
              <a:t>Calafut</a:t>
            </a:r>
            <a:r>
              <a:rPr lang="en-US" sz="1200" dirty="0">
                <a:solidFill>
                  <a:srgbClr val="0070C0"/>
                </a:solidFill>
              </a:rPr>
              <a:t> et al + (2021), </a:t>
            </a:r>
            <a:r>
              <a:rPr lang="en-US" sz="1200" dirty="0" err="1">
                <a:solidFill>
                  <a:srgbClr val="0070C0"/>
                </a:solidFill>
              </a:rPr>
              <a:t>Kusiak</a:t>
            </a:r>
            <a:r>
              <a:rPr lang="en-US" sz="1200" dirty="0">
                <a:solidFill>
                  <a:srgbClr val="0070C0"/>
                </a:solidFill>
              </a:rPr>
              <a:t> et al (2021) + previous literature!</a:t>
            </a:r>
          </a:p>
        </p:txBody>
      </p:sp>
    </p:spTree>
    <p:extLst>
      <p:ext uri="{BB962C8B-B14F-4D97-AF65-F5344CB8AC3E}">
        <p14:creationId xmlns:p14="http://schemas.microsoft.com/office/powerpoint/2010/main" val="563633855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29353</TotalTime>
  <Words>1495</Words>
  <Application>Microsoft Macintosh PowerPoint</Application>
  <PresentationFormat>On-screen Show (16:9)</PresentationFormat>
  <Paragraphs>275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2</vt:lpstr>
      <vt:lpstr>Plaza</vt:lpstr>
      <vt:lpstr>Large Scale Structure Chapter 5</vt:lpstr>
      <vt:lpstr>A brief history of CMB photons</vt:lpstr>
      <vt:lpstr>CMB-S4 Deep-Wide Survey</vt:lpstr>
      <vt:lpstr>Photons interact with matter</vt:lpstr>
      <vt:lpstr>CMB lensing with CMB-S4</vt:lpstr>
      <vt:lpstr>CMB lensing tomography</vt:lpstr>
      <vt:lpstr>Eg: measuring the growth of structure</vt:lpstr>
      <vt:lpstr>  The Sunyaev-Zel’dovich effect(s) in temperature</vt:lpstr>
      <vt:lpstr>A modern view of galaxy groups</vt:lpstr>
      <vt:lpstr>PowerPoint Presentation</vt:lpstr>
      <vt:lpstr>LSS Chapter Outline – pt 1</vt:lpstr>
      <vt:lpstr>LSS Chapter Outline – pt 2</vt:lpstr>
      <vt:lpstr>Thanks!</vt:lpstr>
      <vt:lpstr>BACKUP SLIDES</vt:lpstr>
      <vt:lpstr>PowerPoint Presentation</vt:lpstr>
      <vt:lpstr>Halo thermodynamics</vt:lpstr>
      <vt:lpstr>Thermodynamic information</vt:lpstr>
      <vt:lpstr>PowerPoint Presentation</vt:lpstr>
      <vt:lpstr>Baryon effects: first direct SZ calibration</vt:lpstr>
      <vt:lpstr>Projected kSZ2</vt:lpstr>
      <vt:lpstr>Other applications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bias from non-Gaussian initial conditions</dc:title>
  <dc:creator>Simone Ferraro</dc:creator>
  <cp:lastModifiedBy>Microsoft Office User</cp:lastModifiedBy>
  <cp:revision>1077</cp:revision>
  <cp:lastPrinted>2024-03-24T23:10:46Z</cp:lastPrinted>
  <dcterms:created xsi:type="dcterms:W3CDTF">2013-04-09T13:19:37Z</dcterms:created>
  <dcterms:modified xsi:type="dcterms:W3CDTF">2024-03-26T16:55:33Z</dcterms:modified>
</cp:coreProperties>
</file>