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8"/>
  </p:notesMasterIdLst>
  <p:sldIdLst>
    <p:sldId id="264" r:id="rId3"/>
    <p:sldId id="265" r:id="rId4"/>
    <p:sldId id="267" r:id="rId5"/>
    <p:sldId id="266" r:id="rId6"/>
    <p:sldId id="26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67b37862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67b37862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592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67b3786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67b3786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37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67b3786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67b3786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50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67b3786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67b3786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64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67b3786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67b3786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4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11700" y="1141650"/>
            <a:ext cx="8520600" cy="2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11700" y="354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 b="1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595300" y="4892397"/>
            <a:ext cx="5487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114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MB-S4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11700" y="842475"/>
            <a:ext cx="8520600" cy="3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556300" y="4853372"/>
            <a:ext cx="5487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84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11700" y="842300"/>
            <a:ext cx="8520600" cy="3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595300" y="4892397"/>
            <a:ext cx="5487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200">
                <a:solidFill>
                  <a:schemeClr val="dk2"/>
                </a:solidFill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00"/>
            <a:ext cx="9144000" cy="84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-100"/>
            <a:ext cx="85206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76" y="4884776"/>
            <a:ext cx="619371" cy="269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311700" y="1325350"/>
            <a:ext cx="8520600" cy="17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B-Modes Beyond </a:t>
            </a:r>
            <a:r>
              <a:rPr lang="en" i="1" dirty="0"/>
              <a:t>r</a:t>
            </a:r>
            <a:endParaRPr sz="2800" i="1"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311700" y="3280025"/>
            <a:ext cx="8520600" cy="10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Robert Caldwell (he/him/his)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B23FE-4A84-11DB-8915-3F3902D09F0A}"/>
              </a:ext>
            </a:extLst>
          </p:cNvPr>
          <p:cNvSpPr txBox="1"/>
          <p:nvPr/>
        </p:nvSpPr>
        <p:spPr>
          <a:xfrm>
            <a:off x="1914862" y="2567277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Cosmic Birefringence and Chirality</a:t>
            </a:r>
          </a:p>
        </p:txBody>
      </p:sp>
    </p:spTree>
    <p:extLst>
      <p:ext uri="{BB962C8B-B14F-4D97-AF65-F5344CB8AC3E}">
        <p14:creationId xmlns:p14="http://schemas.microsoft.com/office/powerpoint/2010/main" val="51416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556300" y="4853372"/>
            <a:ext cx="5487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Cosmic Scalar</a:t>
            </a:r>
            <a:endParaRPr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62F8B1-8F8C-677B-B5B0-57CE3E9E8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880" y="1124558"/>
            <a:ext cx="4318000" cy="533400"/>
          </a:xfrm>
          <a:prstGeom prst="rect">
            <a:avLst/>
          </a:prstGeom>
        </p:spPr>
      </p:pic>
      <p:sp>
        <p:nvSpPr>
          <p:cNvPr id="12" name="Google Shape;76;p17">
            <a:extLst>
              <a:ext uri="{FF2B5EF4-FFF2-40B4-BE49-F238E27FC236}">
                <a16:creationId xmlns:a16="http://schemas.microsoft.com/office/drawing/2014/main" id="{89D746DB-7CD8-1733-EF3C-0EC0849D5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0361" y="628950"/>
            <a:ext cx="7888163" cy="3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dirty="0">
              <a:latin typeface="Cambria" panose="02040503050406030204" pitchFamily="18" charset="0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dirty="0">
              <a:latin typeface="Cambria" panose="02040503050406030204" pitchFamily="18" charset="0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dirty="0">
              <a:latin typeface="Cambria" panose="02040503050406030204" pitchFamily="18" charset="0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dirty="0">
              <a:latin typeface="Cambria" panose="02040503050406030204" pitchFamily="18" charset="0"/>
            </a:endParaRPr>
          </a:p>
          <a:p>
            <a:endParaRPr lang="en-US" sz="1600" dirty="0">
              <a:latin typeface="Cambria" panose="02040503050406030204" pitchFamily="18" charset="0"/>
            </a:endParaRPr>
          </a:p>
          <a:p>
            <a:r>
              <a:rPr lang="en-US" sz="1600" dirty="0" err="1">
                <a:latin typeface="Cambria" panose="02040503050406030204" pitchFamily="18" charset="0"/>
              </a:rPr>
              <a:t>Chern</a:t>
            </a:r>
            <a:r>
              <a:rPr lang="en-US" sz="1600" dirty="0">
                <a:latin typeface="Cambria" panose="02040503050406030204" pitchFamily="18" charset="0"/>
              </a:rPr>
              <a:t>-Simons coupling finds a potential role in various cosmological scenarios</a:t>
            </a:r>
            <a:endParaRPr lang="en-US" sz="1200" dirty="0">
              <a:latin typeface="Cambria" panose="02040503050406030204" pitchFamily="18" charset="0"/>
            </a:endParaRPr>
          </a:p>
          <a:p>
            <a:pPr lvl="1"/>
            <a:r>
              <a:rPr lang="en-US" sz="1200" dirty="0">
                <a:latin typeface="Cambria" panose="02040503050406030204" pitchFamily="18" charset="0"/>
              </a:rPr>
              <a:t>QCD Axion</a:t>
            </a:r>
          </a:p>
          <a:p>
            <a:pPr lvl="1"/>
            <a:r>
              <a:rPr lang="en-US" sz="1200" dirty="0">
                <a:latin typeface="Cambria" panose="02040503050406030204" pitchFamily="18" charset="0"/>
              </a:rPr>
              <a:t>Quintessence</a:t>
            </a:r>
          </a:p>
          <a:p>
            <a:pPr lvl="1"/>
            <a:r>
              <a:rPr lang="en-US" sz="1200" dirty="0">
                <a:latin typeface="Cambria" panose="02040503050406030204" pitchFamily="18" charset="0"/>
              </a:rPr>
              <a:t>Chromo-Natural Inflation</a:t>
            </a:r>
          </a:p>
          <a:p>
            <a:pPr lvl="1"/>
            <a:r>
              <a:rPr lang="en-US" sz="1200" dirty="0">
                <a:latin typeface="Cambria" panose="02040503050406030204" pitchFamily="18" charset="0"/>
              </a:rPr>
              <a:t>Warm Inflation</a:t>
            </a:r>
          </a:p>
          <a:p>
            <a:endParaRPr lang="en-US" sz="1600" dirty="0">
              <a:latin typeface="Cambria" panose="02040503050406030204" pitchFamily="18" charset="0"/>
            </a:endParaRPr>
          </a:p>
          <a:p>
            <a:pPr marL="114300" indent="0">
              <a:buNone/>
            </a:pPr>
            <a:r>
              <a:rPr lang="en-US" sz="1600" dirty="0">
                <a:latin typeface="Cambria" panose="02040503050406030204" pitchFamily="18" charset="0"/>
              </a:rPr>
              <a:t>… with implications for B-mode polarization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dirty="0">
              <a:latin typeface="Cambria" panose="020405030504060302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600" dirty="0">
              <a:latin typeface="Cambria" panose="020405030504060302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600" dirty="0">
              <a:latin typeface="Cambria" panose="020405030504060302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600" dirty="0">
              <a:latin typeface="Cambria" panose="02040503050406030204" pitchFamily="18" charset="0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dirty="0">
              <a:latin typeface="Cambria" panose="020405030504060302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600" dirty="0">
              <a:latin typeface="Cambria" panose="02040503050406030204" pitchFamily="18" charset="0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dirty="0">
              <a:latin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1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311700" y="842475"/>
            <a:ext cx="7888163" cy="3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mbria" panose="02040503050406030204" pitchFamily="18" charset="0"/>
              </a:rPr>
              <a:t>Cosmic scalar coupled to EM via axion-like coupling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600" dirty="0">
              <a:latin typeface="Cambria" panose="020405030504060302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600" dirty="0">
              <a:latin typeface="Cambria" panose="020405030504060302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600" dirty="0">
              <a:latin typeface="Cambria" panose="020405030504060302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600" dirty="0">
              <a:latin typeface="Cambria" panose="020405030504060302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600" dirty="0">
              <a:latin typeface="Cambria" panose="020405030504060302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mbria" panose="02040503050406030204" pitchFamily="18" charset="0"/>
              </a:rPr>
              <a:t>Time / Space dependence causes linear polarization rotation,</a:t>
            </a:r>
            <a:endParaRPr lang="en" sz="1600" b="1" dirty="0">
              <a:latin typeface="Cambria" panose="02040503050406030204" pitchFamily="18" charset="0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dirty="0">
              <a:latin typeface="Cambria" panose="020405030504060302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mbria" panose="02040503050406030204" pitchFamily="18" charset="0"/>
              </a:rPr>
              <a:t>Quintessence evolution: isotropic (       ), anisotropic (            )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600" dirty="0">
              <a:latin typeface="Cambria" panose="020405030504060302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mbria" panose="02040503050406030204" pitchFamily="18" charset="0"/>
              </a:rPr>
              <a:t>Signals: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600" dirty="0">
              <a:latin typeface="Cambria" panose="02040503050406030204" pitchFamily="18" charset="0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dirty="0">
              <a:latin typeface="Cambria" panose="020405030504060302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mbria" panose="02040503050406030204" pitchFamily="18" charset="0"/>
              </a:rPr>
              <a:t>See talk by Clara Verges</a:t>
            </a:r>
            <a:endParaRPr sz="1600" dirty="0">
              <a:latin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600" dirty="0">
              <a:latin typeface="Cambria" panose="02040503050406030204" pitchFamily="18" charset="0"/>
            </a:endParaRPr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556300" y="4853372"/>
            <a:ext cx="5487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Cosmic Birefringence</a:t>
            </a:r>
            <a:endParaRPr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3B4DD-A33B-506A-2DAC-BB49D6492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973" y="3405059"/>
            <a:ext cx="1790700" cy="24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239039-C193-3DB6-BAB9-FC91EA3EC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778" y="1422455"/>
            <a:ext cx="16002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228105-290D-F4CF-01FB-243F5A7ED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550" y="1422455"/>
            <a:ext cx="16129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135A88-B0E6-5106-83F5-98164816E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518" y="2427409"/>
            <a:ext cx="1104900" cy="215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D56F7C-5E12-DC3C-FA50-2B8B7A10C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7733" y="2942614"/>
            <a:ext cx="2794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F2B45E-5675-B17A-F4D8-AA4A20272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6268" y="2923440"/>
            <a:ext cx="4826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1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311699" y="842475"/>
            <a:ext cx="8586973" cy="3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latin typeface="Cambria" panose="02040503050406030204" pitchFamily="18" charset="0"/>
              </a:rPr>
              <a:t>Mechanism: </a:t>
            </a:r>
            <a:r>
              <a:rPr lang="en" sz="1600" dirty="0" err="1">
                <a:latin typeface="Cambria" panose="02040503050406030204" pitchFamily="18" charset="0"/>
              </a:rPr>
              <a:t>Inflaton</a:t>
            </a:r>
            <a:r>
              <a:rPr lang="en" sz="1600" dirty="0">
                <a:latin typeface="Cambria" panose="02040503050406030204" pitchFamily="18" charset="0"/>
              </a:rPr>
              <a:t> coupled to SU(2) </a:t>
            </a:r>
            <a:r>
              <a:rPr lang="en" sz="1600" dirty="0" err="1">
                <a:latin typeface="Cambria" panose="02040503050406030204" pitchFamily="18" charset="0"/>
              </a:rPr>
              <a:t>vev</a:t>
            </a:r>
            <a:r>
              <a:rPr lang="en" sz="1600" dirty="0">
                <a:latin typeface="Cambria" panose="02040503050406030204" pitchFamily="18" charset="0"/>
              </a:rPr>
              <a:t> via axion-like coupling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600" dirty="0">
              <a:latin typeface="Cambria" panose="02040503050406030204" pitchFamily="18" charset="0"/>
            </a:endParaRPr>
          </a:p>
          <a:p>
            <a:pPr marL="857250" lvl="1" indent="-285750">
              <a:spcBef>
                <a:spcPts val="0"/>
              </a:spcBef>
              <a:buSzPts val="1800"/>
            </a:pPr>
            <a:r>
              <a:rPr lang="en" dirty="0">
                <a:latin typeface="Cambria" panose="02040503050406030204" pitchFamily="18" charset="0"/>
              </a:rPr>
              <a:t>Chromo-Natural: Inflate on a steep potential</a:t>
            </a:r>
          </a:p>
          <a:p>
            <a:pPr marL="857250" lvl="1" indent="-285750">
              <a:spcBef>
                <a:spcPts val="0"/>
              </a:spcBef>
              <a:buSzPts val="1800"/>
            </a:pPr>
            <a:r>
              <a:rPr lang="en" dirty="0">
                <a:latin typeface="Cambria" panose="02040503050406030204" pitchFamily="18" charset="0"/>
                <a:cs typeface="Arial" panose="020B0604020202020204" pitchFamily="34" charset="0"/>
              </a:rPr>
              <a:t>Amplify chiral GWs with tensor excitations of vector field,</a:t>
            </a:r>
            <a:r>
              <a:rPr lang="en" dirty="0">
                <a:latin typeface="Cambria" panose="02040503050406030204" pitchFamily="18" charset="0"/>
              </a:rPr>
              <a:t> produce EB, TB correlations</a:t>
            </a:r>
          </a:p>
          <a:p>
            <a:pPr marL="857250" lvl="1" indent="-285750">
              <a:spcBef>
                <a:spcPts val="0"/>
              </a:spcBef>
              <a:buSzPts val="1800"/>
            </a:pPr>
            <a:r>
              <a:rPr lang="en" dirty="0">
                <a:latin typeface="Cambria" panose="02040503050406030204" pitchFamily="18" charset="0"/>
              </a:rPr>
              <a:t>Are B-modes due to QM fluctuations of gravitational or vector field?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dirty="0">
              <a:latin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>
              <a:latin typeface="Cambria" panose="02040503050406030204" pitchFamily="18" charset="0"/>
            </a:endParaRPr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556300" y="4853372"/>
            <a:ext cx="5487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“Gravitational Birefringence”</a:t>
            </a:r>
            <a:endParaRPr i="1" dirty="0"/>
          </a:p>
        </p:txBody>
      </p:sp>
      <p:pic>
        <p:nvPicPr>
          <p:cNvPr id="3" name="Picture 2" descr="A line graph with a red line and blue line&#10;&#10;Description automatically generated">
            <a:extLst>
              <a:ext uri="{FF2B5EF4-FFF2-40B4-BE49-F238E27FC236}">
                <a16:creationId xmlns:a16="http://schemas.microsoft.com/office/drawing/2014/main" id="{54BACFD4-965D-B0ED-6BCF-778955952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262802"/>
            <a:ext cx="5481970" cy="25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556300" y="4853372"/>
            <a:ext cx="5487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Cosmic Scalar</a:t>
            </a:r>
            <a:endParaRPr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3006D-61BC-FB6E-7479-05C4973AFD25}"/>
              </a:ext>
            </a:extLst>
          </p:cNvPr>
          <p:cNvSpPr txBox="1"/>
          <p:nvPr/>
        </p:nvSpPr>
        <p:spPr>
          <a:xfrm>
            <a:off x="943660" y="1060704"/>
            <a:ext cx="67603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Some References: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Cosmic parity violation: </a:t>
            </a:r>
            <a:r>
              <a:rPr lang="en-US" dirty="0" err="1">
                <a:latin typeface="Cambria" panose="02040503050406030204" pitchFamily="18" charset="0"/>
              </a:rPr>
              <a:t>Gluscevic</a:t>
            </a:r>
            <a:r>
              <a:rPr lang="en-US" dirty="0">
                <a:latin typeface="Cambria" panose="02040503050406030204" pitchFamily="18" charset="0"/>
              </a:rPr>
              <a:t> et al, 1002.1308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Chromo natural inflation: </a:t>
            </a:r>
            <a:r>
              <a:rPr lang="en-US" dirty="0" err="1">
                <a:latin typeface="Cambria" panose="02040503050406030204" pitchFamily="18" charset="0"/>
              </a:rPr>
              <a:t>Adshead</a:t>
            </a:r>
            <a:r>
              <a:rPr lang="en-US" dirty="0">
                <a:latin typeface="Cambria" panose="02040503050406030204" pitchFamily="18" charset="0"/>
              </a:rPr>
              <a:t> et al, 1202.2366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Minimal warm inflation: </a:t>
            </a:r>
            <a:r>
              <a:rPr lang="en-US" dirty="0" err="1">
                <a:latin typeface="Cambria" panose="02040503050406030204" pitchFamily="18" charset="0"/>
              </a:rPr>
              <a:t>Berhaus</a:t>
            </a:r>
            <a:r>
              <a:rPr lang="en-US" dirty="0">
                <a:latin typeface="Cambria" panose="02040503050406030204" pitchFamily="18" charset="0"/>
              </a:rPr>
              <a:t> et al, 1910.07525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CMB birefringence from ultra-light axion strings: Jain et al, 2103.10962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Chiral GWs figure: RC et al, 1706.03765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Review: RC, IJMPD 25 (1640011) 2016</a:t>
            </a:r>
          </a:p>
        </p:txBody>
      </p:sp>
    </p:spTree>
    <p:extLst>
      <p:ext uri="{BB962C8B-B14F-4D97-AF65-F5344CB8AC3E}">
        <p14:creationId xmlns:p14="http://schemas.microsoft.com/office/powerpoint/2010/main" val="13491085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6711</TotalTime>
  <Words>194</Words>
  <Application>Microsoft Macintosh PowerPoint</Application>
  <PresentationFormat>On-screen Show (16:9)</PresentationFormat>
  <Paragraphs>60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Cambria</vt:lpstr>
      <vt:lpstr>Simple Light</vt:lpstr>
      <vt:lpstr>Simple Light</vt:lpstr>
      <vt:lpstr>B-Modes Beyond r</vt:lpstr>
      <vt:lpstr>Cosmic Scalar</vt:lpstr>
      <vt:lpstr>Cosmic Birefringence</vt:lpstr>
      <vt:lpstr>“Gravitational Birefringence”</vt:lpstr>
      <vt:lpstr>Cosmic Scalar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Inflation</dc:title>
  <cp:lastModifiedBy>Robert R. Caldwell</cp:lastModifiedBy>
  <cp:revision>34</cp:revision>
  <cp:lastPrinted>2023-07-26T23:36:54Z</cp:lastPrinted>
  <dcterms:modified xsi:type="dcterms:W3CDTF">2023-08-01T05:31:38Z</dcterms:modified>
</cp:coreProperties>
</file>