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9"/>
  </p:notesMasterIdLst>
  <p:sldIdLst>
    <p:sldId id="256" r:id="rId3"/>
    <p:sldId id="263" r:id="rId4"/>
    <p:sldId id="257" r:id="rId5"/>
    <p:sldId id="261" r:id="rId6"/>
    <p:sldId id="267" r:id="rId7"/>
    <p:sldId id="258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67b37862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67b37862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7b3786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7b3786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4114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7b3786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7b3786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7b3786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7b3786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817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7b3786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7b3786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9949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67b37862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67b37862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16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311700" y="1141650"/>
            <a:ext cx="8520600" cy="2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311700" y="354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 b="1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595300" y="4892397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1141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MB-S4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311700" y="842475"/>
            <a:ext cx="8520600" cy="38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84247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311700" y="842300"/>
            <a:ext cx="8520600" cy="38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ldNum" idx="12"/>
          </p:nvPr>
        </p:nvSpPr>
        <p:spPr>
          <a:xfrm>
            <a:off x="8595300" y="4892397"/>
            <a:ext cx="548700" cy="25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200">
                <a:solidFill>
                  <a:schemeClr val="dk2"/>
                </a:solidFill>
              </a:defRPr>
            </a:lvl1pPr>
            <a:lvl2pPr lvl="1" algn="r" rtl="0">
              <a:buNone/>
              <a:defRPr sz="1200">
                <a:solidFill>
                  <a:schemeClr val="dk2"/>
                </a:solidFill>
              </a:defRPr>
            </a:lvl2pPr>
            <a:lvl3pPr lvl="2" algn="r" rtl="0">
              <a:buNone/>
              <a:defRPr sz="1200">
                <a:solidFill>
                  <a:schemeClr val="dk2"/>
                </a:solidFill>
              </a:defRPr>
            </a:lvl3pPr>
            <a:lvl4pPr lvl="3" algn="r" rtl="0">
              <a:buNone/>
              <a:defRPr sz="1200">
                <a:solidFill>
                  <a:schemeClr val="dk2"/>
                </a:solidFill>
              </a:defRPr>
            </a:lvl4pPr>
            <a:lvl5pPr lvl="4" algn="r" rtl="0">
              <a:buNone/>
              <a:defRPr sz="1200">
                <a:solidFill>
                  <a:schemeClr val="dk2"/>
                </a:solidFill>
              </a:defRPr>
            </a:lvl5pPr>
            <a:lvl6pPr lvl="5" algn="r" rtl="0">
              <a:buNone/>
              <a:defRPr sz="1200">
                <a:solidFill>
                  <a:schemeClr val="dk2"/>
                </a:solidFill>
              </a:defRPr>
            </a:lvl6pPr>
            <a:lvl7pPr lvl="6" algn="r" rtl="0">
              <a:buNone/>
              <a:defRPr sz="1200">
                <a:solidFill>
                  <a:schemeClr val="dk2"/>
                </a:solidFill>
              </a:defRPr>
            </a:lvl7pPr>
            <a:lvl8pPr lvl="7" algn="r" rtl="0">
              <a:buNone/>
              <a:defRPr sz="1200">
                <a:solidFill>
                  <a:schemeClr val="dk2"/>
                </a:solidFill>
              </a:defRPr>
            </a:lvl8pPr>
            <a:lvl9pPr lvl="8" algn="r" rtl="0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100"/>
            <a:ext cx="9144000" cy="84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-100"/>
            <a:ext cx="8520600" cy="8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76" y="4884776"/>
            <a:ext cx="619371" cy="2698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311700" y="1325350"/>
            <a:ext cx="8520600" cy="17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Welcome to Inflation</a:t>
            </a:r>
            <a:endParaRPr sz="2800" dirty="0"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311700" y="3280025"/>
            <a:ext cx="8520600" cy="10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Robert Caldwell (he/him/his)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8B23FE-4A84-11DB-8915-3F3902D09F0A}"/>
              </a:ext>
            </a:extLst>
          </p:cNvPr>
          <p:cNvSpPr txBox="1"/>
          <p:nvPr/>
        </p:nvSpPr>
        <p:spPr>
          <a:xfrm>
            <a:off x="1401901" y="2571750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Search for Primordial Gravitational Waves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Google Shape;78;p17">
            <a:extLst>
              <a:ext uri="{FF2B5EF4-FFF2-40B4-BE49-F238E27FC236}">
                <a16:creationId xmlns:a16="http://schemas.microsoft.com/office/drawing/2014/main" id="{87A91B00-5A60-64FA-EFB7-21A2DEF431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Inflation – Very Early Universe</a:t>
            </a:r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500A17-5CE4-3D44-5090-717BF3E5F021}"/>
              </a:ext>
            </a:extLst>
          </p:cNvPr>
          <p:cNvCxnSpPr>
            <a:cxnSpLocks/>
          </p:cNvCxnSpPr>
          <p:nvPr/>
        </p:nvCxnSpPr>
        <p:spPr>
          <a:xfrm>
            <a:off x="2015269" y="1956816"/>
            <a:ext cx="0" cy="1298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15A9073F-8BAB-CD13-9A27-49EED106DA80}"/>
              </a:ext>
            </a:extLst>
          </p:cNvPr>
          <p:cNvSpPr/>
          <p:nvPr/>
        </p:nvSpPr>
        <p:spPr>
          <a:xfrm>
            <a:off x="1903951" y="3135201"/>
            <a:ext cx="222636" cy="222636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4AC5B9-DB6D-6AE3-E074-904ADEE4534D}"/>
              </a:ext>
            </a:extLst>
          </p:cNvPr>
          <p:cNvSpPr txBox="1"/>
          <p:nvPr/>
        </p:nvSpPr>
        <p:spPr>
          <a:xfrm>
            <a:off x="1420448" y="3100584"/>
            <a:ext cx="1189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“         ’’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A27DA-F518-40F1-0ADD-A80C44E87E0F}"/>
              </a:ext>
            </a:extLst>
          </p:cNvPr>
          <p:cNvSpPr txBox="1"/>
          <p:nvPr/>
        </p:nvSpPr>
        <p:spPr>
          <a:xfrm>
            <a:off x="2771685" y="267528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0E8590-7673-8C50-863C-616D184107D5}"/>
              </a:ext>
            </a:extLst>
          </p:cNvPr>
          <p:cNvSpPr txBox="1"/>
          <p:nvPr/>
        </p:nvSpPr>
        <p:spPr>
          <a:xfrm>
            <a:off x="2741949" y="3665553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8A657E-7FB7-758A-D11C-A98065FAF3D2}"/>
              </a:ext>
            </a:extLst>
          </p:cNvPr>
          <p:cNvSpPr txBox="1"/>
          <p:nvPr/>
        </p:nvSpPr>
        <p:spPr>
          <a:xfrm>
            <a:off x="866692" y="1383476"/>
            <a:ext cx="2262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The QM origin of structure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1D6A9C-7F22-1261-CB7D-0C1D6900B69D}"/>
              </a:ext>
            </a:extLst>
          </p:cNvPr>
          <p:cNvCxnSpPr/>
          <p:nvPr/>
        </p:nvCxnSpPr>
        <p:spPr>
          <a:xfrm>
            <a:off x="5999001" y="1979703"/>
            <a:ext cx="0" cy="18288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3DAC02B-C89C-4A00-2050-A6877AD39EA4}"/>
              </a:ext>
            </a:extLst>
          </p:cNvPr>
          <p:cNvSpPr/>
          <p:nvPr/>
        </p:nvSpPr>
        <p:spPr>
          <a:xfrm>
            <a:off x="5887683" y="3687912"/>
            <a:ext cx="222636" cy="222636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0E9294-096F-7415-4E60-EC3EB79AE1AC}"/>
              </a:ext>
            </a:extLst>
          </p:cNvPr>
          <p:cNvSpPr txBox="1"/>
          <p:nvPr/>
        </p:nvSpPr>
        <p:spPr>
          <a:xfrm>
            <a:off x="5404180" y="3653295"/>
            <a:ext cx="1189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“         ’’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36B823-3C75-8C33-713C-640CC965374D}"/>
              </a:ext>
            </a:extLst>
          </p:cNvPr>
          <p:cNvSpPr txBox="1"/>
          <p:nvPr/>
        </p:nvSpPr>
        <p:spPr>
          <a:xfrm>
            <a:off x="6768149" y="3227992"/>
            <a:ext cx="324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L’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5E1B96-D3AA-2EF2-048C-2745B5323BB4}"/>
              </a:ext>
            </a:extLst>
          </p:cNvPr>
          <p:cNvSpPr txBox="1"/>
          <p:nvPr/>
        </p:nvSpPr>
        <p:spPr>
          <a:xfrm>
            <a:off x="6738413" y="4218264"/>
            <a:ext cx="333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mbria" panose="020405030504060302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64160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6" name="Picture 5" descr="CurlDiagram.png">
            <a:extLst>
              <a:ext uri="{FF2B5EF4-FFF2-40B4-BE49-F238E27FC236}">
                <a16:creationId xmlns:a16="http://schemas.microsoft.com/office/drawing/2014/main" id="{167BB64D-1DA4-1E8A-262B-3FD9A4136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883" y="912176"/>
            <a:ext cx="6288234" cy="39411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Inflation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79AE0-A447-2056-536D-049624293D1F}"/>
              </a:ext>
            </a:extLst>
          </p:cNvPr>
          <p:cNvSpPr txBox="1"/>
          <p:nvPr/>
        </p:nvSpPr>
        <p:spPr>
          <a:xfrm>
            <a:off x="874643" y="1256213"/>
            <a:ext cx="703690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Goal: Detect, or constrain, the large-scale B-mode pattern due to primordial GWs – the smoking gun of inflation</a:t>
            </a:r>
          </a:p>
          <a:p>
            <a:endParaRPr lang="en-US" sz="1800" dirty="0">
              <a:latin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</a:rPr>
              <a:t>Detection…</a:t>
            </a:r>
          </a:p>
          <a:p>
            <a:endParaRPr lang="en-US" sz="1800" dirty="0">
              <a:latin typeface="Cambria" panose="02040503050406030204" pitchFamily="18" charset="0"/>
            </a:endParaRPr>
          </a:p>
          <a:p>
            <a:endParaRPr lang="en-US" sz="1800" dirty="0">
              <a:latin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</a:rPr>
              <a:t>Null result…</a:t>
            </a:r>
          </a:p>
        </p:txBody>
      </p:sp>
    </p:spTree>
    <p:extLst>
      <p:ext uri="{BB962C8B-B14F-4D97-AF65-F5344CB8AC3E}">
        <p14:creationId xmlns:p14="http://schemas.microsoft.com/office/powerpoint/2010/main" val="222722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Inflation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79AE0-A447-2056-536D-049624293D1F}"/>
              </a:ext>
            </a:extLst>
          </p:cNvPr>
          <p:cNvSpPr txBox="1"/>
          <p:nvPr/>
        </p:nvSpPr>
        <p:spPr>
          <a:xfrm>
            <a:off x="906449" y="1256213"/>
            <a:ext cx="7466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ambria" panose="02040503050406030204" pitchFamily="18" charset="0"/>
              </a:rPr>
              <a:t>Single field, slow-roll inflation produces a spectrum of Gaussian, adiabatic, nearly scale-invariant, super-horizon perturbations of QM origin.</a:t>
            </a:r>
          </a:p>
          <a:p>
            <a:endParaRPr lang="en-US" sz="1800" dirty="0">
              <a:latin typeface="Cambria" panose="02040503050406030204" pitchFamily="18" charset="0"/>
            </a:endParaRPr>
          </a:p>
          <a:p>
            <a:r>
              <a:rPr lang="en-US" sz="1800" dirty="0">
                <a:latin typeface="Cambria" panose="02040503050406030204" pitchFamily="18" charset="0"/>
              </a:rPr>
              <a:t>Characterize spectra by </a:t>
            </a:r>
            <a:r>
              <a:rPr lang="en-US" sz="1800" b="1" dirty="0">
                <a:latin typeface="Cambria" panose="02040503050406030204" pitchFamily="18" charset="0"/>
              </a:rPr>
              <a:t>A</a:t>
            </a:r>
            <a:r>
              <a:rPr lang="en-US" sz="1800" b="1" baseline="-25000" dirty="0">
                <a:latin typeface="Cambria" panose="02040503050406030204" pitchFamily="18" charset="0"/>
              </a:rPr>
              <a:t>s</a:t>
            </a:r>
            <a:r>
              <a:rPr lang="en-US" sz="1800" baseline="-25000" dirty="0">
                <a:latin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</a:rPr>
              <a:t>,  </a:t>
            </a:r>
            <a:r>
              <a:rPr lang="en-US" sz="1800" b="1" dirty="0">
                <a:latin typeface="Cambria" panose="02040503050406030204" pitchFamily="18" charset="0"/>
              </a:rPr>
              <a:t>n</a:t>
            </a:r>
            <a:r>
              <a:rPr lang="en-US" sz="1800" b="1" baseline="-25000" dirty="0">
                <a:latin typeface="Cambria" panose="02040503050406030204" pitchFamily="18" charset="0"/>
              </a:rPr>
              <a:t>s</a:t>
            </a:r>
            <a:r>
              <a:rPr lang="en-US" sz="1800" baseline="-25000" dirty="0">
                <a:latin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</a:rPr>
              <a:t>,  A</a:t>
            </a:r>
            <a:r>
              <a:rPr lang="en-US" sz="1800" baseline="-25000" dirty="0">
                <a:latin typeface="Cambria" panose="02040503050406030204" pitchFamily="18" charset="0"/>
              </a:rPr>
              <a:t>t </a:t>
            </a:r>
            <a:r>
              <a:rPr lang="en-US" sz="1800" dirty="0">
                <a:latin typeface="Cambria" panose="02040503050406030204" pitchFamily="18" charset="0"/>
              </a:rPr>
              <a:t>,  </a:t>
            </a:r>
            <a:r>
              <a:rPr lang="en-US" sz="1800" dirty="0" err="1">
                <a:latin typeface="Cambria" panose="02040503050406030204" pitchFamily="18" charset="0"/>
              </a:rPr>
              <a:t>n</a:t>
            </a:r>
            <a:r>
              <a:rPr lang="en-US" sz="1800" baseline="-25000" dirty="0" err="1">
                <a:latin typeface="Cambria" panose="02040503050406030204" pitchFamily="18" charset="0"/>
              </a:rPr>
              <a:t>t</a:t>
            </a:r>
            <a:r>
              <a:rPr lang="en-US" sz="1800" baseline="-25000" dirty="0">
                <a:latin typeface="Cambria" panose="02040503050406030204" pitchFamily="18" charset="0"/>
              </a:rPr>
              <a:t> </a:t>
            </a:r>
            <a:r>
              <a:rPr lang="en-US" sz="1800" dirty="0">
                <a:latin typeface="Cambria" panose="02040503050406030204" pitchFamily="18" charset="0"/>
              </a:rPr>
              <a:t>,  </a:t>
            </a:r>
            <a:r>
              <a:rPr lang="en-US" sz="1800" i="1" dirty="0">
                <a:latin typeface="Cambria" panose="02040503050406030204" pitchFamily="18" charset="0"/>
              </a:rPr>
              <a:t>r </a:t>
            </a:r>
            <a:r>
              <a:rPr lang="en-US" sz="1800" dirty="0">
                <a:latin typeface="Cambria" panose="02040503050406030204" pitchFamily="18" charset="0"/>
              </a:rPr>
              <a:t>= A</a:t>
            </a:r>
            <a:r>
              <a:rPr lang="en-US" sz="1800" baseline="-25000" dirty="0">
                <a:latin typeface="Cambria" panose="02040503050406030204" pitchFamily="18" charset="0"/>
              </a:rPr>
              <a:t>t </a:t>
            </a:r>
            <a:r>
              <a:rPr lang="en-US" sz="1800" dirty="0">
                <a:latin typeface="Cambria" panose="02040503050406030204" pitchFamily="18" charset="0"/>
              </a:rPr>
              <a:t>/ A</a:t>
            </a:r>
            <a:r>
              <a:rPr lang="en-US" sz="1800" baseline="-25000" dirty="0">
                <a:latin typeface="Cambria" panose="02040503050406030204" pitchFamily="18" charset="0"/>
              </a:rPr>
              <a:t>s  </a:t>
            </a:r>
            <a:r>
              <a:rPr lang="en-US" sz="1800" dirty="0">
                <a:latin typeface="Cambria" panose="02040503050406030204" pitchFamily="18" charset="0"/>
              </a:rPr>
              <a:t>;</a:t>
            </a:r>
            <a:r>
              <a:rPr lang="en-US" sz="1800" baseline="-25000" dirty="0">
                <a:latin typeface="Cambria" panose="02040503050406030204" pitchFamily="18" charset="0"/>
              </a:rPr>
              <a:t>  </a:t>
            </a:r>
            <a:r>
              <a:rPr lang="en-US" sz="1800" dirty="0">
                <a:latin typeface="Cambria" panose="02040503050406030204" pitchFamily="18" charset="0"/>
              </a:rPr>
              <a:t>map out the  </a:t>
            </a:r>
            <a:r>
              <a:rPr lang="en-US" sz="1800" i="1" dirty="0">
                <a:latin typeface="Cambria" panose="02040503050406030204" pitchFamily="18" charset="0"/>
              </a:rPr>
              <a:t>r</a:t>
            </a:r>
            <a:r>
              <a:rPr lang="en-US" sz="1800" dirty="0">
                <a:latin typeface="Cambria" panose="02040503050406030204" pitchFamily="18" charset="0"/>
              </a:rPr>
              <a:t>-n</a:t>
            </a:r>
            <a:r>
              <a:rPr lang="en-US" sz="1800" baseline="-25000" dirty="0">
                <a:latin typeface="Cambria" panose="02040503050406030204" pitchFamily="18" charset="0"/>
              </a:rPr>
              <a:t>s</a:t>
            </a:r>
            <a:r>
              <a:rPr lang="en-US" sz="1800" dirty="0">
                <a:latin typeface="Cambria" panose="02040503050406030204" pitchFamily="18" charset="0"/>
              </a:rPr>
              <a:t>  parameter space.</a:t>
            </a:r>
          </a:p>
        </p:txBody>
      </p:sp>
    </p:spTree>
    <p:extLst>
      <p:ext uri="{BB962C8B-B14F-4D97-AF65-F5344CB8AC3E}">
        <p14:creationId xmlns:p14="http://schemas.microsoft.com/office/powerpoint/2010/main" val="103203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556300" y="4853372"/>
            <a:ext cx="548700" cy="25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8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Landscape</a:t>
            </a:r>
            <a:endParaRPr dirty="0"/>
          </a:p>
        </p:txBody>
      </p:sp>
      <p:pic>
        <p:nvPicPr>
          <p:cNvPr id="3" name="Picture 2" descr="A diagram of a graph&#10;&#10;Description automatically generated">
            <a:extLst>
              <a:ext uri="{FF2B5EF4-FFF2-40B4-BE49-F238E27FC236}">
                <a16:creationId xmlns:a16="http://schemas.microsoft.com/office/drawing/2014/main" id="{37681EE5-71A2-5566-010E-C2D8DF01A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907" y="1129375"/>
            <a:ext cx="7280443" cy="3354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A49D78-9F93-B0B2-CB04-2ABB9929C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21" y="3023682"/>
            <a:ext cx="1549400" cy="2667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F33EDF-847C-BCBD-6C15-71FD79435E24}"/>
              </a:ext>
            </a:extLst>
          </p:cNvPr>
          <p:cNvSpPr txBox="1"/>
          <p:nvPr/>
        </p:nvSpPr>
        <p:spPr>
          <a:xfrm>
            <a:off x="461176" y="2623572"/>
            <a:ext cx="998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Simple: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B2F590-BE70-86CF-FEA3-A1A412AB7B2C}"/>
              </a:ext>
            </a:extLst>
          </p:cNvPr>
          <p:cNvSpPr txBox="1"/>
          <p:nvPr/>
        </p:nvSpPr>
        <p:spPr>
          <a:xfrm>
            <a:off x="461176" y="1956762"/>
            <a:ext cx="2012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Convex, Concave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8D8C4B-26C2-BBF0-C7E3-7AD9993333C9}"/>
              </a:ext>
            </a:extLst>
          </p:cNvPr>
          <p:cNvSpPr txBox="1"/>
          <p:nvPr/>
        </p:nvSpPr>
        <p:spPr>
          <a:xfrm>
            <a:off x="461176" y="3614014"/>
            <a:ext cx="198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Super-Planckian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CCC156-6A14-231E-C5F0-CE1203764116}"/>
              </a:ext>
            </a:extLst>
          </p:cNvPr>
          <p:cNvSpPr txBox="1"/>
          <p:nvPr/>
        </p:nvSpPr>
        <p:spPr>
          <a:xfrm>
            <a:off x="461176" y="1285952"/>
            <a:ext cx="734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SFSR</a:t>
            </a:r>
          </a:p>
        </p:txBody>
      </p:sp>
    </p:spTree>
    <p:extLst>
      <p:ext uri="{BB962C8B-B14F-4D97-AF65-F5344CB8AC3E}">
        <p14:creationId xmlns:p14="http://schemas.microsoft.com/office/powerpoint/2010/main" val="115310361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6624</TotalTime>
  <Words>123</Words>
  <Application>Microsoft Macintosh PowerPoint</Application>
  <PresentationFormat>On-screen Show (16:9)</PresentationFormat>
  <Paragraphs>33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Cambria</vt:lpstr>
      <vt:lpstr>Simple Light</vt:lpstr>
      <vt:lpstr>Simple Light</vt:lpstr>
      <vt:lpstr>Welcome to Inflation</vt:lpstr>
      <vt:lpstr>Inflation – Very Early Universe</vt:lpstr>
      <vt:lpstr>PowerPoint Presentation</vt:lpstr>
      <vt:lpstr>Inflation</vt:lpstr>
      <vt:lpstr>Inflation</vt:lpstr>
      <vt:lpstr>Landscape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Inflation</dc:title>
  <cp:lastModifiedBy>Robert R. Caldwell</cp:lastModifiedBy>
  <cp:revision>32</cp:revision>
  <cp:lastPrinted>2023-08-01T03:34:57Z</cp:lastPrinted>
  <dcterms:modified xsi:type="dcterms:W3CDTF">2023-08-01T05:26:27Z</dcterms:modified>
</cp:coreProperties>
</file>