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26"/>
  </p:notesMasterIdLst>
  <p:sldIdLst>
    <p:sldId id="256" r:id="rId2"/>
    <p:sldId id="263" r:id="rId3"/>
    <p:sldId id="268" r:id="rId4"/>
    <p:sldId id="278" r:id="rId5"/>
    <p:sldId id="312" r:id="rId6"/>
    <p:sldId id="311" r:id="rId7"/>
    <p:sldId id="315" r:id="rId8"/>
    <p:sldId id="261" r:id="rId9"/>
    <p:sldId id="300" r:id="rId10"/>
    <p:sldId id="301" r:id="rId11"/>
    <p:sldId id="285" r:id="rId12"/>
    <p:sldId id="316" r:id="rId13"/>
    <p:sldId id="317" r:id="rId14"/>
    <p:sldId id="304" r:id="rId15"/>
    <p:sldId id="287" r:id="rId16"/>
    <p:sldId id="320" r:id="rId17"/>
    <p:sldId id="305" r:id="rId18"/>
    <p:sldId id="319" r:id="rId19"/>
    <p:sldId id="310" r:id="rId20"/>
    <p:sldId id="258" r:id="rId21"/>
    <p:sldId id="309" r:id="rId22"/>
    <p:sldId id="322" r:id="rId23"/>
    <p:sldId id="313" r:id="rId24"/>
    <p:sldId id="321"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405"/>
  </p:normalViewPr>
  <p:slideViewPr>
    <p:cSldViewPr snapToGrid="0">
      <p:cViewPr varScale="1">
        <p:scale>
          <a:sx n="127" d="100"/>
          <a:sy n="127" d="100"/>
        </p:scale>
        <p:origin x="440"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E9C8AD-A165-FE4A-820E-A44E6CAA3564}" type="datetimeFigureOut">
              <a:rPr lang="en-US" smtClean="0"/>
              <a:t>8/1/23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890536-69AB-0E49-A5D9-4F7793D03798}" type="slidenum">
              <a:rPr lang="en-US" smtClean="0"/>
              <a:t>‹#›</a:t>
            </a:fld>
            <a:endParaRPr lang="en-US"/>
          </a:p>
        </p:txBody>
      </p:sp>
    </p:spTree>
    <p:extLst>
      <p:ext uri="{BB962C8B-B14F-4D97-AF65-F5344CB8AC3E}">
        <p14:creationId xmlns:p14="http://schemas.microsoft.com/office/powerpoint/2010/main" val="350770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lvl1pPr defTabSz="584200">
              <a:lnSpc>
                <a:spcPct val="100000"/>
              </a:lnSpc>
              <a:defRPr>
                <a:latin typeface="Lucida Grande"/>
                <a:ea typeface="Lucida Grande"/>
                <a:cs typeface="Lucida Grande"/>
                <a:sym typeface="Lucida Grande"/>
              </a:defRPr>
            </a:lvl1pPr>
          </a:lstStyle>
          <a:p>
            <a:r>
              <a:t>We’re familiar with solar flares: these occur as the result of magnetic reconnection occurring in the tenuous solar corona, seen here. Flares are only one part of what’s now recognized as an eruptive event. Biggest solar flare energies are 1032 ergs, big difference in scale between the flare brightenings (close to the Sun) and the CME (extends to the Earth).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lvl1pPr defTabSz="584200">
              <a:lnSpc>
                <a:spcPct val="100000"/>
              </a:lnSpc>
              <a:defRPr>
                <a:latin typeface="Lucida Grande"/>
                <a:ea typeface="Lucida Grande"/>
                <a:cs typeface="Lucida Grande"/>
                <a:sym typeface="Lucida Grande"/>
              </a:defRPr>
            </a:lvl1pPr>
          </a:lstStyle>
          <a:p>
            <a:r>
              <a:t>We’re familiar with solar flares: these occur as the result of magnetic reconnection occurring in the tenuous solar corona, seen here. Flares are only one part of what’s now recognized as an eruptive event. Biggest solar flare energies are 1032 ergs, big difference in scale between the flare brightenings (close to the Sun) and the CME (extends to the Earth). </a:t>
            </a:r>
          </a:p>
        </p:txBody>
      </p:sp>
    </p:spTree>
    <p:extLst>
      <p:ext uri="{BB962C8B-B14F-4D97-AF65-F5344CB8AC3E}">
        <p14:creationId xmlns:p14="http://schemas.microsoft.com/office/powerpoint/2010/main" val="2276177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lvl1pPr defTabSz="584200">
              <a:lnSpc>
                <a:spcPct val="100000"/>
              </a:lnSpc>
              <a:defRPr>
                <a:latin typeface="Lucida Grande"/>
                <a:ea typeface="Lucida Grande"/>
                <a:cs typeface="Lucida Grande"/>
                <a:sym typeface="Lucida Grande"/>
              </a:defRPr>
            </a:lvl1pPr>
          </a:lstStyle>
          <a:p>
            <a:r>
              <a:t>We’re familiar with solar flares: these occur as the result of magnetic reconnection occurring in the tenuous solar corona, seen here. Flares are only one part of what’s now recognized as an eruptive event. Biggest solar flare energies are 1032 ergs, big difference in scale between the flare brightenings (close to the Sun) and the CME (extends to the Earth). </a:t>
            </a:r>
          </a:p>
        </p:txBody>
      </p:sp>
    </p:spTree>
    <p:extLst>
      <p:ext uri="{BB962C8B-B14F-4D97-AF65-F5344CB8AC3E}">
        <p14:creationId xmlns:p14="http://schemas.microsoft.com/office/powerpoint/2010/main" val="2464502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noRot="1" noChangeAspect="1"/>
          </p:cNvSpPr>
          <p:nvPr>
            <p:ph type="sldImg"/>
          </p:nvPr>
        </p:nvSpPr>
        <p:spPr>
          <a:prstGeom prst="rect">
            <a:avLst/>
          </a:prstGeom>
        </p:spPr>
        <p:txBody>
          <a:bodyPr/>
          <a:lstStyle/>
          <a:p>
            <a:endParaRPr/>
          </a:p>
        </p:txBody>
      </p:sp>
      <p:sp>
        <p:nvSpPr>
          <p:cNvPr id="364" name="Shape 364"/>
          <p:cNvSpPr>
            <a:spLocks noGrp="1"/>
          </p:cNvSpPr>
          <p:nvPr>
            <p:ph type="body" sz="quarter" idx="1"/>
          </p:nvPr>
        </p:nvSpPr>
        <p:spPr>
          <a:prstGeom prst="rect">
            <a:avLst/>
          </a:prstGeom>
        </p:spPr>
        <p:txBody>
          <a:bodyPr/>
          <a:lstStyle/>
          <a:p>
            <a:r>
              <a:t>mention that this was called out in NASA’s astrobiology roadmap from 2014(?)</a:t>
            </a:r>
          </a:p>
        </p:txBody>
      </p:sp>
    </p:spTree>
    <p:extLst>
      <p:ext uri="{BB962C8B-B14F-4D97-AF65-F5344CB8AC3E}">
        <p14:creationId xmlns:p14="http://schemas.microsoft.com/office/powerpoint/2010/main" val="4270899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noRot="1" noChangeAspect="1"/>
          </p:cNvSpPr>
          <p:nvPr>
            <p:ph type="sldImg"/>
          </p:nvPr>
        </p:nvSpPr>
        <p:spPr>
          <a:prstGeom prst="rect">
            <a:avLst/>
          </a:prstGeom>
        </p:spPr>
        <p:txBody>
          <a:bodyPr/>
          <a:lstStyle/>
          <a:p>
            <a:endParaRPr/>
          </a:p>
        </p:txBody>
      </p:sp>
      <p:sp>
        <p:nvSpPr>
          <p:cNvPr id="364" name="Shape 364"/>
          <p:cNvSpPr>
            <a:spLocks noGrp="1"/>
          </p:cNvSpPr>
          <p:nvPr>
            <p:ph type="body" sz="quarter" idx="1"/>
          </p:nvPr>
        </p:nvSpPr>
        <p:spPr>
          <a:prstGeom prst="rect">
            <a:avLst/>
          </a:prstGeom>
        </p:spPr>
        <p:txBody>
          <a:bodyPr/>
          <a:lstStyle/>
          <a:p>
            <a:r>
              <a:t>mention that this was called out in NASA’s astrobiology roadmap from 2014(?)</a:t>
            </a:r>
          </a:p>
        </p:txBody>
      </p:sp>
    </p:spTree>
    <p:extLst>
      <p:ext uri="{BB962C8B-B14F-4D97-AF65-F5344CB8AC3E}">
        <p14:creationId xmlns:p14="http://schemas.microsoft.com/office/powerpoint/2010/main" val="2059842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2E537E-F1C6-7649-B33C-CFCF0A15675E}" type="datetimeFigureOut">
              <a:rPr lang="en-US" smtClean="0"/>
              <a:t>8/1/23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EC27C-3073-A64A-A101-37A8598043F4}" type="slidenum">
              <a:rPr lang="en-US" smtClean="0"/>
              <a:t>‹#›</a:t>
            </a:fld>
            <a:endParaRPr lang="en-US"/>
          </a:p>
        </p:txBody>
      </p:sp>
    </p:spTree>
    <p:extLst>
      <p:ext uri="{BB962C8B-B14F-4D97-AF65-F5344CB8AC3E}">
        <p14:creationId xmlns:p14="http://schemas.microsoft.com/office/powerpoint/2010/main" val="2834110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2E537E-F1C6-7649-B33C-CFCF0A15675E}" type="datetimeFigureOut">
              <a:rPr lang="en-US" smtClean="0"/>
              <a:t>8/1/23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EC27C-3073-A64A-A101-37A8598043F4}" type="slidenum">
              <a:rPr lang="en-US" smtClean="0"/>
              <a:t>‹#›</a:t>
            </a:fld>
            <a:endParaRPr lang="en-US"/>
          </a:p>
        </p:txBody>
      </p:sp>
    </p:spTree>
    <p:extLst>
      <p:ext uri="{BB962C8B-B14F-4D97-AF65-F5344CB8AC3E}">
        <p14:creationId xmlns:p14="http://schemas.microsoft.com/office/powerpoint/2010/main" val="2300827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2E537E-F1C6-7649-B33C-CFCF0A15675E}" type="datetimeFigureOut">
              <a:rPr lang="en-US" smtClean="0"/>
              <a:t>8/1/23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EC27C-3073-A64A-A101-37A8598043F4}" type="slidenum">
              <a:rPr lang="en-US" smtClean="0"/>
              <a:t>‹#›</a:t>
            </a:fld>
            <a:endParaRPr lang="en-US"/>
          </a:p>
        </p:txBody>
      </p:sp>
    </p:spTree>
    <p:extLst>
      <p:ext uri="{BB962C8B-B14F-4D97-AF65-F5344CB8AC3E}">
        <p14:creationId xmlns:p14="http://schemas.microsoft.com/office/powerpoint/2010/main" val="293445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52" name="Title Text"/>
          <p:cNvSpPr txBox="1">
            <a:spLocks noGrp="1"/>
          </p:cNvSpPr>
          <p:nvPr>
            <p:ph type="title"/>
          </p:nvPr>
        </p:nvSpPr>
        <p:spPr>
          <a:xfrm>
            <a:off x="2193726" y="991195"/>
            <a:ext cx="7804549" cy="1138536"/>
          </a:xfrm>
          <a:prstGeom prst="rect">
            <a:avLst/>
          </a:prstGeom>
        </p:spPr>
        <p:txBody>
          <a:bodyPr lIns="38100" tIns="38100" rIns="38100" bIns="38100"/>
          <a:lstStyle>
            <a:lvl1pPr>
              <a:defRPr sz="5484">
                <a:latin typeface="Helvetica Neue Medium"/>
                <a:ea typeface="Helvetica Neue Medium"/>
                <a:cs typeface="Helvetica Neue Medium"/>
                <a:sym typeface="Helvetica Neue Medium"/>
              </a:defRPr>
            </a:lvl1pPr>
          </a:lstStyle>
          <a:p>
            <a:r>
              <a:t>Title Text</a:t>
            </a:r>
          </a:p>
        </p:txBody>
      </p:sp>
      <p:sp>
        <p:nvSpPr>
          <p:cNvPr id="153" name="Slide Number"/>
          <p:cNvSpPr txBox="1">
            <a:spLocks noGrp="1"/>
          </p:cNvSpPr>
          <p:nvPr>
            <p:ph type="sldNum" sz="quarter" idx="2"/>
          </p:nvPr>
        </p:nvSpPr>
        <p:spPr>
          <a:xfrm>
            <a:off x="5959268" y="5759649"/>
            <a:ext cx="268701" cy="201757"/>
          </a:xfrm>
          <a:prstGeom prst="rect">
            <a:avLst/>
          </a:prstGeom>
        </p:spPr>
        <p:txBody>
          <a:bodyPr lIns="38100" tIns="38100" rIns="38100" bIns="38100"/>
          <a:lstStyle>
            <a:lvl1pPr>
              <a:defRPr sz="984">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48819908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91" name="Title Text"/>
          <p:cNvSpPr txBox="1">
            <a:spLocks noGrp="1"/>
          </p:cNvSpPr>
          <p:nvPr>
            <p:ph type="title"/>
          </p:nvPr>
        </p:nvSpPr>
        <p:spPr>
          <a:xfrm>
            <a:off x="2193727" y="178594"/>
            <a:ext cx="7804547" cy="1518048"/>
          </a:xfrm>
          <a:prstGeom prst="rect">
            <a:avLst/>
          </a:prstGeom>
        </p:spPr>
        <p:txBody>
          <a:bodyPr lIns="71437" tIns="71437" rIns="71437" bIns="71437" anchor="ctr"/>
          <a:lstStyle>
            <a:lvl1pPr algn="ctr" defTabSz="410766">
              <a:lnSpc>
                <a:spcPct val="100000"/>
              </a:lnSpc>
              <a:defRPr sz="5600" b="0" spc="0">
                <a:latin typeface="Helvetica Light"/>
                <a:ea typeface="Helvetica Light"/>
                <a:cs typeface="Helvetica Light"/>
                <a:sym typeface="Helvetica Light"/>
              </a:defRPr>
            </a:lvl1pPr>
          </a:lstStyle>
          <a:p>
            <a:r>
              <a:t>Title Text</a:t>
            </a:r>
          </a:p>
        </p:txBody>
      </p:sp>
      <p:sp>
        <p:nvSpPr>
          <p:cNvPr id="192" name="Body Level One…"/>
          <p:cNvSpPr txBox="1">
            <a:spLocks noGrp="1"/>
          </p:cNvSpPr>
          <p:nvPr>
            <p:ph type="body" idx="1"/>
          </p:nvPr>
        </p:nvSpPr>
        <p:spPr>
          <a:xfrm>
            <a:off x="2193727" y="1821656"/>
            <a:ext cx="7804547" cy="4420196"/>
          </a:xfrm>
          <a:prstGeom prst="rect">
            <a:avLst/>
          </a:prstGeom>
        </p:spPr>
        <p:txBody>
          <a:bodyPr lIns="71437" tIns="71437" rIns="71437" bIns="71437" anchor="ctr"/>
          <a:lstStyle>
            <a:lvl1pPr marL="304132" indent="-304132" defTabSz="410766">
              <a:lnSpc>
                <a:spcPct val="100000"/>
              </a:lnSpc>
              <a:spcBef>
                <a:spcPts val="2950"/>
              </a:spcBef>
              <a:buSzPct val="75000"/>
              <a:defRPr sz="2600">
                <a:latin typeface="Helvetica Light"/>
                <a:ea typeface="Helvetica Light"/>
                <a:cs typeface="Helvetica Light"/>
                <a:sym typeface="Helvetica Light"/>
              </a:defRPr>
            </a:lvl1pPr>
            <a:lvl2pPr marL="526382" indent="-304132" defTabSz="410766">
              <a:lnSpc>
                <a:spcPct val="100000"/>
              </a:lnSpc>
              <a:spcBef>
                <a:spcPts val="2950"/>
              </a:spcBef>
              <a:buSzPct val="75000"/>
              <a:defRPr sz="2600">
                <a:latin typeface="Helvetica Light"/>
                <a:ea typeface="Helvetica Light"/>
                <a:cs typeface="Helvetica Light"/>
                <a:sym typeface="Helvetica Light"/>
              </a:defRPr>
            </a:lvl2pPr>
            <a:lvl3pPr marL="748632" indent="-304132" defTabSz="410766">
              <a:lnSpc>
                <a:spcPct val="100000"/>
              </a:lnSpc>
              <a:spcBef>
                <a:spcPts val="2950"/>
              </a:spcBef>
              <a:buSzPct val="75000"/>
              <a:defRPr sz="2600">
                <a:latin typeface="Helvetica Light"/>
                <a:ea typeface="Helvetica Light"/>
                <a:cs typeface="Helvetica Light"/>
                <a:sym typeface="Helvetica Light"/>
              </a:defRPr>
            </a:lvl3pPr>
            <a:lvl4pPr marL="970882" indent="-304132" defTabSz="410766">
              <a:lnSpc>
                <a:spcPct val="100000"/>
              </a:lnSpc>
              <a:spcBef>
                <a:spcPts val="2950"/>
              </a:spcBef>
              <a:buSzPct val="75000"/>
              <a:defRPr sz="2600">
                <a:latin typeface="Helvetica Light"/>
                <a:ea typeface="Helvetica Light"/>
                <a:cs typeface="Helvetica Light"/>
                <a:sym typeface="Helvetica Light"/>
              </a:defRPr>
            </a:lvl4pPr>
            <a:lvl5pPr marL="1193132" indent="-304132" defTabSz="410766">
              <a:lnSpc>
                <a:spcPct val="100000"/>
              </a:lnSpc>
              <a:spcBef>
                <a:spcPts val="2950"/>
              </a:spcBef>
              <a:buSzPct val="75000"/>
              <a:defRPr sz="26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93" name="Slide Number"/>
          <p:cNvSpPr txBox="1">
            <a:spLocks noGrp="1"/>
          </p:cNvSpPr>
          <p:nvPr>
            <p:ph type="sldNum" sz="quarter" idx="2"/>
          </p:nvPr>
        </p:nvSpPr>
        <p:spPr>
          <a:xfrm>
            <a:off x="5967907" y="6509742"/>
            <a:ext cx="247257" cy="255588"/>
          </a:xfrm>
          <a:prstGeom prst="rect">
            <a:avLst/>
          </a:prstGeom>
        </p:spPr>
        <p:txBody>
          <a:bodyPr lIns="71437" tIns="71437" rIns="71437" bIns="71437" anchor="t"/>
          <a:lstStyle>
            <a:lvl1pPr defTabSz="410766">
              <a:defRPr sz="1200">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72295191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2E537E-F1C6-7649-B33C-CFCF0A15675E}" type="datetimeFigureOut">
              <a:rPr lang="en-US" smtClean="0"/>
              <a:t>8/1/23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EC27C-3073-A64A-A101-37A8598043F4}" type="slidenum">
              <a:rPr lang="en-US" smtClean="0"/>
              <a:t>‹#›</a:t>
            </a:fld>
            <a:endParaRPr lang="en-US"/>
          </a:p>
        </p:txBody>
      </p:sp>
    </p:spTree>
    <p:extLst>
      <p:ext uri="{BB962C8B-B14F-4D97-AF65-F5344CB8AC3E}">
        <p14:creationId xmlns:p14="http://schemas.microsoft.com/office/powerpoint/2010/main" val="2843139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2E537E-F1C6-7649-B33C-CFCF0A15675E}" type="datetimeFigureOut">
              <a:rPr lang="en-US" smtClean="0"/>
              <a:t>8/1/23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EC27C-3073-A64A-A101-37A8598043F4}" type="slidenum">
              <a:rPr lang="en-US" smtClean="0"/>
              <a:t>‹#›</a:t>
            </a:fld>
            <a:endParaRPr lang="en-US"/>
          </a:p>
        </p:txBody>
      </p:sp>
    </p:spTree>
    <p:extLst>
      <p:ext uri="{BB962C8B-B14F-4D97-AF65-F5344CB8AC3E}">
        <p14:creationId xmlns:p14="http://schemas.microsoft.com/office/powerpoint/2010/main" val="414584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2E537E-F1C6-7649-B33C-CFCF0A15675E}" type="datetimeFigureOut">
              <a:rPr lang="en-US" smtClean="0"/>
              <a:t>8/1/23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EC27C-3073-A64A-A101-37A8598043F4}" type="slidenum">
              <a:rPr lang="en-US" smtClean="0"/>
              <a:t>‹#›</a:t>
            </a:fld>
            <a:endParaRPr lang="en-US"/>
          </a:p>
        </p:txBody>
      </p:sp>
    </p:spTree>
    <p:extLst>
      <p:ext uri="{BB962C8B-B14F-4D97-AF65-F5344CB8AC3E}">
        <p14:creationId xmlns:p14="http://schemas.microsoft.com/office/powerpoint/2010/main" val="4225701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2E537E-F1C6-7649-B33C-CFCF0A15675E}" type="datetimeFigureOut">
              <a:rPr lang="en-US" smtClean="0"/>
              <a:t>8/1/23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3EC27C-3073-A64A-A101-37A8598043F4}" type="slidenum">
              <a:rPr lang="en-US" smtClean="0"/>
              <a:t>‹#›</a:t>
            </a:fld>
            <a:endParaRPr lang="en-US"/>
          </a:p>
        </p:txBody>
      </p:sp>
    </p:spTree>
    <p:extLst>
      <p:ext uri="{BB962C8B-B14F-4D97-AF65-F5344CB8AC3E}">
        <p14:creationId xmlns:p14="http://schemas.microsoft.com/office/powerpoint/2010/main" val="1103138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2E537E-F1C6-7649-B33C-CFCF0A15675E}" type="datetimeFigureOut">
              <a:rPr lang="en-US" smtClean="0"/>
              <a:t>8/1/23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3EC27C-3073-A64A-A101-37A8598043F4}" type="slidenum">
              <a:rPr lang="en-US" smtClean="0"/>
              <a:t>‹#›</a:t>
            </a:fld>
            <a:endParaRPr lang="en-US"/>
          </a:p>
        </p:txBody>
      </p:sp>
    </p:spTree>
    <p:extLst>
      <p:ext uri="{BB962C8B-B14F-4D97-AF65-F5344CB8AC3E}">
        <p14:creationId xmlns:p14="http://schemas.microsoft.com/office/powerpoint/2010/main" val="2590996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2E537E-F1C6-7649-B33C-CFCF0A15675E}" type="datetimeFigureOut">
              <a:rPr lang="en-US" smtClean="0"/>
              <a:t>8/1/23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3EC27C-3073-A64A-A101-37A8598043F4}" type="slidenum">
              <a:rPr lang="en-US" smtClean="0"/>
              <a:t>‹#›</a:t>
            </a:fld>
            <a:endParaRPr lang="en-US"/>
          </a:p>
        </p:txBody>
      </p:sp>
    </p:spTree>
    <p:extLst>
      <p:ext uri="{BB962C8B-B14F-4D97-AF65-F5344CB8AC3E}">
        <p14:creationId xmlns:p14="http://schemas.microsoft.com/office/powerpoint/2010/main" val="993398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2E537E-F1C6-7649-B33C-CFCF0A15675E}" type="datetimeFigureOut">
              <a:rPr lang="en-US" smtClean="0"/>
              <a:t>8/1/23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EC27C-3073-A64A-A101-37A8598043F4}" type="slidenum">
              <a:rPr lang="en-US" smtClean="0"/>
              <a:t>‹#›</a:t>
            </a:fld>
            <a:endParaRPr lang="en-US"/>
          </a:p>
        </p:txBody>
      </p:sp>
    </p:spTree>
    <p:extLst>
      <p:ext uri="{BB962C8B-B14F-4D97-AF65-F5344CB8AC3E}">
        <p14:creationId xmlns:p14="http://schemas.microsoft.com/office/powerpoint/2010/main" val="3540618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2E537E-F1C6-7649-B33C-CFCF0A15675E}" type="datetimeFigureOut">
              <a:rPr lang="en-US" smtClean="0"/>
              <a:t>8/1/23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EC27C-3073-A64A-A101-37A8598043F4}" type="slidenum">
              <a:rPr lang="en-US" smtClean="0"/>
              <a:t>‹#›</a:t>
            </a:fld>
            <a:endParaRPr lang="en-US"/>
          </a:p>
        </p:txBody>
      </p:sp>
    </p:spTree>
    <p:extLst>
      <p:ext uri="{BB962C8B-B14F-4D97-AF65-F5344CB8AC3E}">
        <p14:creationId xmlns:p14="http://schemas.microsoft.com/office/powerpoint/2010/main" val="2866499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2E537E-F1C6-7649-B33C-CFCF0A15675E}" type="datetimeFigureOut">
              <a:rPr lang="en-US" smtClean="0"/>
              <a:t>8/1/23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3EC27C-3073-A64A-A101-37A8598043F4}" type="slidenum">
              <a:rPr lang="en-US" smtClean="0"/>
              <a:t>‹#›</a:t>
            </a:fld>
            <a:endParaRPr lang="en-US"/>
          </a:p>
        </p:txBody>
      </p:sp>
    </p:spTree>
    <p:extLst>
      <p:ext uri="{BB962C8B-B14F-4D97-AF65-F5344CB8AC3E}">
        <p14:creationId xmlns:p14="http://schemas.microsoft.com/office/powerpoint/2010/main" val="966820034"/>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image" Target="../media/image11.ti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16.jp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ov"/><Relationship Id="rId1" Type="http://schemas.microsoft.com/office/2007/relationships/media" Target="../media/media5.mov"/><Relationship Id="rId5" Type="http://schemas.openxmlformats.org/officeDocument/2006/relationships/image" Target="../media/image9.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20230730_1024_0171.mp4">
            <a:hlinkClick r:id="" action="ppaction://media"/>
            <a:extLst>
              <a:ext uri="{FF2B5EF4-FFF2-40B4-BE49-F238E27FC236}">
                <a16:creationId xmlns:a16="http://schemas.microsoft.com/office/drawing/2014/main" id="{12D475D7-1778-A72F-C846-5185835658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83822" y="0"/>
            <a:ext cx="6841177" cy="6841177"/>
          </a:xfrm>
          <a:prstGeom prst="rect">
            <a:avLst/>
          </a:prstGeom>
        </p:spPr>
      </p:pic>
      <p:sp>
        <p:nvSpPr>
          <p:cNvPr id="4" name="Title 3">
            <a:extLst>
              <a:ext uri="{FF2B5EF4-FFF2-40B4-BE49-F238E27FC236}">
                <a16:creationId xmlns:a16="http://schemas.microsoft.com/office/drawing/2014/main" id="{AF3455F9-DC75-31BF-1EEA-76E684377571}"/>
              </a:ext>
            </a:extLst>
          </p:cNvPr>
          <p:cNvSpPr>
            <a:spLocks noGrp="1"/>
          </p:cNvSpPr>
          <p:nvPr>
            <p:ph type="ctrTitle"/>
          </p:nvPr>
        </p:nvSpPr>
        <p:spPr>
          <a:xfrm>
            <a:off x="178130" y="118650"/>
            <a:ext cx="11851574" cy="1655762"/>
          </a:xfrm>
        </p:spPr>
        <p:txBody>
          <a:bodyPr>
            <a:normAutofit fontScale="90000"/>
          </a:bodyPr>
          <a:lstStyle/>
          <a:p>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Transient Signals Expected from CMB-S4: Stellar Flares</a:t>
            </a:r>
          </a:p>
        </p:txBody>
      </p:sp>
      <p:sp>
        <p:nvSpPr>
          <p:cNvPr id="5" name="Subtitle 4">
            <a:extLst>
              <a:ext uri="{FF2B5EF4-FFF2-40B4-BE49-F238E27FC236}">
                <a16:creationId xmlns:a16="http://schemas.microsoft.com/office/drawing/2014/main" id="{2D3D5B11-D32E-9245-B4AE-666C40506C36}"/>
              </a:ext>
            </a:extLst>
          </p:cNvPr>
          <p:cNvSpPr>
            <a:spLocks noGrp="1"/>
          </p:cNvSpPr>
          <p:nvPr>
            <p:ph type="subTitle" idx="1"/>
          </p:nvPr>
        </p:nvSpPr>
        <p:spPr>
          <a:xfrm>
            <a:off x="2667001" y="5083588"/>
            <a:ext cx="6841177" cy="1655762"/>
          </a:xfrm>
        </p:spPr>
        <p:txBody>
          <a:bodyPr>
            <a:normAutofit fontScale="85000" lnSpcReduction="20000"/>
          </a:bodyPr>
          <a:lstStyle/>
          <a:p>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Rachel Osten</a:t>
            </a:r>
          </a:p>
          <a:p>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Space Telescope Science Institute &amp; Johns Hopkins University</a:t>
            </a:r>
          </a:p>
          <a:p>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CMB-S4 summer collaboration meeting</a:t>
            </a:r>
          </a:p>
          <a:p>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SLAC, Aug. 1, 2023</a:t>
            </a:r>
          </a:p>
        </p:txBody>
      </p:sp>
    </p:spTree>
    <p:extLst>
      <p:ext uri="{BB962C8B-B14F-4D97-AF65-F5344CB8AC3E}">
        <p14:creationId xmlns:p14="http://schemas.microsoft.com/office/powerpoint/2010/main" val="1813043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What do long wavelengths bring to the picture?"/>
          <p:cNvSpPr txBox="1">
            <a:spLocks noGrp="1"/>
          </p:cNvSpPr>
          <p:nvPr>
            <p:ph type="title"/>
          </p:nvPr>
        </p:nvSpPr>
        <p:spPr>
          <a:xfrm>
            <a:off x="405483" y="265230"/>
            <a:ext cx="11049101" cy="732235"/>
          </a:xfrm>
          <a:prstGeom prst="rect">
            <a:avLst/>
          </a:prstGeom>
        </p:spPr>
        <p:txBody>
          <a:bodyPr>
            <a:normAutofit fontScale="90000"/>
          </a:bodyPr>
          <a:lstStyle>
            <a:lvl1pPr defTabSz="560831">
              <a:defRPr sz="4224"/>
            </a:lvl1pPr>
          </a:lstStyle>
          <a:p>
            <a:r>
              <a:rPr lang="en-US" dirty="0">
                <a:latin typeface="Helvetica Neue" panose="02000503000000020004" pitchFamily="2" charset="0"/>
                <a:ea typeface="Helvetica Neue" panose="02000503000000020004" pitchFamily="2" charset="0"/>
                <a:cs typeface="Helvetica Neue" panose="02000503000000020004" pitchFamily="2" charset="0"/>
              </a:rPr>
              <a:t>Radio/mm observations constrain the dynamics and characterization of keV-MeV particles</a:t>
            </a:r>
            <a:endParaRP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75" name="optically thin emission: direct constraint on index of accelerated particles"/>
          <p:cNvSpPr txBox="1"/>
          <p:nvPr/>
        </p:nvSpPr>
        <p:spPr>
          <a:xfrm>
            <a:off x="428441" y="5363750"/>
            <a:ext cx="5623153" cy="1162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a:defRPr sz="2400" b="1">
                <a:latin typeface="Helvetica Neue"/>
                <a:ea typeface="Helvetica Neue"/>
                <a:cs typeface="Helvetica Neue"/>
                <a:sym typeface="Helvetica Neue"/>
              </a:defRPr>
            </a:pPr>
            <a:r>
              <a:rPr sz="2400" dirty="0">
                <a:solidFill>
                  <a:srgbClr val="0433FF"/>
                </a:solidFill>
                <a:latin typeface="Helvetica Neue" panose="02000503000000020004" pitchFamily="2" charset="0"/>
                <a:ea typeface="Helvetica Neue" panose="02000503000000020004" pitchFamily="2" charset="0"/>
                <a:cs typeface="Helvetica Neue" panose="02000503000000020004" pitchFamily="2" charset="0"/>
              </a:rPr>
              <a:t>optically thin emission:</a:t>
            </a:r>
            <a:r>
              <a:rPr sz="2400" dirty="0">
                <a:latin typeface="Helvetica Neue" panose="02000503000000020004" pitchFamily="2" charset="0"/>
                <a:ea typeface="Helvetica Neue" panose="02000503000000020004" pitchFamily="2" charset="0"/>
                <a:cs typeface="Helvetica Neue" panose="02000503000000020004" pitchFamily="2" charset="0"/>
              </a:rPr>
              <a:t> direct constraint on index of accelerated particles</a:t>
            </a:r>
          </a:p>
        </p:txBody>
      </p:sp>
      <p:sp>
        <p:nvSpPr>
          <p:cNvPr id="476" name="spectral shape: high/low energy cutoffs of the accelerated particle distribution"/>
          <p:cNvSpPr txBox="1"/>
          <p:nvPr/>
        </p:nvSpPr>
        <p:spPr>
          <a:xfrm>
            <a:off x="6990143" y="5544372"/>
            <a:ext cx="4920807" cy="1162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a:defRPr sz="2400" b="1">
                <a:latin typeface="Helvetica Neue"/>
                <a:ea typeface="Helvetica Neue"/>
                <a:cs typeface="Helvetica Neue"/>
                <a:sym typeface="Helvetica Neue"/>
              </a:defRPr>
            </a:pPr>
            <a:r>
              <a:rPr sz="2400" dirty="0">
                <a:solidFill>
                  <a:srgbClr val="0433FF"/>
                </a:solidFill>
                <a:latin typeface="Helvetica Neue" panose="02000503000000020004" pitchFamily="2" charset="0"/>
                <a:ea typeface="Helvetica Neue" panose="02000503000000020004" pitchFamily="2" charset="0"/>
                <a:cs typeface="Helvetica Neue" panose="02000503000000020004" pitchFamily="2" charset="0"/>
              </a:rPr>
              <a:t>spectral shape: </a:t>
            </a:r>
            <a:r>
              <a:rPr sz="2400" dirty="0">
                <a:latin typeface="Helvetica Neue" panose="02000503000000020004" pitchFamily="2" charset="0"/>
                <a:ea typeface="Helvetica Neue" panose="02000503000000020004" pitchFamily="2" charset="0"/>
                <a:cs typeface="Helvetica Neue" panose="02000503000000020004" pitchFamily="2" charset="0"/>
              </a:rPr>
              <a:t>high/low energy cutoffs of the accelerated particle distribution</a:t>
            </a:r>
          </a:p>
        </p:txBody>
      </p:sp>
      <p:grpSp>
        <p:nvGrpSpPr>
          <p:cNvPr id="479" name="Group"/>
          <p:cNvGrpSpPr/>
          <p:nvPr/>
        </p:nvGrpSpPr>
        <p:grpSpPr>
          <a:xfrm>
            <a:off x="6692222" y="1525099"/>
            <a:ext cx="4762362" cy="3920868"/>
            <a:chOff x="-679366" y="0"/>
            <a:chExt cx="4966333" cy="4204874"/>
          </a:xfrm>
        </p:grpSpPr>
        <p:pic>
          <p:nvPicPr>
            <p:cNvPr id="477" name="white_kundu1992.tiff" descr="white_kundu1992.tiff"/>
            <p:cNvPicPr>
              <a:picLocks noChangeAspect="1"/>
            </p:cNvPicPr>
            <p:nvPr/>
          </p:nvPicPr>
          <p:blipFill>
            <a:blip r:embed="rId2"/>
            <a:stretch>
              <a:fillRect/>
            </a:stretch>
          </p:blipFill>
          <p:spPr>
            <a:xfrm>
              <a:off x="-679367" y="0"/>
              <a:ext cx="4966335" cy="3542270"/>
            </a:xfrm>
            <a:prstGeom prst="rect">
              <a:avLst/>
            </a:prstGeom>
            <a:ln w="12700" cap="flat">
              <a:noFill/>
              <a:miter lim="400000"/>
            </a:ln>
            <a:effectLst/>
          </p:spPr>
        </p:pic>
        <p:sp>
          <p:nvSpPr>
            <p:cNvPr id="478" name="White &amp; Kundu (1992)"/>
            <p:cNvSpPr txBox="1"/>
            <p:nvPr/>
          </p:nvSpPr>
          <p:spPr>
            <a:xfrm>
              <a:off x="565328" y="3531273"/>
              <a:ext cx="3295857" cy="6736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noAutofit/>
            </a:bodyPr>
            <a:lstStyle>
              <a:lvl1pPr>
                <a:defRPr sz="2200" b="1">
                  <a:latin typeface="Helvetica Neue"/>
                  <a:ea typeface="Helvetica Neue"/>
                  <a:cs typeface="Helvetica Neue"/>
                  <a:sym typeface="Helvetica Neue"/>
                </a:defRPr>
              </a:lvl1pPr>
            </a:lstStyle>
            <a:p>
              <a:r>
                <a:rPr sz="1547">
                  <a:latin typeface="Helvetica Neue" panose="02000503000000020004" pitchFamily="2" charset="0"/>
                  <a:ea typeface="Helvetica Neue" panose="02000503000000020004" pitchFamily="2" charset="0"/>
                  <a:cs typeface="Helvetica Neue" panose="02000503000000020004" pitchFamily="2" charset="0"/>
                </a:rPr>
                <a:t>White &amp; Kundu (1992)</a:t>
              </a:r>
            </a:p>
          </p:txBody>
        </p:sp>
      </p:grpSp>
      <p:grpSp>
        <p:nvGrpSpPr>
          <p:cNvPr id="486" name="Group"/>
          <p:cNvGrpSpPr/>
          <p:nvPr/>
        </p:nvGrpSpPr>
        <p:grpSpPr>
          <a:xfrm>
            <a:off x="104365" y="2145437"/>
            <a:ext cx="5730486" cy="3083403"/>
            <a:chOff x="-3501" y="-426744"/>
            <a:chExt cx="6689510" cy="2881762"/>
          </a:xfrm>
        </p:grpSpPr>
        <p:pic>
          <p:nvPicPr>
            <p:cNvPr id="481" name="Image" descr="Image"/>
            <p:cNvPicPr>
              <a:picLocks noChangeAspect="1"/>
            </p:cNvPicPr>
            <p:nvPr/>
          </p:nvPicPr>
          <p:blipFill>
            <a:blip r:embed="rId3"/>
            <a:srcRect l="2402"/>
            <a:stretch>
              <a:fillRect/>
            </a:stretch>
          </p:blipFill>
          <p:spPr>
            <a:xfrm>
              <a:off x="505877" y="-426744"/>
              <a:ext cx="6180132" cy="2143218"/>
            </a:xfrm>
            <a:prstGeom prst="rect">
              <a:avLst/>
            </a:prstGeom>
            <a:ln w="12700" cap="flat">
              <a:noFill/>
              <a:miter lim="400000"/>
            </a:ln>
            <a:effectLst/>
          </p:spPr>
        </p:pic>
        <p:sp>
          <p:nvSpPr>
            <p:cNvPr id="482" name="Line"/>
            <p:cNvSpPr/>
            <p:nvPr/>
          </p:nvSpPr>
          <p:spPr>
            <a:xfrm>
              <a:off x="443261" y="2001236"/>
              <a:ext cx="6047313" cy="1"/>
            </a:xfrm>
            <a:prstGeom prst="line">
              <a:avLst/>
            </a:prstGeom>
            <a:noFill/>
            <a:ln w="50800" cap="flat">
              <a:solidFill>
                <a:srgbClr val="FFFFFF"/>
              </a:solidFill>
              <a:prstDash val="solid"/>
              <a:miter lim="400000"/>
              <a:tailEnd type="triangle" w="med" len="med"/>
            </a:ln>
            <a:effectLst/>
          </p:spPr>
          <p:txBody>
            <a:bodyPr wrap="square" lIns="26789" tIns="26789" rIns="26789" bIns="26789" numCol="1" anchor="ctr">
              <a:noAutofit/>
            </a:bodyPr>
            <a:lstStyle/>
            <a:p>
              <a:pPr>
                <a:defRPr sz="2000">
                  <a:latin typeface="Helvetica Neue Medium"/>
                  <a:ea typeface="Helvetica Neue Medium"/>
                  <a:cs typeface="Helvetica Neue Medium"/>
                  <a:sym typeface="Helvetica Neue Medium"/>
                </a:defRPr>
              </a:pPr>
              <a:endParaRPr sz="1406">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83" name="Line"/>
            <p:cNvSpPr/>
            <p:nvPr/>
          </p:nvSpPr>
          <p:spPr>
            <a:xfrm flipV="1">
              <a:off x="348011" y="-377988"/>
              <a:ext cx="1" cy="2093530"/>
            </a:xfrm>
            <a:prstGeom prst="line">
              <a:avLst/>
            </a:prstGeom>
            <a:noFill/>
            <a:ln w="50800" cap="flat">
              <a:solidFill>
                <a:srgbClr val="FFFFFF"/>
              </a:solidFill>
              <a:prstDash val="solid"/>
              <a:miter lim="400000"/>
              <a:tailEnd type="triangle" w="med" len="med"/>
            </a:ln>
            <a:effectLst/>
          </p:spPr>
          <p:txBody>
            <a:bodyPr wrap="square" lIns="26789" tIns="26789" rIns="26789" bIns="26789" numCol="1" anchor="ctr">
              <a:noAutofit/>
            </a:bodyPr>
            <a:lstStyle/>
            <a:p>
              <a:pPr>
                <a:defRPr sz="2000">
                  <a:latin typeface="Helvetica Neue Medium"/>
                  <a:ea typeface="Helvetica Neue Medium"/>
                  <a:cs typeface="Helvetica Neue Medium"/>
                  <a:sym typeface="Helvetica Neue Medium"/>
                </a:defRPr>
              </a:pPr>
              <a:endParaRPr sz="1406">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84" name="Frequency"/>
            <p:cNvSpPr txBox="1"/>
            <p:nvPr/>
          </p:nvSpPr>
          <p:spPr>
            <a:xfrm>
              <a:off x="2328932" y="2181945"/>
              <a:ext cx="1219153" cy="2730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a:defRPr sz="2200" b="1">
                  <a:latin typeface="Helvetica Neue"/>
                  <a:ea typeface="Helvetica Neue"/>
                  <a:cs typeface="Helvetica Neue"/>
                  <a:sym typeface="Helvetica Neue"/>
                </a:defRPr>
              </a:lvl1pPr>
            </a:lstStyle>
            <a:p>
              <a:r>
                <a:rPr sz="1547">
                  <a:latin typeface="Helvetica Neue" panose="02000503000000020004" pitchFamily="2" charset="0"/>
                  <a:ea typeface="Helvetica Neue" panose="02000503000000020004" pitchFamily="2" charset="0"/>
                  <a:cs typeface="Helvetica Neue" panose="02000503000000020004" pitchFamily="2" charset="0"/>
                </a:rPr>
                <a:t>Frequency</a:t>
              </a:r>
            </a:p>
          </p:txBody>
        </p:sp>
        <p:sp>
          <p:nvSpPr>
            <p:cNvPr id="485" name="Flux"/>
            <p:cNvSpPr txBox="1"/>
            <p:nvPr/>
          </p:nvSpPr>
          <p:spPr>
            <a:xfrm rot="16200000">
              <a:off x="-41021" y="755406"/>
              <a:ext cx="416118" cy="3410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a:defRPr sz="2200" b="1">
                  <a:latin typeface="Helvetica Neue"/>
                  <a:ea typeface="Helvetica Neue"/>
                  <a:cs typeface="Helvetica Neue"/>
                  <a:sym typeface="Helvetica Neue"/>
                </a:defRPr>
              </a:lvl1pPr>
            </a:lstStyle>
            <a:p>
              <a:r>
                <a:rPr sz="1547">
                  <a:latin typeface="Helvetica Neue" panose="02000503000000020004" pitchFamily="2" charset="0"/>
                  <a:ea typeface="Helvetica Neue" panose="02000503000000020004" pitchFamily="2" charset="0"/>
                  <a:cs typeface="Helvetica Neue" panose="02000503000000020004" pitchFamily="2" charset="0"/>
                </a:rPr>
                <a:t>Flux</a:t>
              </a:r>
            </a:p>
          </p:txBody>
        </p:sp>
      </p:grpSp>
      <p:sp>
        <p:nvSpPr>
          <p:cNvPr id="487" name="from Dulk (1985)"/>
          <p:cNvSpPr txBox="1"/>
          <p:nvPr/>
        </p:nvSpPr>
        <p:spPr>
          <a:xfrm>
            <a:off x="2985171" y="3890129"/>
            <a:ext cx="1594203" cy="2921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defRPr sz="2200" b="1">
                <a:solidFill>
                  <a:srgbClr val="000000"/>
                </a:solidFill>
                <a:latin typeface="Helvetica Neue"/>
                <a:ea typeface="Helvetica Neue"/>
                <a:cs typeface="Helvetica Neue"/>
                <a:sym typeface="Helvetica Neue"/>
              </a:defRPr>
            </a:lvl1pPr>
          </a:lstStyle>
          <a:p>
            <a:r>
              <a:rPr sz="1547">
                <a:latin typeface="Helvetica Neue" panose="02000503000000020004" pitchFamily="2" charset="0"/>
                <a:ea typeface="Helvetica Neue" panose="02000503000000020004" pitchFamily="2" charset="0"/>
                <a:cs typeface="Helvetica Neue" panose="02000503000000020004" pitchFamily="2" charset="0"/>
              </a:rPr>
              <a:t>from Dulk (1985)</a:t>
            </a:r>
          </a:p>
        </p:txBody>
      </p:sp>
      <p:sp>
        <p:nvSpPr>
          <p:cNvPr id="488" name="Line"/>
          <p:cNvSpPr/>
          <p:nvPr/>
        </p:nvSpPr>
        <p:spPr>
          <a:xfrm>
            <a:off x="6096000" y="2120688"/>
            <a:ext cx="1453331" cy="937198"/>
          </a:xfrm>
          <a:prstGeom prst="line">
            <a:avLst/>
          </a:prstGeom>
          <a:ln w="63500">
            <a:solidFill>
              <a:srgbClr val="00FDFF"/>
            </a:solidFill>
            <a:miter lim="400000"/>
            <a:tailEnd type="triangle"/>
          </a:ln>
        </p:spPr>
        <p:txBody>
          <a:bodyPr lIns="26789" tIns="26789" rIns="26789" bIns="26789" anchor="ctr"/>
          <a:lstStyle/>
          <a:p>
            <a:pPr>
              <a:defRPr sz="2000">
                <a:latin typeface="Helvetica Neue Medium"/>
                <a:ea typeface="Helvetica Neue Medium"/>
                <a:cs typeface="Helvetica Neue Medium"/>
                <a:sym typeface="Helvetica Neue Medium"/>
              </a:defRPr>
            </a:pPr>
            <a:endParaRPr sz="1406">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89" name="Line"/>
          <p:cNvSpPr/>
          <p:nvPr/>
        </p:nvSpPr>
        <p:spPr>
          <a:xfrm flipH="1">
            <a:off x="10172937" y="1406372"/>
            <a:ext cx="517010" cy="1627726"/>
          </a:xfrm>
          <a:prstGeom prst="line">
            <a:avLst/>
          </a:prstGeom>
          <a:ln w="63500">
            <a:solidFill>
              <a:srgbClr val="00FDFF"/>
            </a:solidFill>
            <a:miter lim="400000"/>
            <a:tailEnd type="triangle"/>
          </a:ln>
        </p:spPr>
        <p:txBody>
          <a:bodyPr lIns="26789" tIns="26789" rIns="26789" bIns="26789" anchor="ctr"/>
          <a:lstStyle/>
          <a:p>
            <a:pPr>
              <a:defRPr sz="2000">
                <a:latin typeface="Helvetica Neue Medium"/>
                <a:ea typeface="Helvetica Neue Medium"/>
                <a:cs typeface="Helvetica Neue Medium"/>
                <a:sym typeface="Helvetica Neue Medium"/>
              </a:defRPr>
            </a:pPr>
            <a:endParaRPr sz="1406">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90" name="changing low E cutoff"/>
          <p:cNvSpPr txBox="1"/>
          <p:nvPr/>
        </p:nvSpPr>
        <p:spPr>
          <a:xfrm>
            <a:off x="4911639" y="1494250"/>
            <a:ext cx="1780582" cy="530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a:defRPr sz="2200" b="1">
                <a:latin typeface="Helvetica Neue"/>
                <a:ea typeface="Helvetica Neue"/>
                <a:cs typeface="Helvetica Neue"/>
                <a:sym typeface="Helvetica Neue"/>
              </a:defRPr>
            </a:lvl1pPr>
          </a:lstStyle>
          <a:p>
            <a:r>
              <a:rPr sz="1547" dirty="0">
                <a:latin typeface="Helvetica Neue" panose="02000503000000020004" pitchFamily="2" charset="0"/>
                <a:ea typeface="Helvetica Neue" panose="02000503000000020004" pitchFamily="2" charset="0"/>
                <a:cs typeface="Helvetica Neue" panose="02000503000000020004" pitchFamily="2" charset="0"/>
              </a:rPr>
              <a:t>changing low E cutoff</a:t>
            </a:r>
          </a:p>
        </p:txBody>
      </p:sp>
      <p:sp>
        <p:nvSpPr>
          <p:cNvPr id="491" name="changing high E cutoff"/>
          <p:cNvSpPr txBox="1"/>
          <p:nvPr/>
        </p:nvSpPr>
        <p:spPr>
          <a:xfrm>
            <a:off x="9601099" y="1102534"/>
            <a:ext cx="2177696" cy="2921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defRPr sz="2200" b="1">
                <a:latin typeface="Helvetica Neue"/>
                <a:ea typeface="Helvetica Neue"/>
                <a:cs typeface="Helvetica Neue"/>
                <a:sym typeface="Helvetica Neue"/>
              </a:defRPr>
            </a:lvl1pPr>
          </a:lstStyle>
          <a:p>
            <a:r>
              <a:rPr sz="1547" dirty="0">
                <a:latin typeface="Helvetica Neue" panose="02000503000000020004" pitchFamily="2" charset="0"/>
                <a:ea typeface="Helvetica Neue" panose="02000503000000020004" pitchFamily="2" charset="0"/>
                <a:cs typeface="Helvetica Neue" panose="02000503000000020004" pitchFamily="2" charset="0"/>
              </a:rPr>
              <a:t>changing high E cutoff</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New Science: Unexpected Millimeter Flaring in Nearby Magnetically Active Stars"/>
          <p:cNvSpPr txBox="1">
            <a:spLocks noGrp="1"/>
          </p:cNvSpPr>
          <p:nvPr>
            <p:ph type="title"/>
          </p:nvPr>
        </p:nvSpPr>
        <p:spPr>
          <a:xfrm>
            <a:off x="266484" y="42714"/>
            <a:ext cx="11598681" cy="1518048"/>
          </a:xfrm>
          <a:prstGeom prst="rect">
            <a:avLst/>
          </a:prstGeom>
        </p:spPr>
        <p:txBody>
          <a:bodyPr>
            <a:normAutofit/>
          </a:bodyPr>
          <a:lstStyle>
            <a:lvl1pPr defTabSz="665440">
              <a:defRPr sz="9072"/>
            </a:lvl1pPr>
          </a:lstStyle>
          <a:p>
            <a:r>
              <a:rPr sz="4000" dirty="0">
                <a:latin typeface="Helvetica Neue" panose="02000503000000020004" pitchFamily="2" charset="0"/>
                <a:ea typeface="Helvetica Neue" panose="02000503000000020004" pitchFamily="2" charset="0"/>
                <a:cs typeface="Helvetica Neue" panose="02000503000000020004" pitchFamily="2" charset="0"/>
              </a:rPr>
              <a:t>New Science: </a:t>
            </a:r>
            <a:r>
              <a:rPr lang="en-US" sz="4000" dirty="0">
                <a:latin typeface="Helvetica Neue" panose="02000503000000020004" pitchFamily="2" charset="0"/>
                <a:ea typeface="Helvetica Neue" panose="02000503000000020004" pitchFamily="2" charset="0"/>
                <a:cs typeface="Helvetica Neue" panose="02000503000000020004" pitchFamily="2" charset="0"/>
              </a:rPr>
              <a:t>Serendipitous</a:t>
            </a:r>
            <a:r>
              <a:rPr sz="4000" dirty="0">
                <a:latin typeface="Helvetica Neue" panose="02000503000000020004" pitchFamily="2" charset="0"/>
                <a:ea typeface="Helvetica Neue" panose="02000503000000020004" pitchFamily="2" charset="0"/>
                <a:cs typeface="Helvetica Neue" panose="02000503000000020004" pitchFamily="2" charset="0"/>
              </a:rPr>
              <a:t> Millimeter Flaring in Nearby Magnetically Active Stars </a:t>
            </a:r>
          </a:p>
        </p:txBody>
      </p:sp>
      <p:grpSp>
        <p:nvGrpSpPr>
          <p:cNvPr id="6" name="Group 5">
            <a:extLst>
              <a:ext uri="{FF2B5EF4-FFF2-40B4-BE49-F238E27FC236}">
                <a16:creationId xmlns:a16="http://schemas.microsoft.com/office/drawing/2014/main" id="{1F01BC0D-F5FC-0CAD-8FFD-15AAC7A1685B}"/>
              </a:ext>
            </a:extLst>
          </p:cNvPr>
          <p:cNvGrpSpPr/>
          <p:nvPr/>
        </p:nvGrpSpPr>
        <p:grpSpPr>
          <a:xfrm>
            <a:off x="536337" y="1707844"/>
            <a:ext cx="9035175" cy="5034040"/>
            <a:chOff x="536337" y="1707844"/>
            <a:chExt cx="9035175" cy="5034040"/>
          </a:xfrm>
        </p:grpSpPr>
        <p:sp>
          <p:nvSpPr>
            <p:cNvPr id="380" name="MacGregor et al. (2018)"/>
            <p:cNvSpPr txBox="1"/>
            <p:nvPr/>
          </p:nvSpPr>
          <p:spPr>
            <a:xfrm>
              <a:off x="536337" y="2557499"/>
              <a:ext cx="1541845" cy="224676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45720" bIns="45720">
              <a:spAutoFit/>
            </a:bodyPr>
            <a:lstStyle/>
            <a:p>
              <a:r>
                <a:rPr sz="2000" dirty="0">
                  <a:latin typeface="Helvetica Neue" panose="02000503000000020004" pitchFamily="2" charset="0"/>
                  <a:ea typeface="Helvetica Neue" panose="02000503000000020004" pitchFamily="2" charset="0"/>
                  <a:cs typeface="Helvetica Neue" panose="02000503000000020004" pitchFamily="2" charset="0"/>
                </a:rPr>
                <a:t>MacGregor et al. (2018)</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r>
                <a:rPr lang="en-US" sz="2000" dirty="0">
                  <a:latin typeface="Helvetica Neue" panose="02000503000000020004" pitchFamily="2" charset="0"/>
                  <a:ea typeface="Helvetica Neue" panose="02000503000000020004" pitchFamily="2" charset="0"/>
                  <a:cs typeface="Helvetica Neue" panose="02000503000000020004" pitchFamily="2" charset="0"/>
                </a:rPr>
                <a:t>Proxima – M dwarf and planet host</a:t>
              </a:r>
              <a:endParaRPr sz="20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Image" descr="Image">
              <a:extLst>
                <a:ext uri="{FF2B5EF4-FFF2-40B4-BE49-F238E27FC236}">
                  <a16:creationId xmlns:a16="http://schemas.microsoft.com/office/drawing/2014/main" id="{71651D59-9A58-0A1A-BC26-64BB756AA945}"/>
                </a:ext>
              </a:extLst>
            </p:cNvPr>
            <p:cNvPicPr>
              <a:picLocks noChangeAspect="1"/>
            </p:cNvPicPr>
            <p:nvPr/>
          </p:nvPicPr>
          <p:blipFill>
            <a:blip r:embed="rId2"/>
            <a:srcRect l="60600"/>
            <a:stretch>
              <a:fillRect/>
            </a:stretch>
          </p:blipFill>
          <p:spPr>
            <a:xfrm>
              <a:off x="2427657" y="1707844"/>
              <a:ext cx="7143855" cy="5034040"/>
            </a:xfrm>
            <a:prstGeom prst="rect">
              <a:avLst/>
            </a:prstGeom>
            <a:ln w="12700">
              <a:miter lim="400000"/>
            </a:ln>
          </p:spPr>
        </p:pic>
      </p:grpSp>
      <p:grpSp>
        <p:nvGrpSpPr>
          <p:cNvPr id="8" name="Group 7">
            <a:extLst>
              <a:ext uri="{FF2B5EF4-FFF2-40B4-BE49-F238E27FC236}">
                <a16:creationId xmlns:a16="http://schemas.microsoft.com/office/drawing/2014/main" id="{D814FCEB-F5E3-B51E-6C3C-3F8344B878C2}"/>
              </a:ext>
            </a:extLst>
          </p:cNvPr>
          <p:cNvGrpSpPr/>
          <p:nvPr/>
        </p:nvGrpSpPr>
        <p:grpSpPr>
          <a:xfrm>
            <a:off x="2199992" y="1444415"/>
            <a:ext cx="9665173" cy="5120520"/>
            <a:chOff x="2427657" y="1648841"/>
            <a:chExt cx="9665173" cy="5120520"/>
          </a:xfrm>
        </p:grpSpPr>
        <p:pic>
          <p:nvPicPr>
            <p:cNvPr id="3" name="Image" descr="Image">
              <a:extLst>
                <a:ext uri="{FF2B5EF4-FFF2-40B4-BE49-F238E27FC236}">
                  <a16:creationId xmlns:a16="http://schemas.microsoft.com/office/drawing/2014/main" id="{ABEA39D0-6F95-CCB9-F70E-B2EF0AC663EB}"/>
                </a:ext>
              </a:extLst>
            </p:cNvPr>
            <p:cNvPicPr>
              <a:picLocks noChangeAspect="1"/>
            </p:cNvPicPr>
            <p:nvPr/>
          </p:nvPicPr>
          <p:blipFill>
            <a:blip r:embed="rId3"/>
            <a:stretch>
              <a:fillRect/>
            </a:stretch>
          </p:blipFill>
          <p:spPr>
            <a:xfrm>
              <a:off x="2427657" y="1648841"/>
              <a:ext cx="6443211" cy="5120520"/>
            </a:xfrm>
            <a:prstGeom prst="rect">
              <a:avLst/>
            </a:prstGeom>
            <a:ln w="12700">
              <a:miter lim="400000"/>
            </a:ln>
          </p:spPr>
        </p:pic>
        <p:sp>
          <p:nvSpPr>
            <p:cNvPr id="7" name="TextBox 6">
              <a:extLst>
                <a:ext uri="{FF2B5EF4-FFF2-40B4-BE49-F238E27FC236}">
                  <a16:creationId xmlns:a16="http://schemas.microsoft.com/office/drawing/2014/main" id="{3DEE4D38-0AD4-C1C7-4E14-E85A4591DFC9}"/>
                </a:ext>
              </a:extLst>
            </p:cNvPr>
            <p:cNvSpPr txBox="1"/>
            <p:nvPr/>
          </p:nvSpPr>
          <p:spPr>
            <a:xfrm>
              <a:off x="9753391" y="2967335"/>
              <a:ext cx="2339439" cy="1323439"/>
            </a:xfrm>
            <a:prstGeom prst="rect">
              <a:avLst/>
            </a:prstGeom>
            <a:noFill/>
          </p:spPr>
          <p:txBody>
            <a:bodyPr wrap="square" rtlCol="0">
              <a:spAutoFi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MacGregor et al. (2020)</a:t>
              </a:r>
            </a:p>
            <a:p>
              <a:r>
                <a:rPr lang="en-US" sz="2000" dirty="0">
                  <a:latin typeface="Helvetica Neue" panose="02000503000000020004" pitchFamily="2" charset="0"/>
                  <a:ea typeface="Helvetica Neue" panose="02000503000000020004" pitchFamily="2" charset="0"/>
                  <a:cs typeface="Helvetica Neue" panose="02000503000000020004" pitchFamily="2" charset="0"/>
                </a:rPr>
                <a:t> AU Mic – M dwarf and planet host</a:t>
              </a:r>
            </a:p>
          </p:txBody>
        </p:sp>
      </p:grpSp>
      <p:grpSp>
        <p:nvGrpSpPr>
          <p:cNvPr id="10" name="Group 9">
            <a:extLst>
              <a:ext uri="{FF2B5EF4-FFF2-40B4-BE49-F238E27FC236}">
                <a16:creationId xmlns:a16="http://schemas.microsoft.com/office/drawing/2014/main" id="{0D689569-B3E5-0A8E-8549-6266BEE9423B}"/>
              </a:ext>
            </a:extLst>
          </p:cNvPr>
          <p:cNvGrpSpPr/>
          <p:nvPr/>
        </p:nvGrpSpPr>
        <p:grpSpPr>
          <a:xfrm>
            <a:off x="848382" y="1465414"/>
            <a:ext cx="10481294" cy="5239421"/>
            <a:chOff x="797776" y="1931369"/>
            <a:chExt cx="10481294" cy="5239421"/>
          </a:xfrm>
        </p:grpSpPr>
        <p:pic>
          <p:nvPicPr>
            <p:cNvPr id="5" name="Screen Shot 2022-09-07 at 8.03.10 PM.png" descr="Screen Shot 2022-09-07 at 8.03.10 PM.png">
              <a:extLst>
                <a:ext uri="{FF2B5EF4-FFF2-40B4-BE49-F238E27FC236}">
                  <a16:creationId xmlns:a16="http://schemas.microsoft.com/office/drawing/2014/main" id="{8129D794-FF57-0B80-357A-D4EA35563E02}"/>
                </a:ext>
              </a:extLst>
            </p:cNvPr>
            <p:cNvPicPr>
              <a:picLocks noChangeAspect="1"/>
            </p:cNvPicPr>
            <p:nvPr/>
          </p:nvPicPr>
          <p:blipFill rotWithShape="1">
            <a:blip r:embed="rId4"/>
            <a:srcRect b="61641"/>
            <a:stretch/>
          </p:blipFill>
          <p:spPr>
            <a:xfrm>
              <a:off x="797776" y="1931369"/>
              <a:ext cx="9227127" cy="4089330"/>
            </a:xfrm>
            <a:prstGeom prst="rect">
              <a:avLst/>
            </a:prstGeom>
            <a:ln w="12700">
              <a:miter lim="400000"/>
            </a:ln>
          </p:spPr>
        </p:pic>
        <p:sp>
          <p:nvSpPr>
            <p:cNvPr id="9" name="TextBox 8">
              <a:extLst>
                <a:ext uri="{FF2B5EF4-FFF2-40B4-BE49-F238E27FC236}">
                  <a16:creationId xmlns:a16="http://schemas.microsoft.com/office/drawing/2014/main" id="{CFC03A61-A8E3-EFFA-CE5C-6EEAC3D29BD9}"/>
                </a:ext>
              </a:extLst>
            </p:cNvPr>
            <p:cNvSpPr txBox="1"/>
            <p:nvPr/>
          </p:nvSpPr>
          <p:spPr>
            <a:xfrm>
              <a:off x="8218071" y="6155127"/>
              <a:ext cx="3060999" cy="1015663"/>
            </a:xfrm>
            <a:prstGeom prst="rect">
              <a:avLst/>
            </a:prstGeom>
            <a:noFill/>
          </p:spPr>
          <p:txBody>
            <a:bodyPr wrap="square" rtlCol="0">
              <a:spAutoFi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Burton et al. (2023) Eps Eri – K dwarf and planet host</a:t>
              </a:r>
            </a:p>
          </p:txBody>
        </p:sp>
      </p:grpSp>
      <p:grpSp>
        <p:nvGrpSpPr>
          <p:cNvPr id="14" name="Group 13">
            <a:extLst>
              <a:ext uri="{FF2B5EF4-FFF2-40B4-BE49-F238E27FC236}">
                <a16:creationId xmlns:a16="http://schemas.microsoft.com/office/drawing/2014/main" id="{FB0217BB-4A45-C52A-6D57-CB65F942AB12}"/>
              </a:ext>
            </a:extLst>
          </p:cNvPr>
          <p:cNvGrpSpPr/>
          <p:nvPr/>
        </p:nvGrpSpPr>
        <p:grpSpPr>
          <a:xfrm>
            <a:off x="109498" y="1352699"/>
            <a:ext cx="10624199" cy="5092340"/>
            <a:chOff x="333832" y="1069446"/>
            <a:chExt cx="10624199" cy="5092340"/>
          </a:xfrm>
        </p:grpSpPr>
        <p:pic>
          <p:nvPicPr>
            <p:cNvPr id="12" name="Picture 11">
              <a:extLst>
                <a:ext uri="{FF2B5EF4-FFF2-40B4-BE49-F238E27FC236}">
                  <a16:creationId xmlns:a16="http://schemas.microsoft.com/office/drawing/2014/main" id="{75E01C8D-CA9D-2A1B-A07C-3F33D1A3CAC6}"/>
                </a:ext>
              </a:extLst>
            </p:cNvPr>
            <p:cNvPicPr>
              <a:picLocks noChangeAspect="1"/>
            </p:cNvPicPr>
            <p:nvPr/>
          </p:nvPicPr>
          <p:blipFill>
            <a:blip r:embed="rId5"/>
            <a:stretch>
              <a:fillRect/>
            </a:stretch>
          </p:blipFill>
          <p:spPr>
            <a:xfrm>
              <a:off x="1440872" y="1069446"/>
              <a:ext cx="9517159" cy="4648427"/>
            </a:xfrm>
            <a:prstGeom prst="rect">
              <a:avLst/>
            </a:prstGeom>
          </p:spPr>
        </p:pic>
        <p:sp>
          <p:nvSpPr>
            <p:cNvPr id="13" name="TextBox 12">
              <a:extLst>
                <a:ext uri="{FF2B5EF4-FFF2-40B4-BE49-F238E27FC236}">
                  <a16:creationId xmlns:a16="http://schemas.microsoft.com/office/drawing/2014/main" id="{21CE2BA9-6652-7B11-F3BD-1BE9345EBCF8}"/>
                </a:ext>
              </a:extLst>
            </p:cNvPr>
            <p:cNvSpPr txBox="1"/>
            <p:nvPr/>
          </p:nvSpPr>
          <p:spPr>
            <a:xfrm>
              <a:off x="333832" y="5761676"/>
              <a:ext cx="7478779" cy="400110"/>
            </a:xfrm>
            <a:prstGeom prst="rect">
              <a:avLst/>
            </a:prstGeom>
            <a:noFill/>
          </p:spPr>
          <p:txBody>
            <a:bodyPr wrap="none" rtlCol="0">
              <a:spAutoFi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Hughes et al. (2021) NLTT 33370, an ultracool dwarf (97.5 GHz)</a:t>
              </a: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New Science: Unexpected Millimeter Flaring in Nearby Magnetically Active Stars"/>
          <p:cNvSpPr txBox="1">
            <a:spLocks noGrp="1"/>
          </p:cNvSpPr>
          <p:nvPr>
            <p:ph type="title"/>
          </p:nvPr>
        </p:nvSpPr>
        <p:spPr>
          <a:xfrm>
            <a:off x="266484" y="42714"/>
            <a:ext cx="11598681" cy="1518048"/>
          </a:xfrm>
          <a:prstGeom prst="rect">
            <a:avLst/>
          </a:prstGeom>
        </p:spPr>
        <p:txBody>
          <a:bodyPr>
            <a:normAutofit/>
          </a:bodyPr>
          <a:lstStyle>
            <a:lvl1pPr defTabSz="665440">
              <a:defRPr sz="9072"/>
            </a:lvl1pPr>
          </a:lstStyle>
          <a:p>
            <a:r>
              <a:rPr sz="4000" dirty="0">
                <a:latin typeface="Helvetica Neue" panose="02000503000000020004" pitchFamily="2" charset="0"/>
                <a:ea typeface="Helvetica Neue" panose="02000503000000020004" pitchFamily="2" charset="0"/>
                <a:cs typeface="Helvetica Neue" panose="02000503000000020004" pitchFamily="2" charset="0"/>
              </a:rPr>
              <a:t>New Science: </a:t>
            </a:r>
            <a:r>
              <a:rPr lang="en-US" sz="4000" dirty="0">
                <a:latin typeface="Helvetica Neue" panose="02000503000000020004" pitchFamily="2" charset="0"/>
                <a:ea typeface="Helvetica Neue" panose="02000503000000020004" pitchFamily="2" charset="0"/>
                <a:cs typeface="Helvetica Neue" panose="02000503000000020004" pitchFamily="2" charset="0"/>
              </a:rPr>
              <a:t>Serendipitous</a:t>
            </a:r>
            <a:r>
              <a:rPr sz="4000" dirty="0">
                <a:latin typeface="Helvetica Neue" panose="02000503000000020004" pitchFamily="2" charset="0"/>
                <a:ea typeface="Helvetica Neue" panose="02000503000000020004" pitchFamily="2" charset="0"/>
                <a:cs typeface="Helvetica Neue" panose="02000503000000020004" pitchFamily="2" charset="0"/>
              </a:rPr>
              <a:t> Millimeter Flaring in Nearby Magnetically Active Stars </a:t>
            </a:r>
          </a:p>
        </p:txBody>
      </p:sp>
      <p:pic>
        <p:nvPicPr>
          <p:cNvPr id="11" name="Image" descr="Image">
            <a:extLst>
              <a:ext uri="{FF2B5EF4-FFF2-40B4-BE49-F238E27FC236}">
                <a16:creationId xmlns:a16="http://schemas.microsoft.com/office/drawing/2014/main" id="{5CF96408-18E1-7F17-4487-672835F35261}"/>
              </a:ext>
            </a:extLst>
          </p:cNvPr>
          <p:cNvPicPr>
            <a:picLocks noChangeAspect="1"/>
          </p:cNvPicPr>
          <p:nvPr/>
        </p:nvPicPr>
        <p:blipFill rotWithShape="1">
          <a:blip r:embed="rId2"/>
          <a:srcRect b="35416"/>
          <a:stretch/>
        </p:blipFill>
        <p:spPr>
          <a:xfrm>
            <a:off x="5973289" y="1560762"/>
            <a:ext cx="6404571" cy="5051688"/>
          </a:xfrm>
          <a:prstGeom prst="rect">
            <a:avLst/>
          </a:prstGeom>
          <a:ln w="12700">
            <a:miter lim="400000"/>
          </a:ln>
        </p:spPr>
      </p:pic>
      <p:pic>
        <p:nvPicPr>
          <p:cNvPr id="12" name="Image" descr="Image">
            <a:extLst>
              <a:ext uri="{FF2B5EF4-FFF2-40B4-BE49-F238E27FC236}">
                <a16:creationId xmlns:a16="http://schemas.microsoft.com/office/drawing/2014/main" id="{E993D30A-5AD8-02BE-C989-AF37728F8A22}"/>
              </a:ext>
            </a:extLst>
          </p:cNvPr>
          <p:cNvPicPr>
            <a:picLocks noChangeAspect="1"/>
          </p:cNvPicPr>
          <p:nvPr/>
        </p:nvPicPr>
        <p:blipFill rotWithShape="1">
          <a:blip r:embed="rId3"/>
          <a:srcRect b="36090"/>
          <a:stretch/>
        </p:blipFill>
        <p:spPr>
          <a:xfrm>
            <a:off x="96985" y="1560762"/>
            <a:ext cx="5968839" cy="5051689"/>
          </a:xfrm>
          <a:prstGeom prst="rect">
            <a:avLst/>
          </a:prstGeom>
          <a:ln w="12700">
            <a:miter lim="400000"/>
          </a:ln>
        </p:spPr>
      </p:pic>
      <p:sp>
        <p:nvSpPr>
          <p:cNvPr id="13" name="TextBox 12">
            <a:extLst>
              <a:ext uri="{FF2B5EF4-FFF2-40B4-BE49-F238E27FC236}">
                <a16:creationId xmlns:a16="http://schemas.microsoft.com/office/drawing/2014/main" id="{D694FA47-9B86-BA9A-13C2-2301E90C63EB}"/>
              </a:ext>
            </a:extLst>
          </p:cNvPr>
          <p:cNvSpPr txBox="1"/>
          <p:nvPr/>
        </p:nvSpPr>
        <p:spPr>
          <a:xfrm>
            <a:off x="3930732" y="5913912"/>
            <a:ext cx="1031693" cy="369332"/>
          </a:xfrm>
          <a:prstGeom prst="rect">
            <a:avLst/>
          </a:prstGeom>
          <a:noFill/>
        </p:spPr>
        <p:txBody>
          <a:bodyPr wrap="none" rtlCol="0">
            <a:spAutoFit/>
          </a:bodyPr>
          <a:lstStyle/>
          <a:p>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Proxima</a:t>
            </a:r>
          </a:p>
        </p:txBody>
      </p:sp>
      <p:sp>
        <p:nvSpPr>
          <p:cNvPr id="14" name="TextBox 13">
            <a:extLst>
              <a:ext uri="{FF2B5EF4-FFF2-40B4-BE49-F238E27FC236}">
                <a16:creationId xmlns:a16="http://schemas.microsoft.com/office/drawing/2014/main" id="{F56EBE86-EC6E-1E67-DFB6-5839B11EE277}"/>
              </a:ext>
            </a:extLst>
          </p:cNvPr>
          <p:cNvSpPr txBox="1"/>
          <p:nvPr/>
        </p:nvSpPr>
        <p:spPr>
          <a:xfrm>
            <a:off x="8538358" y="4714504"/>
            <a:ext cx="1026243" cy="400110"/>
          </a:xfrm>
          <a:prstGeom prst="rect">
            <a:avLst/>
          </a:prstGeom>
          <a:noFill/>
        </p:spPr>
        <p:txBody>
          <a:bodyPr wrap="none" rtlCol="0">
            <a:spAutoFit/>
          </a:bodyPr>
          <a:lstStyle/>
          <a:p>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AU Mic</a:t>
            </a:r>
          </a:p>
        </p:txBody>
      </p:sp>
    </p:spTree>
    <p:extLst>
      <p:ext uri="{BB962C8B-B14F-4D97-AF65-F5344CB8AC3E}">
        <p14:creationId xmlns:p14="http://schemas.microsoft.com/office/powerpoint/2010/main" val="370999587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New Science: Unexpected Millimeter Flaring in Nearby Magnetically Active Stars"/>
          <p:cNvSpPr txBox="1">
            <a:spLocks noGrp="1"/>
          </p:cNvSpPr>
          <p:nvPr>
            <p:ph type="title"/>
          </p:nvPr>
        </p:nvSpPr>
        <p:spPr>
          <a:xfrm>
            <a:off x="266484" y="42714"/>
            <a:ext cx="11598681" cy="1518048"/>
          </a:xfrm>
          <a:prstGeom prst="rect">
            <a:avLst/>
          </a:prstGeom>
        </p:spPr>
        <p:txBody>
          <a:bodyPr>
            <a:normAutofit/>
          </a:bodyPr>
          <a:lstStyle>
            <a:lvl1pPr defTabSz="665440">
              <a:defRPr sz="9072"/>
            </a:lvl1pPr>
          </a:lstStyle>
          <a:p>
            <a:r>
              <a:rPr sz="4000" dirty="0">
                <a:latin typeface="Helvetica Neue" panose="02000503000000020004" pitchFamily="2" charset="0"/>
                <a:ea typeface="Helvetica Neue" panose="02000503000000020004" pitchFamily="2" charset="0"/>
                <a:cs typeface="Helvetica Neue" panose="02000503000000020004" pitchFamily="2" charset="0"/>
              </a:rPr>
              <a:t>New Science: </a:t>
            </a:r>
            <a:r>
              <a:rPr lang="en-US" sz="4000" dirty="0">
                <a:latin typeface="Helvetica Neue" panose="02000503000000020004" pitchFamily="2" charset="0"/>
                <a:ea typeface="Helvetica Neue" panose="02000503000000020004" pitchFamily="2" charset="0"/>
                <a:cs typeface="Helvetica Neue" panose="02000503000000020004" pitchFamily="2" charset="0"/>
              </a:rPr>
              <a:t>Serendipitous</a:t>
            </a:r>
            <a:r>
              <a:rPr sz="4000" dirty="0">
                <a:latin typeface="Helvetica Neue" panose="02000503000000020004" pitchFamily="2" charset="0"/>
                <a:ea typeface="Helvetica Neue" panose="02000503000000020004" pitchFamily="2" charset="0"/>
                <a:cs typeface="Helvetica Neue" panose="02000503000000020004" pitchFamily="2" charset="0"/>
              </a:rPr>
              <a:t> Millimeter Flaring in Nearby Magnetically Active Stars </a:t>
            </a:r>
          </a:p>
        </p:txBody>
      </p:sp>
      <p:sp>
        <p:nvSpPr>
          <p:cNvPr id="3" name="TextBox 2">
            <a:extLst>
              <a:ext uri="{FF2B5EF4-FFF2-40B4-BE49-F238E27FC236}">
                <a16:creationId xmlns:a16="http://schemas.microsoft.com/office/drawing/2014/main" id="{E90A02E9-8539-D6E2-465C-A4B13E1CCDEB}"/>
              </a:ext>
            </a:extLst>
          </p:cNvPr>
          <p:cNvSpPr txBox="1"/>
          <p:nvPr/>
        </p:nvSpPr>
        <p:spPr>
          <a:xfrm>
            <a:off x="316918" y="1816925"/>
            <a:ext cx="10857763" cy="4286992"/>
          </a:xfrm>
          <a:prstGeom prst="rect">
            <a:avLst/>
          </a:prstGeom>
          <a:noFill/>
        </p:spPr>
        <p:txBody>
          <a:bodyPr wrap="square" rtlCol="0">
            <a:spAutoFit/>
          </a:bodyPr>
          <a:lstStyle/>
          <a:p>
            <a:r>
              <a:rPr lang="en-US" sz="2800" dirty="0">
                <a:latin typeface="Helvetica Neue" panose="02000503000000020004" pitchFamily="2" charset="0"/>
                <a:ea typeface="Helvetica Neue" panose="02000503000000020004" pitchFamily="2" charset="0"/>
                <a:cs typeface="Helvetica Neue" panose="02000503000000020004" pitchFamily="2" charset="0"/>
              </a:rPr>
              <a:t>Common characteristics of mm stellar flares seen with ALMA:</a:t>
            </a:r>
          </a:p>
          <a:p>
            <a:endParaRPr lang="en-US" sz="28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Very short durations (tens of seconds to minutes in length)</a:t>
            </a:r>
          </a:p>
          <a:p>
            <a:pPr marL="342900" indent="-342900">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Single frequency detections. In-band frequency indicates optically thin emission</a:t>
            </a:r>
          </a:p>
          <a:p>
            <a:pPr marL="342900" indent="-342900">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Potentially linearly polarized (currently only upper limits)</a:t>
            </a:r>
          </a:p>
          <a:p>
            <a:pPr marL="342900" indent="-342900">
              <a:buFont typeface="Arial" panose="020B0604020202020204" pitchFamily="34" charset="0"/>
              <a:buChar char="•"/>
            </a:pPr>
            <a:endParaRPr lang="en-US" sz="2400" dirty="0">
              <a:latin typeface="Helvetica Neue" panose="02000503000000020004" pitchFamily="2" charset="0"/>
              <a:ea typeface="Helvetica Neue" panose="02000503000000020004" pitchFamily="2" charset="0"/>
              <a:cs typeface="Helvetica Neue" panose="02000503000000020004" pitchFamily="2" charset="0"/>
            </a:endParaRPr>
          </a:p>
          <a:p>
            <a:r>
              <a:rPr lang="en-US" sz="2400" dirty="0">
                <a:latin typeface="Helvetica Neue" panose="02000503000000020004" pitchFamily="2" charset="0"/>
                <a:ea typeface="Helvetica Neue" panose="02000503000000020004" pitchFamily="2" charset="0"/>
                <a:cs typeface="Helvetica Neue" panose="02000503000000020004" pitchFamily="2" charset="0"/>
              </a:rPr>
              <a:t>Question of emission mechanism: gyro synchrotron (mildly relativistic electrons, continuation of trends seen in microwave region?) or synchrotron (different population of accelerated particles?)</a:t>
            </a:r>
          </a:p>
          <a:p>
            <a:endParaRPr lang="en-US" sz="24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62199106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Exciting Implications about Flare-accelerated particles"/>
          <p:cNvSpPr txBox="1">
            <a:spLocks noGrp="1"/>
          </p:cNvSpPr>
          <p:nvPr>
            <p:ph type="title"/>
          </p:nvPr>
        </p:nvSpPr>
        <p:spPr>
          <a:xfrm>
            <a:off x="118753" y="153160"/>
            <a:ext cx="11982203" cy="1097661"/>
          </a:xfrm>
          <a:prstGeom prst="rect">
            <a:avLst/>
          </a:prstGeom>
        </p:spPr>
        <p:txBody>
          <a:bodyPr>
            <a:noAutofit/>
          </a:bodyPr>
          <a:lstStyle>
            <a:lvl1pPr defTabSz="373887">
              <a:defRPr sz="3455"/>
            </a:lvl1pPr>
          </a:lstStyle>
          <a:p>
            <a:r>
              <a:rPr sz="3600" dirty="0">
                <a:latin typeface="Helvetica Neue" panose="02000503000000020004" pitchFamily="2" charset="0"/>
                <a:ea typeface="Helvetica Neue" panose="02000503000000020004" pitchFamily="2" charset="0"/>
                <a:cs typeface="Helvetica Neue" panose="02000503000000020004" pitchFamily="2" charset="0"/>
              </a:rPr>
              <a:t>Exciting Implications about Flare-accelerated </a:t>
            </a:r>
            <a:r>
              <a:rPr lang="en-US" sz="3600" dirty="0">
                <a:latin typeface="Helvetica Neue" panose="02000503000000020004" pitchFamily="2" charset="0"/>
                <a:ea typeface="Helvetica Neue" panose="02000503000000020004" pitchFamily="2" charset="0"/>
                <a:cs typeface="Helvetica Neue" panose="02000503000000020004" pitchFamily="2" charset="0"/>
              </a:rPr>
              <a:t>P</a:t>
            </a:r>
            <a:r>
              <a:rPr sz="3600" dirty="0">
                <a:latin typeface="Helvetica Neue" panose="02000503000000020004" pitchFamily="2" charset="0"/>
                <a:ea typeface="Helvetica Neue" panose="02000503000000020004" pitchFamily="2" charset="0"/>
                <a:cs typeface="Helvetica Neue" panose="02000503000000020004" pitchFamily="2" charset="0"/>
              </a:rPr>
              <a:t>articles</a:t>
            </a:r>
          </a:p>
        </p:txBody>
      </p:sp>
      <p:sp>
        <p:nvSpPr>
          <p:cNvPr id="506" name="Direct constraints on distribution of electrons…"/>
          <p:cNvSpPr txBox="1">
            <a:spLocks noGrp="1"/>
          </p:cNvSpPr>
          <p:nvPr>
            <p:ph type="body" idx="1"/>
          </p:nvPr>
        </p:nvSpPr>
        <p:spPr>
          <a:xfrm>
            <a:off x="318654" y="5338541"/>
            <a:ext cx="11554691" cy="1449593"/>
          </a:xfrm>
          <a:prstGeom prst="rect">
            <a:avLst/>
          </a:prstGeom>
        </p:spPr>
        <p:txBody>
          <a:bodyPr>
            <a:noAutofit/>
          </a:bodyPr>
          <a:lstStyle/>
          <a:p>
            <a:pPr marL="124553" indent="-124553" defTabSz="176623">
              <a:spcBef>
                <a:spcPts val="1266"/>
              </a:spcBef>
              <a:defRPr sz="2021"/>
            </a:pPr>
            <a:r>
              <a:rPr sz="2400" dirty="0">
                <a:latin typeface="Helvetica Neue" panose="02000503000000020004" pitchFamily="2" charset="0"/>
                <a:ea typeface="Helvetica Neue" panose="02000503000000020004" pitchFamily="2" charset="0"/>
                <a:cs typeface="Helvetica Neue" panose="02000503000000020004" pitchFamily="2" charset="0"/>
              </a:rPr>
              <a:t>Direct constraints on distribution of electrons</a:t>
            </a:r>
            <a:r>
              <a:rPr lang="en-US" sz="2400" dirty="0">
                <a:latin typeface="Helvetica Neue" panose="02000503000000020004" pitchFamily="2" charset="0"/>
                <a:ea typeface="Helvetica Neue" panose="02000503000000020004" pitchFamily="2" charset="0"/>
                <a:cs typeface="Helvetica Neue" panose="02000503000000020004" pitchFamily="2" charset="0"/>
              </a:rPr>
              <a:t> from the observations</a:t>
            </a:r>
            <a:endParaRPr sz="2400" dirty="0">
              <a:latin typeface="Helvetica Neue" panose="02000503000000020004" pitchFamily="2" charset="0"/>
              <a:ea typeface="Helvetica Neue" panose="02000503000000020004" pitchFamily="2" charset="0"/>
              <a:cs typeface="Helvetica Neue" panose="02000503000000020004" pitchFamily="2" charset="0"/>
            </a:endParaRPr>
          </a:p>
          <a:p>
            <a:pPr marL="124553" indent="-124553" defTabSz="176623">
              <a:spcBef>
                <a:spcPts val="1266"/>
              </a:spcBef>
              <a:defRPr sz="2021"/>
            </a:pPr>
            <a:r>
              <a:rPr sz="2400" dirty="0">
                <a:latin typeface="Helvetica Neue" panose="02000503000000020004" pitchFamily="2" charset="0"/>
                <a:ea typeface="Helvetica Neue" panose="02000503000000020004" pitchFamily="2" charset="0"/>
                <a:cs typeface="Helvetica Neue" panose="02000503000000020004" pitchFamily="2" charset="0"/>
              </a:rPr>
              <a:t>Field strengths/nonthermal energies consistent with moderate to large flare energies IF gyro synchrotron, single radio spectral energy distribution </a:t>
            </a:r>
          </a:p>
        </p:txBody>
      </p:sp>
      <p:sp>
        <p:nvSpPr>
          <p:cNvPr id="510" name="MacGregor, RAO, Hughes (2020)"/>
          <p:cNvSpPr txBox="1"/>
          <p:nvPr/>
        </p:nvSpPr>
        <p:spPr>
          <a:xfrm>
            <a:off x="10091436" y="2539146"/>
            <a:ext cx="2100564" cy="9774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a:defRPr sz="2200" b="1">
                <a:latin typeface="Helvetica Neue"/>
                <a:ea typeface="Helvetica Neue"/>
                <a:cs typeface="Helvetica Neue"/>
                <a:sym typeface="Helvetica Neue"/>
              </a:defRPr>
            </a:lvl1pPr>
          </a:lstStyle>
          <a:p>
            <a:r>
              <a:rPr sz="2000" dirty="0">
                <a:latin typeface="Helvetica Neue" panose="02000503000000020004" pitchFamily="2" charset="0"/>
                <a:ea typeface="Helvetica Neue" panose="02000503000000020004" pitchFamily="2" charset="0"/>
                <a:cs typeface="Helvetica Neue" panose="02000503000000020004" pitchFamily="2" charset="0"/>
              </a:rPr>
              <a:t>MacGregor, RAO, Hughes (2020)</a:t>
            </a:r>
          </a:p>
        </p:txBody>
      </p:sp>
      <p:sp>
        <p:nvSpPr>
          <p:cNvPr id="512" name="Oval"/>
          <p:cNvSpPr/>
          <p:nvPr/>
        </p:nvSpPr>
        <p:spPr>
          <a:xfrm rot="878560">
            <a:off x="5368231" y="1679606"/>
            <a:ext cx="254497" cy="509804"/>
          </a:xfrm>
          <a:prstGeom prst="ellipse">
            <a:avLst/>
          </a:prstGeom>
          <a:ln w="38100">
            <a:solidFill>
              <a:srgbClr val="000000"/>
            </a:solidFill>
            <a:miter lim="400000"/>
          </a:ln>
        </p:spPr>
        <p:txBody>
          <a:bodyPr lIns="26789" tIns="26789" rIns="26789" bIns="26789" anchor="ctr"/>
          <a:lstStyle/>
          <a:p>
            <a:pPr>
              <a:defRPr sz="2000">
                <a:latin typeface="Helvetica Neue Medium"/>
                <a:ea typeface="Helvetica Neue Medium"/>
                <a:cs typeface="Helvetica Neue Medium"/>
                <a:sym typeface="Helvetica Neue Medium"/>
              </a:defRPr>
            </a:pPr>
            <a:endParaRPr sz="1406">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13" name="Nonthermal energy (erg)"/>
          <p:cNvSpPr txBox="1"/>
          <p:nvPr/>
        </p:nvSpPr>
        <p:spPr>
          <a:xfrm>
            <a:off x="4445984" y="1250820"/>
            <a:ext cx="3006897" cy="361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defRPr sz="2200" b="1">
                <a:latin typeface="Helvetica Neue"/>
                <a:ea typeface="Helvetica Neue"/>
                <a:cs typeface="Helvetica Neue"/>
                <a:sym typeface="Helvetica Neue"/>
              </a:defRPr>
            </a:lvl1pPr>
          </a:lstStyle>
          <a:p>
            <a:r>
              <a:rPr sz="2000" dirty="0">
                <a:latin typeface="Helvetica Neue" panose="02000503000000020004" pitchFamily="2" charset="0"/>
                <a:ea typeface="Helvetica Neue" panose="02000503000000020004" pitchFamily="2" charset="0"/>
                <a:cs typeface="Helvetica Neue" panose="02000503000000020004" pitchFamily="2" charset="0"/>
              </a:rPr>
              <a:t>Nonthermal energy (erg)</a:t>
            </a:r>
          </a:p>
        </p:txBody>
      </p:sp>
      <p:grpSp>
        <p:nvGrpSpPr>
          <p:cNvPr id="2" name="Group 1">
            <a:extLst>
              <a:ext uri="{FF2B5EF4-FFF2-40B4-BE49-F238E27FC236}">
                <a16:creationId xmlns:a16="http://schemas.microsoft.com/office/drawing/2014/main" id="{2CFA7CCE-0A91-E358-4FB1-1B0CF32963BD}"/>
              </a:ext>
            </a:extLst>
          </p:cNvPr>
          <p:cNvGrpSpPr/>
          <p:nvPr/>
        </p:nvGrpSpPr>
        <p:grpSpPr>
          <a:xfrm>
            <a:off x="860627" y="1250820"/>
            <a:ext cx="8912154" cy="4110347"/>
            <a:chOff x="1733463" y="1218172"/>
            <a:chExt cx="8318989" cy="3535796"/>
          </a:xfrm>
        </p:grpSpPr>
        <p:pic>
          <p:nvPicPr>
            <p:cNvPr id="507" name="Image" descr="Image"/>
            <p:cNvPicPr>
              <a:picLocks noChangeAspect="1"/>
            </p:cNvPicPr>
            <p:nvPr/>
          </p:nvPicPr>
          <p:blipFill>
            <a:blip r:embed="rId2"/>
            <a:stretch>
              <a:fillRect/>
            </a:stretch>
          </p:blipFill>
          <p:spPr>
            <a:xfrm>
              <a:off x="2273493" y="1569978"/>
              <a:ext cx="7778959" cy="2691741"/>
            </a:xfrm>
            <a:prstGeom prst="rect">
              <a:avLst/>
            </a:prstGeom>
            <a:ln w="12700">
              <a:miter lim="400000"/>
            </a:ln>
          </p:spPr>
        </p:pic>
        <p:sp>
          <p:nvSpPr>
            <p:cNvPr id="511" name="index of accelerated electrons"/>
            <p:cNvSpPr txBox="1"/>
            <p:nvPr/>
          </p:nvSpPr>
          <p:spPr>
            <a:xfrm rot="16200000">
              <a:off x="218612" y="2733023"/>
              <a:ext cx="3379841" cy="3501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a:defRPr sz="2200" b="1">
                  <a:solidFill>
                    <a:srgbClr val="FF2600"/>
                  </a:solidFill>
                  <a:latin typeface="Helvetica Neue"/>
                  <a:ea typeface="Helvetica Neue"/>
                  <a:cs typeface="Helvetica Neue"/>
                  <a:sym typeface="Helvetica Neue"/>
                </a:defRPr>
              </a:lvl1pPr>
            </a:lstStyle>
            <a:p>
              <a:r>
                <a:rPr sz="2000" dirty="0">
                  <a:latin typeface="Helvetica Neue" panose="02000503000000020004" pitchFamily="2" charset="0"/>
                  <a:ea typeface="Helvetica Neue" panose="02000503000000020004" pitchFamily="2" charset="0"/>
                  <a:cs typeface="Helvetica Neue" panose="02000503000000020004" pitchFamily="2" charset="0"/>
                </a:rPr>
                <a:t>index of accelerated electrons</a:t>
              </a:r>
            </a:p>
          </p:txBody>
        </p:sp>
        <p:sp>
          <p:nvSpPr>
            <p:cNvPr id="514" name="Magnetic field strength in the radio-emitting source"/>
            <p:cNvSpPr txBox="1"/>
            <p:nvPr/>
          </p:nvSpPr>
          <p:spPr>
            <a:xfrm>
              <a:off x="3601940" y="4392090"/>
              <a:ext cx="6335051" cy="361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defRPr sz="2200" b="1">
                  <a:solidFill>
                    <a:srgbClr val="FF2600"/>
                  </a:solidFill>
                  <a:latin typeface="Helvetica Neue"/>
                  <a:ea typeface="Helvetica Neue"/>
                  <a:cs typeface="Helvetica Neue"/>
                  <a:sym typeface="Helvetica Neue"/>
                </a:defRPr>
              </a:lvl1pPr>
            </a:lstStyle>
            <a:p>
              <a:r>
                <a:rPr sz="2000">
                  <a:latin typeface="Helvetica Neue" panose="02000503000000020004" pitchFamily="2" charset="0"/>
                  <a:ea typeface="Helvetica Neue" panose="02000503000000020004" pitchFamily="2" charset="0"/>
                  <a:cs typeface="Helvetica Neue" panose="02000503000000020004" pitchFamily="2" charset="0"/>
                </a:rPr>
                <a:t>Magnetic field strength in the radio-emitting source</a:t>
              </a:r>
            </a:p>
          </p:txBody>
        </p:sp>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New Science: Unexpected Millimeter Flaring in Nearby Magnetically Active Stars"/>
          <p:cNvSpPr txBox="1">
            <a:spLocks noGrp="1"/>
          </p:cNvSpPr>
          <p:nvPr>
            <p:ph type="title"/>
          </p:nvPr>
        </p:nvSpPr>
        <p:spPr>
          <a:xfrm>
            <a:off x="375414" y="178594"/>
            <a:ext cx="11598681" cy="1518048"/>
          </a:xfrm>
          <a:prstGeom prst="rect">
            <a:avLst/>
          </a:prstGeom>
        </p:spPr>
        <p:txBody>
          <a:bodyPr>
            <a:normAutofit fontScale="90000"/>
          </a:bodyPr>
          <a:lstStyle>
            <a:lvl1pPr defTabSz="665440">
              <a:defRPr sz="9072"/>
            </a:lvl1pPr>
          </a:lstStyle>
          <a:p>
            <a:r>
              <a:rPr lang="en-US" sz="4000" dirty="0">
                <a:latin typeface="Helvetica Neue" panose="02000503000000020004" pitchFamily="2" charset="0"/>
                <a:ea typeface="Helvetica Neue" panose="02000503000000020004" pitchFamily="2" charset="0"/>
                <a:cs typeface="Helvetica Neue" panose="02000503000000020004" pitchFamily="2" charset="0"/>
              </a:rPr>
              <a:t>ACT, SPT Initial Results: Main Transient Population is </a:t>
            </a:r>
            <a:r>
              <a:rPr sz="4000" dirty="0">
                <a:latin typeface="Helvetica Neue" panose="02000503000000020004" pitchFamily="2" charset="0"/>
                <a:ea typeface="Helvetica Neue" panose="02000503000000020004" pitchFamily="2" charset="0"/>
                <a:cs typeface="Helvetica Neue" panose="02000503000000020004" pitchFamily="2" charset="0"/>
              </a:rPr>
              <a:t>Millimeter Flaring in Nearby Magnetically Active Stars </a:t>
            </a:r>
          </a:p>
        </p:txBody>
      </p:sp>
      <p:sp>
        <p:nvSpPr>
          <p:cNvPr id="389" name="ACT and SPT initial results (Naess et al. 2020, Guns et al. 2021)…"/>
          <p:cNvSpPr txBox="1">
            <a:spLocks noGrp="1"/>
          </p:cNvSpPr>
          <p:nvPr>
            <p:ph type="body" sz="half" idx="4294967295"/>
          </p:nvPr>
        </p:nvSpPr>
        <p:spPr>
          <a:xfrm>
            <a:off x="538591" y="1696642"/>
            <a:ext cx="10723574" cy="809052"/>
          </a:xfrm>
          <a:prstGeom prst="rect">
            <a:avLst/>
          </a:prstGeom>
        </p:spPr>
        <p:txBody>
          <a:bodyPr>
            <a:noAutofit/>
          </a:bodyPr>
          <a:lstStyle/>
          <a:p>
            <a:pPr marL="0" lvl="1" indent="114300">
              <a:buNone/>
              <a:defRPr sz="4400">
                <a:solidFill>
                  <a:srgbClr val="FFFFFF"/>
                </a:solidFill>
                <a:latin typeface="Helvetica Light"/>
                <a:ea typeface="Helvetica Light"/>
                <a:cs typeface="Helvetica Light"/>
                <a:sym typeface="Helvetica Light"/>
              </a:defRPr>
            </a:pPr>
            <a:r>
              <a:rPr lang="en-US" sz="2000" dirty="0">
                <a:latin typeface="Helvetica Neue" panose="02000503000000020004" pitchFamily="2" charset="0"/>
                <a:ea typeface="Helvetica Neue" panose="02000503000000020004" pitchFamily="2" charset="0"/>
                <a:cs typeface="Helvetica Neue" panose="02000503000000020004" pitchFamily="2" charset="0"/>
              </a:rPr>
              <a:t>Observe a mix of cool stellar spectral types</a:t>
            </a:r>
            <a:r>
              <a:rPr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a:latin typeface="Helvetica Neue" panose="02000503000000020004" pitchFamily="2" charset="0"/>
                <a:ea typeface="Helvetica Neue" panose="02000503000000020004" pitchFamily="2" charset="0"/>
                <a:cs typeface="Helvetica Neue" panose="02000503000000020004" pitchFamily="2" charset="0"/>
              </a:rPr>
              <a:t>(</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Naess</a:t>
            </a:r>
            <a:r>
              <a:rPr lang="en-US" sz="2000" dirty="0">
                <a:latin typeface="Helvetica Neue" panose="02000503000000020004" pitchFamily="2" charset="0"/>
                <a:ea typeface="Helvetica Neue" panose="02000503000000020004" pitchFamily="2" charset="0"/>
                <a:cs typeface="Helvetica Neue" panose="02000503000000020004" pitchFamily="2" charset="0"/>
              </a:rPr>
              <a:t> et al. 2020, Guns et al. 2021) </a:t>
            </a:r>
            <a:r>
              <a:rPr sz="2000" dirty="0">
                <a:latin typeface="Helvetica Neue" panose="02000503000000020004" pitchFamily="2" charset="0"/>
                <a:ea typeface="Helvetica Neue" panose="02000503000000020004" pitchFamily="2" charset="0"/>
                <a:cs typeface="Helvetica Neue" panose="02000503000000020004" pitchFamily="2" charset="0"/>
              </a:rPr>
              <a:t>for stars </a:t>
            </a:r>
            <a:r>
              <a:rPr lang="en-US" sz="2000" dirty="0">
                <a:latin typeface="Helvetica Neue" panose="02000503000000020004" pitchFamily="2" charset="0"/>
                <a:ea typeface="Helvetica Neue" panose="02000503000000020004" pitchFamily="2" charset="0"/>
                <a:cs typeface="Helvetica Neue" panose="02000503000000020004" pitchFamily="2" charset="0"/>
              </a:rPr>
              <a:t>with </a:t>
            </a:r>
            <a:r>
              <a:rPr sz="2000" dirty="0">
                <a:latin typeface="Helvetica Neue" panose="02000503000000020004" pitchFamily="2" charset="0"/>
                <a:ea typeface="Helvetica Neue" panose="02000503000000020004" pitchFamily="2" charset="0"/>
                <a:cs typeface="Helvetica Neue" panose="02000503000000020004" pitchFamily="2" charset="0"/>
              </a:rPr>
              <a:t>serendipitous detections </a:t>
            </a:r>
            <a:r>
              <a:rPr lang="en-US" sz="2000" dirty="0">
                <a:latin typeface="Helvetica Neue" panose="02000503000000020004" pitchFamily="2" charset="0"/>
                <a:ea typeface="Helvetica Neue" panose="02000503000000020004" pitchFamily="2" charset="0"/>
                <a:cs typeface="Helvetica Neue" panose="02000503000000020004" pitchFamily="2" charset="0"/>
              </a:rPr>
              <a:t>o</a:t>
            </a:r>
            <a:r>
              <a:rPr sz="2000" dirty="0">
                <a:latin typeface="Helvetica Neue" panose="02000503000000020004" pitchFamily="2" charset="0"/>
                <a:ea typeface="Helvetica Neue" panose="02000503000000020004" pitchFamily="2" charset="0"/>
                <a:cs typeface="Helvetica Neue" panose="02000503000000020004" pitchFamily="2" charset="0"/>
              </a:rPr>
              <a:t>f variability at mm wavelength</a:t>
            </a:r>
            <a:r>
              <a:rPr lang="en-US" sz="2000" dirty="0">
                <a:latin typeface="Helvetica Neue" panose="02000503000000020004" pitchFamily="2" charset="0"/>
                <a:ea typeface="Helvetica Neue" panose="02000503000000020004" pitchFamily="2" charset="0"/>
                <a:cs typeface="Helvetica Neue" panose="02000503000000020004" pitchFamily="2" charset="0"/>
              </a:rPr>
              <a:t>s. These have tended to be “the usual suspects” – young stars, rapidly rotating stars, M dwarfs – for enhanced magnetic activity</a:t>
            </a:r>
            <a:endParaRPr sz="20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90" name="Guns2021.png" descr="Guns2021.png"/>
          <p:cNvPicPr>
            <a:picLocks noChangeAspect="1"/>
          </p:cNvPicPr>
          <p:nvPr/>
        </p:nvPicPr>
        <p:blipFill>
          <a:blip r:embed="rId2"/>
          <a:stretch>
            <a:fillRect/>
          </a:stretch>
        </p:blipFill>
        <p:spPr>
          <a:xfrm>
            <a:off x="601488" y="3046440"/>
            <a:ext cx="10597780" cy="3498601"/>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New Science: Unexpected Millimeter Flaring in Nearby Magnetically Active Stars"/>
          <p:cNvSpPr txBox="1">
            <a:spLocks noGrp="1"/>
          </p:cNvSpPr>
          <p:nvPr>
            <p:ph type="title"/>
          </p:nvPr>
        </p:nvSpPr>
        <p:spPr>
          <a:xfrm>
            <a:off x="375414" y="178594"/>
            <a:ext cx="11598681" cy="1518048"/>
          </a:xfrm>
          <a:prstGeom prst="rect">
            <a:avLst/>
          </a:prstGeom>
        </p:spPr>
        <p:txBody>
          <a:bodyPr>
            <a:normAutofit fontScale="90000"/>
          </a:bodyPr>
          <a:lstStyle>
            <a:lvl1pPr defTabSz="665440">
              <a:defRPr sz="9072"/>
            </a:lvl1pPr>
          </a:lstStyle>
          <a:p>
            <a:r>
              <a:rPr lang="en-US" sz="4000" dirty="0">
                <a:latin typeface="Helvetica Neue" panose="02000503000000020004" pitchFamily="2" charset="0"/>
                <a:ea typeface="Helvetica Neue" panose="02000503000000020004" pitchFamily="2" charset="0"/>
                <a:cs typeface="Helvetica Neue" panose="02000503000000020004" pitchFamily="2" charset="0"/>
              </a:rPr>
              <a:t>ACT, SPT Initial Results: Main Transient Population is </a:t>
            </a:r>
            <a:r>
              <a:rPr sz="4000" dirty="0">
                <a:latin typeface="Helvetica Neue" panose="02000503000000020004" pitchFamily="2" charset="0"/>
                <a:ea typeface="Helvetica Neue" panose="02000503000000020004" pitchFamily="2" charset="0"/>
                <a:cs typeface="Helvetica Neue" panose="02000503000000020004" pitchFamily="2" charset="0"/>
              </a:rPr>
              <a:t>Millimeter Flaring in Nearby Magnetically Active Stars </a:t>
            </a:r>
          </a:p>
        </p:txBody>
      </p:sp>
      <p:sp>
        <p:nvSpPr>
          <p:cNvPr id="389" name="ACT and SPT initial results (Naess et al. 2020, Guns et al. 2021)…"/>
          <p:cNvSpPr txBox="1">
            <a:spLocks noGrp="1"/>
          </p:cNvSpPr>
          <p:nvPr>
            <p:ph type="body" sz="half" idx="4294967295"/>
          </p:nvPr>
        </p:nvSpPr>
        <p:spPr>
          <a:xfrm>
            <a:off x="538591" y="1696642"/>
            <a:ext cx="10723574" cy="809052"/>
          </a:xfrm>
          <a:prstGeom prst="rect">
            <a:avLst/>
          </a:prstGeom>
        </p:spPr>
        <p:txBody>
          <a:bodyPr>
            <a:noAutofit/>
          </a:bodyPr>
          <a:lstStyle/>
          <a:p>
            <a:pPr marL="0" lvl="1" indent="114300">
              <a:buNone/>
              <a:defRPr sz="4400">
                <a:solidFill>
                  <a:srgbClr val="FFFFFF"/>
                </a:solidFill>
                <a:latin typeface="Helvetica Light"/>
                <a:ea typeface="Helvetica Light"/>
                <a:cs typeface="Helvetica Light"/>
                <a:sym typeface="Helvetica Light"/>
              </a:defRPr>
            </a:pPr>
            <a:r>
              <a:rPr lang="en-US" sz="2000" dirty="0">
                <a:latin typeface="Helvetica Neue" panose="02000503000000020004" pitchFamily="2" charset="0"/>
                <a:ea typeface="Helvetica Neue" panose="02000503000000020004" pitchFamily="2" charset="0"/>
                <a:cs typeface="Helvetica Neue" panose="02000503000000020004" pitchFamily="2" charset="0"/>
              </a:rPr>
              <a:t>Observe a mix of cool stellar spectral types</a:t>
            </a:r>
            <a:r>
              <a:rPr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a:latin typeface="Helvetica Neue" panose="02000503000000020004" pitchFamily="2" charset="0"/>
                <a:ea typeface="Helvetica Neue" panose="02000503000000020004" pitchFamily="2" charset="0"/>
                <a:cs typeface="Helvetica Neue" panose="02000503000000020004" pitchFamily="2" charset="0"/>
              </a:rPr>
              <a:t>(</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Naess</a:t>
            </a:r>
            <a:r>
              <a:rPr lang="en-US" sz="2000" dirty="0">
                <a:latin typeface="Helvetica Neue" panose="02000503000000020004" pitchFamily="2" charset="0"/>
                <a:ea typeface="Helvetica Neue" panose="02000503000000020004" pitchFamily="2" charset="0"/>
                <a:cs typeface="Helvetica Neue" panose="02000503000000020004" pitchFamily="2" charset="0"/>
              </a:rPr>
              <a:t> et al. 2020, Guns et al. 2021) </a:t>
            </a:r>
            <a:r>
              <a:rPr sz="2000" dirty="0">
                <a:latin typeface="Helvetica Neue" panose="02000503000000020004" pitchFamily="2" charset="0"/>
                <a:ea typeface="Helvetica Neue" panose="02000503000000020004" pitchFamily="2" charset="0"/>
                <a:cs typeface="Helvetica Neue" panose="02000503000000020004" pitchFamily="2" charset="0"/>
              </a:rPr>
              <a:t>for stars </a:t>
            </a:r>
            <a:r>
              <a:rPr lang="en-US" sz="2000" dirty="0">
                <a:latin typeface="Helvetica Neue" panose="02000503000000020004" pitchFamily="2" charset="0"/>
                <a:ea typeface="Helvetica Neue" panose="02000503000000020004" pitchFamily="2" charset="0"/>
                <a:cs typeface="Helvetica Neue" panose="02000503000000020004" pitchFamily="2" charset="0"/>
              </a:rPr>
              <a:t>with </a:t>
            </a:r>
            <a:r>
              <a:rPr sz="2000" dirty="0">
                <a:latin typeface="Helvetica Neue" panose="02000503000000020004" pitchFamily="2" charset="0"/>
                <a:ea typeface="Helvetica Neue" panose="02000503000000020004" pitchFamily="2" charset="0"/>
                <a:cs typeface="Helvetica Neue" panose="02000503000000020004" pitchFamily="2" charset="0"/>
              </a:rPr>
              <a:t>serendipitous detections </a:t>
            </a:r>
            <a:r>
              <a:rPr lang="en-US" sz="2000" dirty="0">
                <a:latin typeface="Helvetica Neue" panose="02000503000000020004" pitchFamily="2" charset="0"/>
                <a:ea typeface="Helvetica Neue" panose="02000503000000020004" pitchFamily="2" charset="0"/>
                <a:cs typeface="Helvetica Neue" panose="02000503000000020004" pitchFamily="2" charset="0"/>
              </a:rPr>
              <a:t>o</a:t>
            </a:r>
            <a:r>
              <a:rPr sz="2000" dirty="0">
                <a:latin typeface="Helvetica Neue" panose="02000503000000020004" pitchFamily="2" charset="0"/>
                <a:ea typeface="Helvetica Neue" panose="02000503000000020004" pitchFamily="2" charset="0"/>
                <a:cs typeface="Helvetica Neue" panose="02000503000000020004" pitchFamily="2" charset="0"/>
              </a:rPr>
              <a:t>f variability at mm wavelength</a:t>
            </a:r>
            <a:r>
              <a:rPr lang="en-US" sz="2000" dirty="0">
                <a:latin typeface="Helvetica Neue" panose="02000503000000020004" pitchFamily="2" charset="0"/>
                <a:ea typeface="Helvetica Neue" panose="02000503000000020004" pitchFamily="2" charset="0"/>
                <a:cs typeface="Helvetica Neue" panose="02000503000000020004" pitchFamily="2" charset="0"/>
              </a:rPr>
              <a:t>s. These have tended to be “the usual suspects” – young stars, rapidly rotating stars, M dwarfs – for enhanced magnetic activity</a:t>
            </a:r>
            <a:endParaRPr sz="20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extBox 2">
            <a:extLst>
              <a:ext uri="{FF2B5EF4-FFF2-40B4-BE49-F238E27FC236}">
                <a16:creationId xmlns:a16="http://schemas.microsoft.com/office/drawing/2014/main" id="{DA9F2CEF-C993-F6DD-1445-A535312CFED4}"/>
              </a:ext>
            </a:extLst>
          </p:cNvPr>
          <p:cNvSpPr txBox="1"/>
          <p:nvPr/>
        </p:nvSpPr>
        <p:spPr>
          <a:xfrm>
            <a:off x="653143" y="3167367"/>
            <a:ext cx="11000266" cy="2646878"/>
          </a:xfrm>
          <a:prstGeom prst="rect">
            <a:avLst/>
          </a:prstGeom>
          <a:noFill/>
        </p:spPr>
        <p:txBody>
          <a:bodyPr wrap="square">
            <a:spAutoFi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Common characteristics of mm stellar flares seen with ACT, SPT:</a:t>
            </a: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r>
              <a:rPr lang="en-US" sz="1800" dirty="0">
                <a:latin typeface="Helvetica Neue" panose="02000503000000020004" pitchFamily="2" charset="0"/>
                <a:ea typeface="Helvetica Neue" panose="02000503000000020004" pitchFamily="2" charset="0"/>
                <a:cs typeface="Helvetica Neue" panose="02000503000000020004" pitchFamily="2" charset="0"/>
              </a:rPr>
              <a:t>Longer durations (tens of minutes to hours)</a:t>
            </a:r>
          </a:p>
          <a:p>
            <a:pPr marL="342900" indent="-342900">
              <a:buFont typeface="Arial" panose="020B0604020202020204" pitchFamily="34" charset="0"/>
              <a:buChar char="•"/>
            </a:pPr>
            <a:r>
              <a:rPr lang="en-US" sz="1800" dirty="0">
                <a:latin typeface="Helvetica Neue" panose="02000503000000020004" pitchFamily="2" charset="0"/>
                <a:ea typeface="Helvetica Neue" panose="02000503000000020004" pitchFamily="2" charset="0"/>
                <a:cs typeface="Helvetica Neue" panose="02000503000000020004" pitchFamily="2" charset="0"/>
              </a:rPr>
              <a:t>Multiple frequency detections. Mix of rising and falling spectra</a:t>
            </a:r>
          </a:p>
          <a:p>
            <a:pPr marL="342900" indent="-342900">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Some association with optical flares, no constraint on plasma heating of upper stellar atmosphere</a:t>
            </a:r>
            <a:endParaRPr lang="en-US" sz="18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Arial" panose="020B0604020202020204" pitchFamily="34" charset="0"/>
              <a:buChar char="•"/>
            </a:pPr>
            <a:endParaRPr lang="en-US" sz="1800" dirty="0">
              <a:latin typeface="Helvetica Neue" panose="02000503000000020004" pitchFamily="2" charset="0"/>
              <a:ea typeface="Helvetica Neue" panose="02000503000000020004" pitchFamily="2" charset="0"/>
              <a:cs typeface="Helvetica Neue" panose="02000503000000020004" pitchFamily="2" charset="0"/>
            </a:endParaRPr>
          </a:p>
          <a:p>
            <a:r>
              <a:rPr lang="en-US" sz="1800" dirty="0">
                <a:latin typeface="Helvetica Neue" panose="02000503000000020004" pitchFamily="2" charset="0"/>
                <a:ea typeface="Helvetica Neue" panose="02000503000000020004" pitchFamily="2" charset="0"/>
                <a:cs typeface="Helvetica Neue" panose="02000503000000020004" pitchFamily="2" charset="0"/>
              </a:rPr>
              <a:t>Is this the same phenomenon seen at slightly higher frequencies with ALMA? </a:t>
            </a:r>
            <a:r>
              <a:rPr lang="en-US" dirty="0">
                <a:latin typeface="Helvetica Neue" panose="02000503000000020004" pitchFamily="2" charset="0"/>
                <a:ea typeface="Helvetica Neue" panose="02000503000000020004" pitchFamily="2" charset="0"/>
                <a:cs typeface="Helvetica Neue" panose="02000503000000020004" pitchFamily="2" charset="0"/>
              </a:rPr>
              <a:t>Could be a continuum of size scales. Pointed observations bias our understanding of the range of particle acceleration experienced in stellar environments.</a:t>
            </a:r>
            <a:endParaRPr lang="en-US" sz="18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00173479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urprising Results with ALMA"/>
          <p:cNvSpPr txBox="1">
            <a:spLocks noGrp="1"/>
          </p:cNvSpPr>
          <p:nvPr>
            <p:ph type="title"/>
          </p:nvPr>
        </p:nvSpPr>
        <p:spPr>
          <a:xfrm>
            <a:off x="819397" y="330398"/>
            <a:ext cx="11041309" cy="557582"/>
          </a:xfrm>
          <a:prstGeom prst="rect">
            <a:avLst/>
          </a:prstGeom>
        </p:spPr>
        <p:txBody>
          <a:bodyPr>
            <a:normAutofit fontScale="90000"/>
          </a:bodyPr>
          <a:lstStyle>
            <a:lvl1pPr defTabSz="467359">
              <a:defRPr sz="4320"/>
            </a:lvl1pPr>
          </a:lstStyle>
          <a:p>
            <a:r>
              <a:rPr lang="en-US" dirty="0">
                <a:latin typeface="Helvetica Neue" panose="02000503000000020004" pitchFamily="2" charset="0"/>
                <a:ea typeface="Helvetica Neue" panose="02000503000000020004" pitchFamily="2" charset="0"/>
                <a:cs typeface="Helvetica Neue" panose="02000503000000020004" pitchFamily="2" charset="0"/>
              </a:rPr>
              <a:t>The Multi-wavelength Perspective from targeted observations of Proxima with ALMA++</a:t>
            </a:r>
            <a:endParaRP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25" name="ALMA flares (factor of 1000 increase) seem to be accompanied by FUV flares (14000 increase) and smaller optical brightening…"/>
          <p:cNvSpPr txBox="1">
            <a:spLocks noGrp="1"/>
          </p:cNvSpPr>
          <p:nvPr>
            <p:ph type="body" idx="1"/>
          </p:nvPr>
        </p:nvSpPr>
        <p:spPr>
          <a:xfrm>
            <a:off x="331293" y="4644702"/>
            <a:ext cx="11529414" cy="2004559"/>
          </a:xfrm>
          <a:prstGeom prst="rect">
            <a:avLst/>
          </a:prstGeom>
        </p:spPr>
        <p:txBody>
          <a:bodyPr>
            <a:normAutofit fontScale="85000" lnSpcReduction="20000"/>
          </a:bodyPr>
          <a:lstStyle/>
          <a:p>
            <a:pPr marL="182088" indent="-182088" defTabSz="236823">
              <a:spcBef>
                <a:spcPts val="562"/>
              </a:spcBef>
              <a:defRPr sz="2214"/>
            </a:pPr>
            <a:r>
              <a:rPr dirty="0">
                <a:latin typeface="Helvetica Neue" panose="02000503000000020004" pitchFamily="2" charset="0"/>
                <a:ea typeface="Helvetica Neue" panose="02000503000000020004" pitchFamily="2" charset="0"/>
                <a:cs typeface="Helvetica Neue" panose="02000503000000020004" pitchFamily="2" charset="0"/>
              </a:rPr>
              <a:t>ALMA flares (factor of 1000 increase) seem to be accompanied by FUV flares (14000 increase) and smaller optical </a:t>
            </a:r>
            <a:r>
              <a:rPr dirty="0" err="1">
                <a:latin typeface="Helvetica Neue" panose="02000503000000020004" pitchFamily="2" charset="0"/>
                <a:ea typeface="Helvetica Neue" panose="02000503000000020004" pitchFamily="2" charset="0"/>
                <a:cs typeface="Helvetica Neue" panose="02000503000000020004" pitchFamily="2" charset="0"/>
              </a:rPr>
              <a:t>brightening</a:t>
            </a:r>
            <a:r>
              <a:rPr lang="en-US" dirty="0" err="1">
                <a:latin typeface="Helvetica Neue" panose="02000503000000020004" pitchFamily="2" charset="0"/>
                <a:ea typeface="Helvetica Neue" panose="02000503000000020004" pitchFamily="2" charset="0"/>
                <a:cs typeface="Helvetica Neue" panose="02000503000000020004" pitchFamily="2" charset="0"/>
              </a:rPr>
              <a:t>s</a:t>
            </a:r>
            <a:endParaRPr dirty="0">
              <a:latin typeface="Helvetica Neue" panose="02000503000000020004" pitchFamily="2" charset="0"/>
              <a:ea typeface="Helvetica Neue" panose="02000503000000020004" pitchFamily="2" charset="0"/>
              <a:cs typeface="Helvetica Neue" panose="02000503000000020004" pitchFamily="2" charset="0"/>
            </a:endParaRPr>
          </a:p>
          <a:p>
            <a:pPr marL="182088" indent="-182088" defTabSz="236823">
              <a:spcBef>
                <a:spcPts val="562"/>
              </a:spcBef>
              <a:defRPr sz="2214"/>
            </a:pPr>
            <a:r>
              <a:rPr dirty="0">
                <a:latin typeface="Helvetica Neue" panose="02000503000000020004" pitchFamily="2" charset="0"/>
                <a:ea typeface="Helvetica Neue" panose="02000503000000020004" pitchFamily="2" charset="0"/>
                <a:cs typeface="Helvetica Neue" panose="02000503000000020004" pitchFamily="2" charset="0"/>
              </a:rPr>
              <a:t>Short durations (&lt;tens of seconds) ➜ simple structures are involved, or particle acceleration is very brief.</a:t>
            </a:r>
          </a:p>
          <a:p>
            <a:pPr marL="182088" indent="-182088" defTabSz="236823">
              <a:spcBef>
                <a:spcPts val="562"/>
              </a:spcBef>
              <a:defRPr sz="2214"/>
            </a:pPr>
            <a:r>
              <a:rPr dirty="0">
                <a:latin typeface="Helvetica Neue" panose="02000503000000020004" pitchFamily="2" charset="0"/>
                <a:ea typeface="Helvetica Neue" panose="02000503000000020004" pitchFamily="2" charset="0"/>
                <a:cs typeface="Helvetica Neue" panose="02000503000000020004" pitchFamily="2" charset="0"/>
              </a:rPr>
              <a:t>Daily occurrence rate </a:t>
            </a:r>
            <a:r>
              <a:rPr lang="en-US" dirty="0">
                <a:latin typeface="Helvetica Neue" panose="02000503000000020004" pitchFamily="2" charset="0"/>
                <a:ea typeface="Helvetica Neue" panose="02000503000000020004" pitchFamily="2" charset="0"/>
                <a:cs typeface="Helvetica Neue" panose="02000503000000020004" pitchFamily="2" charset="0"/>
              </a:rPr>
              <a:t>suggests </a:t>
            </a:r>
            <a:r>
              <a:rPr dirty="0">
                <a:latin typeface="Helvetica Neue" panose="02000503000000020004" pitchFamily="2" charset="0"/>
                <a:ea typeface="Helvetica Neue" panose="02000503000000020004" pitchFamily="2" charset="0"/>
                <a:cs typeface="Helvetica Neue" panose="02000503000000020004" pitchFamily="2" charset="0"/>
              </a:rPr>
              <a:t>~20 flares/day (AU Mic), 4/day (Proxima) ➜ common feature of stellar flares that has been missed up </a:t>
            </a:r>
            <a:r>
              <a:rPr dirty="0" err="1">
                <a:latin typeface="Helvetica Neue" panose="02000503000000020004" pitchFamily="2" charset="0"/>
                <a:ea typeface="Helvetica Neue" panose="02000503000000020004" pitchFamily="2" charset="0"/>
                <a:cs typeface="Helvetica Neue" panose="02000503000000020004" pitchFamily="2" charset="0"/>
              </a:rPr>
              <a:t>til</a:t>
            </a:r>
            <a:r>
              <a:rPr dirty="0">
                <a:latin typeface="Helvetica Neue" panose="02000503000000020004" pitchFamily="2" charset="0"/>
                <a:ea typeface="Helvetica Neue" panose="02000503000000020004" pitchFamily="2" charset="0"/>
                <a:cs typeface="Helvetica Neue" panose="02000503000000020004" pitchFamily="2" charset="0"/>
              </a:rPr>
              <a:t> now.</a:t>
            </a:r>
          </a:p>
          <a:p>
            <a:pPr marL="182088" indent="-182088" defTabSz="236823">
              <a:spcBef>
                <a:spcPts val="562"/>
              </a:spcBef>
              <a:defRPr sz="2214"/>
            </a:pPr>
            <a:r>
              <a:rPr dirty="0">
                <a:latin typeface="Helvetica Neue" panose="02000503000000020004" pitchFamily="2" charset="0"/>
                <a:ea typeface="Helvetica Neue" panose="02000503000000020004" pitchFamily="2" charset="0"/>
                <a:cs typeface="Helvetica Neue" panose="02000503000000020004" pitchFamily="2" charset="0"/>
              </a:rPr>
              <a:t>Optically thin spectra ➜ relatively hard electron distributions.</a:t>
            </a:r>
          </a:p>
        </p:txBody>
      </p:sp>
      <p:sp>
        <p:nvSpPr>
          <p:cNvPr id="521" name="Oval"/>
          <p:cNvSpPr/>
          <p:nvPr/>
        </p:nvSpPr>
        <p:spPr>
          <a:xfrm rot="878560">
            <a:off x="5368231" y="1679606"/>
            <a:ext cx="254497" cy="509804"/>
          </a:xfrm>
          <a:prstGeom prst="ellipse">
            <a:avLst/>
          </a:prstGeom>
          <a:ln w="38100">
            <a:solidFill>
              <a:srgbClr val="000000"/>
            </a:solidFill>
            <a:miter lim="400000"/>
          </a:ln>
        </p:spPr>
        <p:txBody>
          <a:bodyPr lIns="26789" tIns="26789" rIns="26789" bIns="26789" anchor="ctr"/>
          <a:lstStyle/>
          <a:p>
            <a:pPr>
              <a:defRPr sz="2000">
                <a:latin typeface="Helvetica Neue Medium"/>
                <a:ea typeface="Helvetica Neue Medium"/>
                <a:cs typeface="Helvetica Neue Medium"/>
                <a:sym typeface="Helvetica Neue Medium"/>
              </a:defRPr>
            </a:pPr>
            <a:endParaRPr sz="1406">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522" name="Image" descr="Image"/>
          <p:cNvPicPr>
            <a:picLocks noChangeAspect="1"/>
          </p:cNvPicPr>
          <p:nvPr/>
        </p:nvPicPr>
        <p:blipFill>
          <a:blip r:embed="rId2"/>
          <a:stretch>
            <a:fillRect/>
          </a:stretch>
        </p:blipFill>
        <p:spPr>
          <a:xfrm>
            <a:off x="662586" y="1162836"/>
            <a:ext cx="4305057" cy="3088897"/>
          </a:xfrm>
          <a:prstGeom prst="rect">
            <a:avLst/>
          </a:prstGeom>
          <a:ln w="12700">
            <a:miter lim="400000"/>
          </a:ln>
        </p:spPr>
      </p:pic>
      <p:pic>
        <p:nvPicPr>
          <p:cNvPr id="523" name="Image" descr="Image"/>
          <p:cNvPicPr>
            <a:picLocks noChangeAspect="1"/>
          </p:cNvPicPr>
          <p:nvPr/>
        </p:nvPicPr>
        <p:blipFill>
          <a:blip r:embed="rId3"/>
          <a:srcRect/>
          <a:stretch>
            <a:fillRect/>
          </a:stretch>
        </p:blipFill>
        <p:spPr>
          <a:xfrm>
            <a:off x="7638545" y="1162835"/>
            <a:ext cx="3918593" cy="2873087"/>
          </a:xfrm>
          <a:prstGeom prst="rect">
            <a:avLst/>
          </a:prstGeom>
          <a:ln w="12700">
            <a:miter lim="400000"/>
          </a:ln>
        </p:spPr>
      </p:pic>
      <p:sp>
        <p:nvSpPr>
          <p:cNvPr id="524" name="Multi-wavelength campaign on Proxima…"/>
          <p:cNvSpPr txBox="1"/>
          <p:nvPr/>
        </p:nvSpPr>
        <p:spPr>
          <a:xfrm>
            <a:off x="7638545" y="4062865"/>
            <a:ext cx="3890869" cy="5913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a:defRPr sz="2400"/>
            </a:pPr>
            <a:r>
              <a:rPr sz="1687" dirty="0">
                <a:latin typeface="Helvetica Neue" panose="02000503000000020004" pitchFamily="2" charset="0"/>
                <a:ea typeface="Helvetica Neue" panose="02000503000000020004" pitchFamily="2" charset="0"/>
                <a:cs typeface="Helvetica Neue" panose="02000503000000020004" pitchFamily="2" charset="0"/>
              </a:rPr>
              <a:t>Multi-wavelength campaign on Proxima </a:t>
            </a:r>
          </a:p>
          <a:p>
            <a:pPr>
              <a:defRPr sz="2400"/>
            </a:pPr>
            <a:r>
              <a:rPr sz="1687" dirty="0">
                <a:latin typeface="Helvetica Neue" panose="02000503000000020004" pitchFamily="2" charset="0"/>
                <a:ea typeface="Helvetica Neue" panose="02000503000000020004" pitchFamily="2" charset="0"/>
                <a:cs typeface="Helvetica Neue" panose="02000503000000020004" pitchFamily="2" charset="0"/>
              </a:rPr>
              <a:t>MacGregor et al. (</a:t>
            </a:r>
            <a:r>
              <a:rPr lang="en-US" sz="1687" dirty="0">
                <a:latin typeface="Helvetica Neue" panose="02000503000000020004" pitchFamily="2" charset="0"/>
                <a:ea typeface="Helvetica Neue" panose="02000503000000020004" pitchFamily="2" charset="0"/>
                <a:cs typeface="Helvetica Neue" panose="02000503000000020004" pitchFamily="2" charset="0"/>
              </a:rPr>
              <a:t>2021)</a:t>
            </a:r>
            <a:endParaRPr sz="1687"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urprising Results with ALMA"/>
          <p:cNvSpPr txBox="1">
            <a:spLocks noGrp="1"/>
          </p:cNvSpPr>
          <p:nvPr>
            <p:ph type="title"/>
          </p:nvPr>
        </p:nvSpPr>
        <p:spPr>
          <a:xfrm>
            <a:off x="819397" y="330398"/>
            <a:ext cx="11041309" cy="557582"/>
          </a:xfrm>
          <a:prstGeom prst="rect">
            <a:avLst/>
          </a:prstGeom>
        </p:spPr>
        <p:txBody>
          <a:bodyPr>
            <a:normAutofit fontScale="90000"/>
          </a:bodyPr>
          <a:lstStyle>
            <a:lvl1pPr defTabSz="467359">
              <a:defRPr sz="4320"/>
            </a:lvl1pPr>
          </a:lstStyle>
          <a:p>
            <a:r>
              <a:rPr lang="en-US" dirty="0">
                <a:latin typeface="Helvetica Neue" panose="02000503000000020004" pitchFamily="2" charset="0"/>
                <a:ea typeface="Helvetica Neue" panose="02000503000000020004" pitchFamily="2" charset="0"/>
                <a:cs typeface="Helvetica Neue" panose="02000503000000020004" pitchFamily="2" charset="0"/>
              </a:rPr>
              <a:t>The Multi-wavelength Perspective from targeted observations of Proxima with ALMA++</a:t>
            </a:r>
            <a:endParaRP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25" name="ALMA flares (factor of 1000 increase) seem to be accompanied by FUV flares (14000 increase) and smaller optical brightening…"/>
          <p:cNvSpPr txBox="1">
            <a:spLocks noGrp="1"/>
          </p:cNvSpPr>
          <p:nvPr>
            <p:ph type="body" idx="1"/>
          </p:nvPr>
        </p:nvSpPr>
        <p:spPr>
          <a:xfrm>
            <a:off x="4845132" y="2549650"/>
            <a:ext cx="6742441" cy="2532990"/>
          </a:xfrm>
          <a:prstGeom prst="rect">
            <a:avLst/>
          </a:prstGeom>
        </p:spPr>
        <p:txBody>
          <a:bodyPr>
            <a:normAutofit/>
          </a:bodyPr>
          <a:lstStyle/>
          <a:p>
            <a:pPr marL="182088" indent="-182088" defTabSz="236823">
              <a:spcBef>
                <a:spcPts val="562"/>
              </a:spcBef>
              <a:defRPr sz="2214"/>
            </a:pPr>
            <a:r>
              <a:rPr lang="en-US" sz="2400" dirty="0">
                <a:latin typeface="Helvetica Neue" panose="02000503000000020004" pitchFamily="2" charset="0"/>
                <a:ea typeface="Helvetica Neue" panose="02000503000000020004" pitchFamily="2" charset="0"/>
                <a:cs typeface="Helvetica Neue" panose="02000503000000020004" pitchFamily="2" charset="0"/>
              </a:rPr>
              <a:t>White light flares are average in their properties</a:t>
            </a:r>
          </a:p>
          <a:p>
            <a:pPr marL="182088" indent="-182088" defTabSz="236823">
              <a:spcBef>
                <a:spcPts val="562"/>
              </a:spcBef>
              <a:defRPr sz="2214"/>
            </a:pPr>
            <a:r>
              <a:rPr lang="en-US" sz="2400" dirty="0">
                <a:latin typeface="Helvetica Neue" panose="02000503000000020004" pitchFamily="2" charset="0"/>
                <a:ea typeface="Helvetica Neue" panose="02000503000000020004" pitchFamily="2" charset="0"/>
                <a:cs typeface="Helvetica Neue" panose="02000503000000020004" pitchFamily="2" charset="0"/>
              </a:rPr>
              <a:t>Coronal response indicates that plasma heating is taking place in at least one case. </a:t>
            </a:r>
            <a:endParaRPr sz="24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Screen Shot 2022-09-07 at 8.07.35 PM.png" descr="Screen Shot 2022-09-07 at 8.07.35 PM.png">
            <a:extLst>
              <a:ext uri="{FF2B5EF4-FFF2-40B4-BE49-F238E27FC236}">
                <a16:creationId xmlns:a16="http://schemas.microsoft.com/office/drawing/2014/main" id="{C5752CD4-474D-6088-019F-E7A57A296111}"/>
              </a:ext>
            </a:extLst>
          </p:cNvPr>
          <p:cNvPicPr>
            <a:picLocks noChangeAspect="1"/>
          </p:cNvPicPr>
          <p:nvPr/>
        </p:nvPicPr>
        <p:blipFill>
          <a:blip r:embed="rId2"/>
          <a:stretch>
            <a:fillRect/>
          </a:stretch>
        </p:blipFill>
        <p:spPr>
          <a:xfrm>
            <a:off x="391886" y="1219036"/>
            <a:ext cx="4123884" cy="5638964"/>
          </a:xfrm>
          <a:prstGeom prst="rect">
            <a:avLst/>
          </a:prstGeom>
          <a:ln w="12700">
            <a:miter lim="400000"/>
          </a:ln>
        </p:spPr>
      </p:pic>
      <p:sp>
        <p:nvSpPr>
          <p:cNvPr id="5" name="TextBox 4">
            <a:extLst>
              <a:ext uri="{FF2B5EF4-FFF2-40B4-BE49-F238E27FC236}">
                <a16:creationId xmlns:a16="http://schemas.microsoft.com/office/drawing/2014/main" id="{C195086B-2BC1-B30B-C63D-7EF48A2CD9AD}"/>
              </a:ext>
            </a:extLst>
          </p:cNvPr>
          <p:cNvSpPr txBox="1"/>
          <p:nvPr/>
        </p:nvSpPr>
        <p:spPr>
          <a:xfrm>
            <a:off x="5364678" y="6014254"/>
            <a:ext cx="6097978" cy="369332"/>
          </a:xfrm>
          <a:prstGeom prst="rect">
            <a:avLst/>
          </a:prstGeom>
          <a:noFill/>
        </p:spPr>
        <p:txBody>
          <a:bodyPr wrap="square">
            <a:spAutoFit/>
          </a:bodyPr>
          <a:lstStyle/>
          <a:p>
            <a:r>
              <a:rPr lang="en-US" sz="1800" dirty="0">
                <a:latin typeface="Helvetica Neue" panose="02000503000000020004" pitchFamily="2" charset="0"/>
                <a:ea typeface="Helvetica Neue" panose="02000503000000020004" pitchFamily="2" charset="0"/>
                <a:cs typeface="Helvetica Neue" panose="02000503000000020004" pitchFamily="2" charset="0"/>
              </a:rPr>
              <a:t>Howard et al. (2022)</a:t>
            </a:r>
          </a:p>
        </p:txBody>
      </p:sp>
    </p:spTree>
    <p:extLst>
      <p:ext uri="{BB962C8B-B14F-4D97-AF65-F5344CB8AC3E}">
        <p14:creationId xmlns:p14="http://schemas.microsoft.com/office/powerpoint/2010/main" val="62493903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64FD88-FBD6-5EF8-9443-7A141A45036B}"/>
              </a:ext>
            </a:extLst>
          </p:cNvPr>
          <p:cNvSpPr>
            <a:spLocks noGrp="1"/>
          </p:cNvSpPr>
          <p:nvPr>
            <p:ph type="title"/>
          </p:nvPr>
        </p:nvSpPr>
        <p:spPr>
          <a:xfrm>
            <a:off x="380010" y="178594"/>
            <a:ext cx="11435937" cy="1518048"/>
          </a:xfrm>
        </p:spPr>
        <p:txBody>
          <a:bodyPr>
            <a:normAutofit/>
          </a:bodyPr>
          <a:lstStyle/>
          <a:p>
            <a:r>
              <a:rPr lang="en-US" sz="4000" dirty="0"/>
              <a:t>CMB-S4 Transient Response Timescale</a:t>
            </a:r>
          </a:p>
        </p:txBody>
      </p:sp>
      <p:sp>
        <p:nvSpPr>
          <p:cNvPr id="4" name="Text Placeholder 3">
            <a:extLst>
              <a:ext uri="{FF2B5EF4-FFF2-40B4-BE49-F238E27FC236}">
                <a16:creationId xmlns:a16="http://schemas.microsoft.com/office/drawing/2014/main" id="{597AA1E2-0CC0-123A-A7EE-995BDE20DFC5}"/>
              </a:ext>
            </a:extLst>
          </p:cNvPr>
          <p:cNvSpPr>
            <a:spLocks noGrp="1"/>
          </p:cNvSpPr>
          <p:nvPr>
            <p:ph type="body" idx="1"/>
          </p:nvPr>
        </p:nvSpPr>
        <p:spPr>
          <a:xfrm>
            <a:off x="544286" y="1436914"/>
            <a:ext cx="11103428" cy="4793062"/>
          </a:xfrm>
        </p:spPr>
        <p:txBody>
          <a:bodyPr>
            <a:normAutofit fontScale="85000" lnSpcReduction="20000"/>
          </a:bodyPr>
          <a:lstStyle/>
          <a:p>
            <a:pPr>
              <a:lnSpc>
                <a:spcPct val="120000"/>
              </a:lnSpc>
              <a:spcBef>
                <a:spcPts val="0"/>
              </a:spcBef>
              <a:spcAft>
                <a:spcPts val="1200"/>
              </a:spcAft>
            </a:pPr>
            <a:r>
              <a:rPr lang="en-US" dirty="0"/>
              <a:t>Requirement is currently pinned to GRBs, “enable follow-up by issuing timely alerts to the community”</a:t>
            </a:r>
          </a:p>
          <a:p>
            <a:pPr>
              <a:lnSpc>
                <a:spcPct val="120000"/>
              </a:lnSpc>
              <a:spcBef>
                <a:spcPts val="0"/>
              </a:spcBef>
              <a:spcAft>
                <a:spcPts val="1200"/>
              </a:spcAft>
            </a:pPr>
            <a:r>
              <a:rPr lang="en-US" dirty="0"/>
              <a:t>Stellar flares are the current known population of mm transient sources; CMB-S4 will probe further into the Galactic plane than ACT or SPT, thereby increasing the number of stars observed. This is more relevant for the wide survey.</a:t>
            </a:r>
          </a:p>
          <a:p>
            <a:pPr>
              <a:lnSpc>
                <a:spcPct val="120000"/>
              </a:lnSpc>
              <a:spcBef>
                <a:spcPts val="0"/>
              </a:spcBef>
              <a:spcAft>
                <a:spcPts val="1200"/>
              </a:spcAft>
            </a:pPr>
            <a:r>
              <a:rPr lang="en-US" dirty="0"/>
              <a:t>Astro2020 found the idea of alerts about mm transients VERY appealing, fits in with the Time Domain/Multi-Messenger program and connects to New Messengers &amp; New Physics science theme.</a:t>
            </a:r>
          </a:p>
          <a:p>
            <a:pPr>
              <a:lnSpc>
                <a:spcPct val="120000"/>
              </a:lnSpc>
              <a:spcBef>
                <a:spcPts val="0"/>
              </a:spcBef>
              <a:spcAft>
                <a:spcPts val="1200"/>
              </a:spcAft>
            </a:pPr>
            <a:r>
              <a:rPr lang="en-US" dirty="0"/>
              <a:t>Sending out alerts on timescales of order the scan length would greatly improve our understanding of the nature of stellar mm flares, enable follow-up at other wavelengths (X-ray, optical), plus widen the parameter space of mm transients to be studied with CMB-S4</a:t>
            </a:r>
          </a:p>
        </p:txBody>
      </p:sp>
    </p:spTree>
    <p:extLst>
      <p:ext uri="{BB962C8B-B14F-4D97-AF65-F5344CB8AC3E}">
        <p14:creationId xmlns:p14="http://schemas.microsoft.com/office/powerpoint/2010/main" val="21141894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2414-104F-6A6B-FC46-18EA081230BF}"/>
              </a:ext>
            </a:extLst>
          </p:cNvPr>
          <p:cNvSpPr>
            <a:spLocks noGrp="1"/>
          </p:cNvSpPr>
          <p:nvPr>
            <p:ph type="title"/>
          </p:nvPr>
        </p:nvSpPr>
        <p:spPr/>
        <p:txBody>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Outline</a:t>
            </a:r>
          </a:p>
        </p:txBody>
      </p:sp>
      <p:sp>
        <p:nvSpPr>
          <p:cNvPr id="3" name="Content Placeholder 2">
            <a:extLst>
              <a:ext uri="{FF2B5EF4-FFF2-40B4-BE49-F238E27FC236}">
                <a16:creationId xmlns:a16="http://schemas.microsoft.com/office/drawing/2014/main" id="{DC045259-76BB-6389-158A-E13D30EA8153}"/>
              </a:ext>
            </a:extLst>
          </p:cNvPr>
          <p:cNvSpPr>
            <a:spLocks noGrp="1"/>
          </p:cNvSpPr>
          <p:nvPr>
            <p:ph idx="1"/>
          </p:nvPr>
        </p:nvSpPr>
        <p:spPr/>
        <p:txBody>
          <a:bodyPr>
            <a:norm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Start with the Sun</a:t>
            </a:r>
          </a:p>
          <a:p>
            <a:r>
              <a:rPr lang="en-US" dirty="0">
                <a:latin typeface="Helvetica Neue" panose="02000503000000020004" pitchFamily="2" charset="0"/>
                <a:ea typeface="Helvetica Neue" panose="02000503000000020004" pitchFamily="2" charset="0"/>
                <a:cs typeface="Helvetica Neue" panose="02000503000000020004" pitchFamily="2" charset="0"/>
              </a:rPr>
              <a:t>Commonality of flaring in the lower half of HR diagram</a:t>
            </a:r>
          </a:p>
          <a:p>
            <a:r>
              <a:rPr lang="en-US" dirty="0">
                <a:latin typeface="Helvetica Neue" panose="02000503000000020004" pitchFamily="2" charset="0"/>
                <a:ea typeface="Helvetica Neue" panose="02000503000000020004" pitchFamily="2" charset="0"/>
                <a:cs typeface="Helvetica Neue" panose="02000503000000020004" pitchFamily="2" charset="0"/>
              </a:rPr>
              <a:t>Flaring in the optical, UV, X-ray, radio</a:t>
            </a:r>
          </a:p>
          <a:p>
            <a:r>
              <a:rPr lang="en-US" dirty="0">
                <a:latin typeface="Helvetica Neue" panose="02000503000000020004" pitchFamily="2" charset="0"/>
                <a:ea typeface="Helvetica Neue" panose="02000503000000020004" pitchFamily="2" charset="0"/>
                <a:cs typeface="Helvetica Neue" panose="02000503000000020004" pitchFamily="2" charset="0"/>
              </a:rPr>
              <a:t>What is unique about mm wavelengths</a:t>
            </a:r>
          </a:p>
          <a:p>
            <a:pPr lvl="1"/>
            <a:r>
              <a:rPr lang="en-US" dirty="0">
                <a:latin typeface="Helvetica Neue" panose="02000503000000020004" pitchFamily="2" charset="0"/>
                <a:ea typeface="Helvetica Neue" panose="02000503000000020004" pitchFamily="2" charset="0"/>
                <a:cs typeface="Helvetica Neue" panose="02000503000000020004" pitchFamily="2" charset="0"/>
              </a:rPr>
              <a:t>Physics of particle acceleration in stellar flares</a:t>
            </a:r>
          </a:p>
          <a:p>
            <a:pPr lvl="1"/>
            <a:r>
              <a:rPr lang="en-US" dirty="0">
                <a:latin typeface="Helvetica Neue" panose="02000503000000020004" pitchFamily="2" charset="0"/>
                <a:ea typeface="Helvetica Neue" panose="02000503000000020004" pitchFamily="2" charset="0"/>
                <a:cs typeface="Helvetica Neue" panose="02000503000000020004" pitchFamily="2" charset="0"/>
              </a:rPr>
              <a:t>What we are seeing from ALMA, SPT and ACT</a:t>
            </a:r>
          </a:p>
          <a:p>
            <a:pPr lvl="1"/>
            <a:r>
              <a:rPr lang="en-US" dirty="0">
                <a:latin typeface="Helvetica Neue" panose="02000503000000020004" pitchFamily="2" charset="0"/>
                <a:ea typeface="Helvetica Neue" panose="02000503000000020004" pitchFamily="2" charset="0"/>
                <a:cs typeface="Helvetica Neue" panose="02000503000000020004" pitchFamily="2" charset="0"/>
              </a:rPr>
              <a:t>What can we do to enhance the transient capability for CMB-S4</a:t>
            </a:r>
          </a:p>
          <a:p>
            <a:r>
              <a:rPr lang="en-US" dirty="0">
                <a:latin typeface="Helvetica Neue" panose="02000503000000020004" pitchFamily="2" charset="0"/>
                <a:ea typeface="Helvetica Neue" panose="02000503000000020004" pitchFamily="2" charset="0"/>
                <a:cs typeface="Helvetica Neue" panose="02000503000000020004" pitchFamily="2" charset="0"/>
              </a:rPr>
              <a:t>Space weather on other worlds</a:t>
            </a:r>
          </a:p>
          <a:p>
            <a:r>
              <a:rPr lang="en-US" dirty="0">
                <a:latin typeface="Helvetica Neue" panose="02000503000000020004" pitchFamily="2" charset="0"/>
                <a:ea typeface="Helvetica Neue" panose="02000503000000020004" pitchFamily="2" charset="0"/>
                <a:cs typeface="Helvetica Neue" panose="02000503000000020004" pitchFamily="2" charset="0"/>
              </a:rPr>
              <a:t>End with other Suns</a:t>
            </a:r>
          </a:p>
          <a:p>
            <a:pPr marL="457200" lvl="1" indent="0">
              <a:buNone/>
            </a:pP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223482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Image" descr="Image"/>
          <p:cNvPicPr>
            <a:picLocks noChangeAspect="1"/>
          </p:cNvPicPr>
          <p:nvPr/>
        </p:nvPicPr>
        <p:blipFill rotWithShape="1">
          <a:blip r:embed="rId2"/>
          <a:srcRect l="43770" t="6761"/>
          <a:stretch/>
        </p:blipFill>
        <p:spPr>
          <a:xfrm>
            <a:off x="5126084" y="399377"/>
            <a:ext cx="6855528" cy="6394329"/>
          </a:xfrm>
          <a:prstGeom prst="rect">
            <a:avLst/>
          </a:prstGeom>
          <a:ln w="12700">
            <a:miter lim="400000"/>
          </a:ln>
        </p:spPr>
      </p:pic>
      <p:sp>
        <p:nvSpPr>
          <p:cNvPr id="176" name="Rectangle"/>
          <p:cNvSpPr/>
          <p:nvPr/>
        </p:nvSpPr>
        <p:spPr>
          <a:xfrm>
            <a:off x="749300" y="620117"/>
            <a:ext cx="6315363" cy="635001"/>
          </a:xfrm>
          <a:prstGeom prst="rect">
            <a:avLst/>
          </a:prstGeom>
          <a:solidFill>
            <a:srgbClr val="000000"/>
          </a:solidFill>
          <a:ln w="12700">
            <a:miter lim="400000"/>
          </a:ln>
        </p:spPr>
        <p:txBody>
          <a:bodyPr tIns="45720" bIns="45720" anchor="ctr"/>
          <a:lstStyle/>
          <a:p>
            <a:pPr>
              <a:defRPr sz="3600">
                <a:solidFill>
                  <a:srgbClr val="000000"/>
                </a:solidFill>
                <a:effectLst/>
                <a:latin typeface="+mn-lt"/>
                <a:ea typeface="+mn-ea"/>
                <a:cs typeface="+mn-cs"/>
                <a:sym typeface="Calibri"/>
              </a:defRPr>
            </a:pPr>
            <a:endParaRPr>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7" name="Worlds and Suns in Context"/>
          <p:cNvSpPr txBox="1">
            <a:spLocks noGrp="1"/>
          </p:cNvSpPr>
          <p:nvPr>
            <p:ph type="title"/>
          </p:nvPr>
        </p:nvSpPr>
        <p:spPr>
          <a:xfrm>
            <a:off x="4708" y="64294"/>
            <a:ext cx="7804548" cy="1518048"/>
          </a:xfrm>
          <a:prstGeom prst="rect">
            <a:avLst/>
          </a:prstGeom>
        </p:spPr>
        <p:txBody>
          <a:bodyPr>
            <a:normAutofit/>
          </a:bodyPr>
          <a:lstStyle>
            <a:lvl1pPr defTabSz="690086">
              <a:defRPr sz="9407"/>
            </a:lvl1pPr>
          </a:lstStyle>
          <a:p>
            <a:r>
              <a:rPr sz="3600" dirty="0">
                <a:latin typeface="Helvetica Neue" panose="02000503000000020004" pitchFamily="2" charset="0"/>
                <a:ea typeface="Helvetica Neue" panose="02000503000000020004" pitchFamily="2" charset="0"/>
                <a:cs typeface="Helvetica Neue" panose="02000503000000020004" pitchFamily="2" charset="0"/>
              </a:rPr>
              <a:t>Worlds and Suns in Context</a:t>
            </a:r>
          </a:p>
        </p:txBody>
      </p:sp>
      <p:pic>
        <p:nvPicPr>
          <p:cNvPr id="3" name="Picture 2">
            <a:extLst>
              <a:ext uri="{FF2B5EF4-FFF2-40B4-BE49-F238E27FC236}">
                <a16:creationId xmlns:a16="http://schemas.microsoft.com/office/drawing/2014/main" id="{0C922139-4395-AEA3-F6F3-4B60228DF736}"/>
              </a:ext>
            </a:extLst>
          </p:cNvPr>
          <p:cNvPicPr>
            <a:picLocks noChangeAspect="1"/>
          </p:cNvPicPr>
          <p:nvPr/>
        </p:nvPicPr>
        <p:blipFill>
          <a:blip r:embed="rId3"/>
          <a:stretch>
            <a:fillRect/>
          </a:stretch>
        </p:blipFill>
        <p:spPr>
          <a:xfrm>
            <a:off x="590399" y="1582342"/>
            <a:ext cx="3778495" cy="3459057"/>
          </a:xfrm>
          <a:prstGeom prst="rect">
            <a:avLst/>
          </a:prstGeom>
        </p:spPr>
      </p:pic>
      <p:sp>
        <p:nvSpPr>
          <p:cNvPr id="4" name="TextBox 3">
            <a:extLst>
              <a:ext uri="{FF2B5EF4-FFF2-40B4-BE49-F238E27FC236}">
                <a16:creationId xmlns:a16="http://schemas.microsoft.com/office/drawing/2014/main" id="{E001347E-D71C-C60E-267C-36CF024E69A8}"/>
              </a:ext>
            </a:extLst>
          </p:cNvPr>
          <p:cNvSpPr txBox="1"/>
          <p:nvPr/>
        </p:nvSpPr>
        <p:spPr>
          <a:xfrm>
            <a:off x="264690" y="5522026"/>
            <a:ext cx="4437939" cy="1015663"/>
          </a:xfrm>
          <a:prstGeom prst="rect">
            <a:avLst/>
          </a:prstGeom>
          <a:noFill/>
        </p:spPr>
        <p:txBody>
          <a:bodyPr wrap="square" rtlCol="0">
            <a:spAutoFi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ADS search on “exoplanet” and “space weather” in refereed papers since 2000</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hs-2014-06-a-full_jpg.jpg" descr="hs-2014-06-a-full_jpg.jpg">
            <a:extLst>
              <a:ext uri="{FF2B5EF4-FFF2-40B4-BE49-F238E27FC236}">
                <a16:creationId xmlns:a16="http://schemas.microsoft.com/office/drawing/2014/main" id="{70A465AA-5940-4630-8520-4DAEE6215B86}"/>
              </a:ext>
            </a:extLst>
          </p:cNvPr>
          <p:cNvPicPr>
            <a:picLocks noChangeAspect="1"/>
          </p:cNvPicPr>
          <p:nvPr/>
        </p:nvPicPr>
        <p:blipFill>
          <a:blip r:embed="rId2"/>
          <a:stretch>
            <a:fillRect/>
          </a:stretch>
        </p:blipFill>
        <p:spPr>
          <a:xfrm>
            <a:off x="2138654" y="1958194"/>
            <a:ext cx="6533073" cy="4899806"/>
          </a:xfrm>
          <a:prstGeom prst="rect">
            <a:avLst/>
          </a:prstGeom>
          <a:ln w="12700">
            <a:miter lim="400000"/>
          </a:ln>
        </p:spPr>
      </p:pic>
      <p:sp>
        <p:nvSpPr>
          <p:cNvPr id="13" name="Title 12">
            <a:extLst>
              <a:ext uri="{FF2B5EF4-FFF2-40B4-BE49-F238E27FC236}">
                <a16:creationId xmlns:a16="http://schemas.microsoft.com/office/drawing/2014/main" id="{3313D0D6-559A-064C-75B1-CD198E09648F}"/>
              </a:ext>
            </a:extLst>
          </p:cNvPr>
          <p:cNvSpPr>
            <a:spLocks noGrp="1"/>
          </p:cNvSpPr>
          <p:nvPr>
            <p:ph type="title"/>
          </p:nvPr>
        </p:nvSpPr>
        <p:spPr/>
        <p:txBody>
          <a:bodyPr>
            <a:normAutofit fontScale="90000"/>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We Can Constrain the Particle Environment around Nearby Exoplanets, and Put Our World and Sun in Context</a:t>
            </a:r>
          </a:p>
        </p:txBody>
      </p:sp>
    </p:spTree>
    <p:extLst>
      <p:ext uri="{BB962C8B-B14F-4D97-AF65-F5344CB8AC3E}">
        <p14:creationId xmlns:p14="http://schemas.microsoft.com/office/powerpoint/2010/main" val="234411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What We See: Hot Coronae"/>
          <p:cNvSpPr txBox="1">
            <a:spLocks noGrp="1"/>
          </p:cNvSpPr>
          <p:nvPr>
            <p:ph type="title"/>
          </p:nvPr>
        </p:nvSpPr>
        <p:spPr>
          <a:xfrm>
            <a:off x="251209" y="178594"/>
            <a:ext cx="11736475" cy="1193858"/>
          </a:xfrm>
          <a:prstGeom prst="rect">
            <a:avLst/>
          </a:prstGeom>
        </p:spPr>
        <p:txBody>
          <a:bodyPr>
            <a:normAutofit/>
          </a:bodyPr>
          <a:lstStyle>
            <a:lvl1pPr defTabSz="821531">
              <a:lnSpc>
                <a:spcPct val="100000"/>
              </a:lnSpc>
              <a:defRPr sz="5000" spc="0"/>
            </a:lvl1pPr>
          </a:lstStyle>
          <a:p>
            <a:r>
              <a:rPr lang="en-US" sz="4000" dirty="0"/>
              <a:t>Some High Energy Perspective</a:t>
            </a:r>
            <a:endParaRPr sz="4000" dirty="0"/>
          </a:p>
        </p:txBody>
      </p:sp>
      <p:pic>
        <p:nvPicPr>
          <p:cNvPr id="248" name="Swift_GRBgraphic.jpg" descr="Swift_GRBgraphic.jpg"/>
          <p:cNvPicPr>
            <a:picLocks noChangeAspect="1"/>
          </p:cNvPicPr>
          <p:nvPr/>
        </p:nvPicPr>
        <p:blipFill>
          <a:blip r:embed="rId2"/>
          <a:stretch>
            <a:fillRect/>
          </a:stretch>
        </p:blipFill>
        <p:spPr>
          <a:xfrm>
            <a:off x="113881" y="1661942"/>
            <a:ext cx="4708836" cy="3534116"/>
          </a:xfrm>
          <a:prstGeom prst="rect">
            <a:avLst/>
          </a:prstGeom>
          <a:ln w="12700">
            <a:miter lim="400000"/>
          </a:ln>
        </p:spPr>
      </p:pic>
      <p:sp>
        <p:nvSpPr>
          <p:cNvPr id="249" name="Swift triggers on hard X-ray stellar flares (&gt;15 keV): bright, rare events"/>
          <p:cNvSpPr txBox="1"/>
          <p:nvPr/>
        </p:nvSpPr>
        <p:spPr>
          <a:xfrm>
            <a:off x="5235192" y="1372452"/>
            <a:ext cx="6511332" cy="522226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marL="158750" lvl="1" indent="-127000" defTabSz="410766">
              <a:lnSpc>
                <a:spcPct val="90000"/>
              </a:lnSpc>
              <a:spcBef>
                <a:spcPts val="750"/>
              </a:spcBef>
              <a:buSzPct val="171000"/>
              <a:buChar char="•"/>
              <a:defRPr sz="3200">
                <a:latin typeface="Gill Sans"/>
                <a:ea typeface="Gill Sans"/>
                <a:cs typeface="Gill Sans"/>
                <a:sym typeface="Gill Sans"/>
              </a:defRPr>
            </a:pPr>
            <a:r>
              <a:rPr sz="2000" dirty="0">
                <a:latin typeface="Helvetica Neue" panose="02000503000000020004" pitchFamily="2" charset="0"/>
                <a:ea typeface="Helvetica Neue" panose="02000503000000020004" pitchFamily="2" charset="0"/>
                <a:cs typeface="Helvetica Neue" panose="02000503000000020004" pitchFamily="2" charset="0"/>
              </a:rPr>
              <a:t>Swift </a:t>
            </a:r>
            <a:r>
              <a:rPr lang="en-US" sz="2000" dirty="0">
                <a:latin typeface="Helvetica Neue" panose="02000503000000020004" pitchFamily="2" charset="0"/>
                <a:ea typeface="Helvetica Neue" panose="02000503000000020004" pitchFamily="2" charset="0"/>
                <a:cs typeface="Helvetica Neue" panose="02000503000000020004" pitchFamily="2" charset="0"/>
              </a:rPr>
              <a:t>originally designed to study GRBs: detection and multiwavelength afterglow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followup</a:t>
            </a:r>
            <a:r>
              <a:rPr lang="en-US" sz="2000" dirty="0">
                <a:latin typeface="Helvetica Neue" panose="02000503000000020004" pitchFamily="2" charset="0"/>
                <a:ea typeface="Helvetica Neue" panose="02000503000000020004" pitchFamily="2" charset="0"/>
                <a:cs typeface="Helvetica Neue" panose="02000503000000020004" pitchFamily="2" charset="0"/>
              </a:rPr>
              <a:t> (HXR, SXR, UVOT)</a:t>
            </a:r>
          </a:p>
          <a:p>
            <a:pPr marL="158750" lvl="1" indent="-127000" defTabSz="410766">
              <a:lnSpc>
                <a:spcPct val="90000"/>
              </a:lnSpc>
              <a:spcBef>
                <a:spcPts val="750"/>
              </a:spcBef>
              <a:buSzPct val="171000"/>
              <a:buChar char="•"/>
              <a:defRPr sz="3200">
                <a:latin typeface="Gill Sans"/>
                <a:ea typeface="Gill Sans"/>
                <a:cs typeface="Gill Sans"/>
                <a:sym typeface="Gill Sans"/>
              </a:defRPr>
            </a:pPr>
            <a:r>
              <a:rPr lang="en-US" sz="2000" dirty="0">
                <a:latin typeface="Helvetica Neue" panose="02000503000000020004" pitchFamily="2" charset="0"/>
                <a:ea typeface="Helvetica Neue" panose="02000503000000020004" pitchFamily="2" charset="0"/>
                <a:cs typeface="Helvetica Neue" panose="02000503000000020004" pitchFamily="2" charset="0"/>
              </a:rPr>
              <a:t>These characteristics enable </a:t>
            </a:r>
            <a:r>
              <a:rPr sz="2000" dirty="0">
                <a:latin typeface="Helvetica Neue" panose="02000503000000020004" pitchFamily="2" charset="0"/>
                <a:ea typeface="Helvetica Neue" panose="02000503000000020004" pitchFamily="2" charset="0"/>
                <a:cs typeface="Helvetica Neue" panose="02000503000000020004" pitchFamily="2" charset="0"/>
              </a:rPr>
              <a:t>triggers on hard X-ray stellar flares (&gt;15 keV): bright, rare events </a:t>
            </a:r>
            <a:r>
              <a:rPr lang="en-US" sz="2000" dirty="0">
                <a:latin typeface="Helvetica Neue" panose="02000503000000020004" pitchFamily="2" charset="0"/>
                <a:ea typeface="Helvetica Neue" panose="02000503000000020004" pitchFamily="2" charset="0"/>
                <a:cs typeface="Helvetica Neue" panose="02000503000000020004" pitchFamily="2" charset="0"/>
              </a:rPr>
              <a:t> (~12 in the 19 years on-orbit)</a:t>
            </a:r>
          </a:p>
          <a:p>
            <a:pPr marL="158750" lvl="1" indent="-127000" defTabSz="410766">
              <a:lnSpc>
                <a:spcPct val="90000"/>
              </a:lnSpc>
              <a:spcBef>
                <a:spcPts val="750"/>
              </a:spcBef>
              <a:buSzPct val="171000"/>
              <a:buChar char="•"/>
              <a:defRPr sz="3200">
                <a:latin typeface="Gill Sans"/>
                <a:ea typeface="Gill Sans"/>
                <a:cs typeface="Gill Sans"/>
                <a:sym typeface="Gill Sans"/>
              </a:defRPr>
            </a:pPr>
            <a:r>
              <a:rPr lang="en-US" sz="2000" dirty="0">
                <a:latin typeface="Helvetica Neue" panose="02000503000000020004" pitchFamily="2" charset="0"/>
                <a:ea typeface="Helvetica Neue" panose="02000503000000020004" pitchFamily="2" charset="0"/>
                <a:cs typeface="Helvetica Neue" panose="02000503000000020004" pitchFamily="2" charset="0"/>
              </a:rPr>
              <a:t>Reveal extreme events: </a:t>
            </a:r>
          </a:p>
          <a:p>
            <a:pPr marL="615950" lvl="2" indent="-127000" defTabSz="410766">
              <a:lnSpc>
                <a:spcPct val="90000"/>
              </a:lnSpc>
              <a:spcBef>
                <a:spcPts val="750"/>
              </a:spcBef>
              <a:buSzPct val="171000"/>
              <a:buChar char="•"/>
              <a:defRPr sz="3200">
                <a:latin typeface="Gill Sans"/>
                <a:ea typeface="Gill Sans"/>
                <a:cs typeface="Gill Sans"/>
                <a:sym typeface="Gill Sans"/>
              </a:defRPr>
            </a:pPr>
            <a:r>
              <a:rPr lang="en-US" sz="2000" dirty="0">
                <a:latin typeface="Helvetica Neue" panose="02000503000000020004" pitchFamily="2" charset="0"/>
                <a:ea typeface="Helvetica Neue" panose="02000503000000020004" pitchFamily="2" charset="0"/>
                <a:cs typeface="Helvetica Neue" panose="02000503000000020004" pitchFamily="2" charset="0"/>
              </a:rPr>
              <a:t>Integrated flare energies 10</a:t>
            </a:r>
            <a:r>
              <a:rPr lang="en-US" sz="2000" baseline="31999" dirty="0">
                <a:latin typeface="Helvetica Neue" panose="02000503000000020004" pitchFamily="2" charset="0"/>
                <a:ea typeface="Helvetica Neue" panose="02000503000000020004" pitchFamily="2" charset="0"/>
                <a:cs typeface="Helvetica Neue" panose="02000503000000020004" pitchFamily="2" charset="0"/>
              </a:rPr>
              <a:t>38 </a:t>
            </a:r>
            <a:r>
              <a:rPr lang="en-US" sz="2000" dirty="0">
                <a:latin typeface="Helvetica Neue" panose="02000503000000020004" pitchFamily="2" charset="0"/>
                <a:ea typeface="Helvetica Neue" panose="02000503000000020004" pitchFamily="2" charset="0"/>
                <a:cs typeface="Helvetica Neue" panose="02000503000000020004" pitchFamily="2" charset="0"/>
              </a:rPr>
              <a:t>erg for binaries, 10</a:t>
            </a:r>
            <a:r>
              <a:rPr lang="en-US" sz="2000" baseline="31999" dirty="0">
                <a:latin typeface="Helvetica Neue" panose="02000503000000020004" pitchFamily="2" charset="0"/>
                <a:ea typeface="Helvetica Neue" panose="02000503000000020004" pitchFamily="2" charset="0"/>
                <a:cs typeface="Helvetica Neue" panose="02000503000000020004" pitchFamily="2" charset="0"/>
              </a:rPr>
              <a:t>35</a:t>
            </a:r>
            <a:r>
              <a:rPr lang="en-US" sz="2000" dirty="0">
                <a:latin typeface="Helvetica Neue" panose="02000503000000020004" pitchFamily="2" charset="0"/>
                <a:ea typeface="Helvetica Neue" panose="02000503000000020004" pitchFamily="2" charset="0"/>
                <a:cs typeface="Helvetica Neue" panose="02000503000000020004" pitchFamily="2" charset="0"/>
              </a:rPr>
              <a:t>-10</a:t>
            </a:r>
            <a:r>
              <a:rPr lang="en-US" sz="2000" baseline="31999" dirty="0">
                <a:latin typeface="Helvetica Neue" panose="02000503000000020004" pitchFamily="2" charset="0"/>
                <a:ea typeface="Helvetica Neue" panose="02000503000000020004" pitchFamily="2" charset="0"/>
                <a:cs typeface="Helvetica Neue" panose="02000503000000020004" pitchFamily="2" charset="0"/>
              </a:rPr>
              <a:t>36</a:t>
            </a:r>
            <a:r>
              <a:rPr lang="en-US" sz="2000" dirty="0">
                <a:latin typeface="Helvetica Neue" panose="02000503000000020004" pitchFamily="2" charset="0"/>
                <a:ea typeface="Helvetica Neue" panose="02000503000000020004" pitchFamily="2" charset="0"/>
                <a:cs typeface="Helvetica Neue" panose="02000503000000020004" pitchFamily="2" charset="0"/>
              </a:rPr>
              <a:t> erg for M dwarf stars</a:t>
            </a:r>
          </a:p>
          <a:p>
            <a:pPr marL="615950" lvl="2" indent="-127000" defTabSz="410766">
              <a:lnSpc>
                <a:spcPct val="90000"/>
              </a:lnSpc>
              <a:spcBef>
                <a:spcPts val="750"/>
              </a:spcBef>
              <a:buSzPct val="171000"/>
              <a:buChar char="•"/>
              <a:defRPr sz="3200">
                <a:latin typeface="Gill Sans"/>
                <a:ea typeface="Gill Sans"/>
                <a:cs typeface="Gill Sans"/>
                <a:sym typeface="Gill Sans"/>
              </a:defRPr>
            </a:pPr>
            <a:r>
              <a:rPr lang="en-US" sz="2000" dirty="0">
                <a:latin typeface="Helvetica Neue" panose="02000503000000020004" pitchFamily="2" charset="0"/>
                <a:ea typeface="Helvetica Neue" panose="02000503000000020004" pitchFamily="2" charset="0"/>
                <a:cs typeface="Helvetica Neue" panose="02000503000000020004" pitchFamily="2" charset="0"/>
              </a:rPr>
              <a:t>Peak flare X-ray luminosities ≳ </a:t>
            </a:r>
            <a:r>
              <a:rPr lang="en-US" sz="2000" dirty="0" err="1">
                <a:latin typeface="Helvetica Neue" panose="02000503000000020004" pitchFamily="2" charset="0"/>
                <a:ea typeface="Helvetica Neue" panose="02000503000000020004" pitchFamily="2" charset="0"/>
                <a:cs typeface="Helvetica Neue" panose="02000503000000020004" pitchFamily="2" charset="0"/>
              </a:rPr>
              <a:t>L</a:t>
            </a:r>
            <a:r>
              <a:rPr lang="en-US" sz="2000" baseline="-25000" dirty="0" err="1">
                <a:latin typeface="Helvetica Neue" panose="02000503000000020004" pitchFamily="2" charset="0"/>
                <a:ea typeface="Helvetica Neue" panose="02000503000000020004" pitchFamily="2" charset="0"/>
                <a:cs typeface="Helvetica Neue" panose="02000503000000020004" pitchFamily="2" charset="0"/>
              </a:rPr>
              <a:t>bol</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p>
          <a:p>
            <a:pPr marL="615950" lvl="2" indent="-127000" defTabSz="410766">
              <a:lnSpc>
                <a:spcPct val="90000"/>
              </a:lnSpc>
              <a:spcBef>
                <a:spcPts val="750"/>
              </a:spcBef>
              <a:buSzPct val="171000"/>
              <a:buChar char="•"/>
              <a:defRPr sz="3200">
                <a:latin typeface="Gill Sans"/>
                <a:ea typeface="Gill Sans"/>
                <a:cs typeface="Gill Sans"/>
                <a:sym typeface="Gill Sans"/>
              </a:defRPr>
            </a:pPr>
            <a:r>
              <a:rPr lang="en-US" sz="2000" dirty="0">
                <a:latin typeface="Helvetica Neue" panose="02000503000000020004" pitchFamily="2" charset="0"/>
                <a:ea typeface="Helvetica Neue" panose="02000503000000020004" pitchFamily="2" charset="0"/>
                <a:cs typeface="Helvetica Neue" panose="02000503000000020004" pitchFamily="2" charset="0"/>
              </a:rPr>
              <a:t>Peak temperatures 80 MK - 300 MK</a:t>
            </a:r>
          </a:p>
          <a:p>
            <a:pPr marL="158750" lvl="1" indent="-127000" defTabSz="410766">
              <a:lnSpc>
                <a:spcPct val="90000"/>
              </a:lnSpc>
              <a:spcBef>
                <a:spcPts val="750"/>
              </a:spcBef>
              <a:buSzPct val="171000"/>
              <a:buChar char="•"/>
              <a:defRPr sz="3200">
                <a:latin typeface="Gill Sans"/>
                <a:ea typeface="Gill Sans"/>
                <a:cs typeface="Gill Sans"/>
                <a:sym typeface="Gill Sans"/>
              </a:defRPr>
            </a:pPr>
            <a:r>
              <a:rPr lang="en-US" sz="2000" dirty="0">
                <a:latin typeface="Helvetica Neue" panose="02000503000000020004" pitchFamily="2" charset="0"/>
                <a:ea typeface="Helvetica Neue" panose="02000503000000020004" pitchFamily="2" charset="0"/>
                <a:cs typeface="Helvetica Neue" panose="02000503000000020004" pitchFamily="2" charset="0"/>
              </a:rPr>
              <a:t>Originate from “usual suspects” of extreme stellar magnetic activity: active binaries, M dwarfs, young stars</a:t>
            </a:r>
          </a:p>
          <a:p>
            <a:pPr marL="158750" lvl="1" indent="-127000" defTabSz="410766">
              <a:lnSpc>
                <a:spcPct val="90000"/>
              </a:lnSpc>
              <a:spcBef>
                <a:spcPts val="750"/>
              </a:spcBef>
              <a:buSzPct val="171000"/>
              <a:buChar char="•"/>
              <a:defRPr sz="3200">
                <a:latin typeface="Gill Sans"/>
                <a:ea typeface="Gill Sans"/>
                <a:cs typeface="Gill Sans"/>
                <a:sym typeface="Gill Sans"/>
              </a:defRPr>
            </a:pPr>
            <a:r>
              <a:rPr lang="en-US" sz="2000" dirty="0">
                <a:latin typeface="Helvetica Neue" panose="02000503000000020004" pitchFamily="2" charset="0"/>
                <a:ea typeface="Helvetica Neue" panose="02000503000000020004" pitchFamily="2" charset="0"/>
                <a:cs typeface="Helvetica Neue" panose="02000503000000020004" pitchFamily="2" charset="0"/>
              </a:rPr>
              <a:t>Give insights into stellar flare studies, especially with multi-wavelength observations and detailed study of the temporal-spectral characteristics</a:t>
            </a:r>
            <a:endParaRPr sz="2000" dirty="0">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5" name="Group 4">
            <a:extLst>
              <a:ext uri="{FF2B5EF4-FFF2-40B4-BE49-F238E27FC236}">
                <a16:creationId xmlns:a16="http://schemas.microsoft.com/office/drawing/2014/main" id="{CD6106F9-E751-EE74-244B-F1BF12642877}"/>
              </a:ext>
            </a:extLst>
          </p:cNvPr>
          <p:cNvGrpSpPr/>
          <p:nvPr/>
        </p:nvGrpSpPr>
        <p:grpSpPr>
          <a:xfrm>
            <a:off x="126973" y="1632633"/>
            <a:ext cx="5074723" cy="4701900"/>
            <a:chOff x="113881" y="1661942"/>
            <a:chExt cx="5074723" cy="4701900"/>
          </a:xfrm>
        </p:grpSpPr>
        <p:pic>
          <p:nvPicPr>
            <p:cNvPr id="3" name="Picture 2">
              <a:extLst>
                <a:ext uri="{FF2B5EF4-FFF2-40B4-BE49-F238E27FC236}">
                  <a16:creationId xmlns:a16="http://schemas.microsoft.com/office/drawing/2014/main" id="{2D3D96C9-5A79-CBFE-AB25-10B4C9E4FD29}"/>
                </a:ext>
              </a:extLst>
            </p:cNvPr>
            <p:cNvPicPr>
              <a:picLocks noChangeAspect="1"/>
            </p:cNvPicPr>
            <p:nvPr/>
          </p:nvPicPr>
          <p:blipFill>
            <a:blip r:embed="rId3"/>
            <a:stretch>
              <a:fillRect/>
            </a:stretch>
          </p:blipFill>
          <p:spPr>
            <a:xfrm>
              <a:off x="113881" y="1661942"/>
              <a:ext cx="5074723" cy="3666796"/>
            </a:xfrm>
            <a:prstGeom prst="rect">
              <a:avLst/>
            </a:prstGeom>
          </p:spPr>
        </p:pic>
        <p:sp>
          <p:nvSpPr>
            <p:cNvPr id="4" name="TextBox 3">
              <a:extLst>
                <a:ext uri="{FF2B5EF4-FFF2-40B4-BE49-F238E27FC236}">
                  <a16:creationId xmlns:a16="http://schemas.microsoft.com/office/drawing/2014/main" id="{1780D5ED-947F-B1FD-758D-70EA435F17C1}"/>
                </a:ext>
              </a:extLst>
            </p:cNvPr>
            <p:cNvSpPr txBox="1"/>
            <p:nvPr/>
          </p:nvSpPr>
          <p:spPr>
            <a:xfrm>
              <a:off x="251209" y="5717511"/>
              <a:ext cx="4139921" cy="646331"/>
            </a:xfrm>
            <a:prstGeom prst="rect">
              <a:avLst/>
            </a:prstGeom>
            <a:noFill/>
          </p:spPr>
          <p:txBody>
            <a:bodyPr wrap="square" rtlCol="0">
              <a:spAutoFit/>
            </a:bodyPr>
            <a:lstStyle/>
            <a:p>
              <a:r>
                <a:rPr lang="en-US" dirty="0"/>
                <a:t>Swift-triggered event on M dwarf binary DG </a:t>
              </a:r>
              <a:r>
                <a:rPr lang="en-US" dirty="0" err="1"/>
                <a:t>CVn</a:t>
              </a:r>
              <a:r>
                <a:rPr lang="en-US" dirty="0"/>
                <a:t> (Osten et al. 2016)</a:t>
              </a:r>
            </a:p>
          </p:txBody>
        </p:sp>
      </p:grpSp>
      <p:pic>
        <p:nvPicPr>
          <p:cNvPr id="7" name="Picture 6">
            <a:extLst>
              <a:ext uri="{FF2B5EF4-FFF2-40B4-BE49-F238E27FC236}">
                <a16:creationId xmlns:a16="http://schemas.microsoft.com/office/drawing/2014/main" id="{B064CDA6-7C94-9D6E-C8C7-50417C5B1CBA}"/>
              </a:ext>
            </a:extLst>
          </p:cNvPr>
          <p:cNvPicPr>
            <a:picLocks noChangeAspect="1"/>
          </p:cNvPicPr>
          <p:nvPr/>
        </p:nvPicPr>
        <p:blipFill>
          <a:blip r:embed="rId4"/>
          <a:stretch>
            <a:fillRect/>
          </a:stretch>
        </p:blipFill>
        <p:spPr>
          <a:xfrm>
            <a:off x="126973" y="1632633"/>
            <a:ext cx="5156931" cy="3562003"/>
          </a:xfrm>
          <a:prstGeom prst="rect">
            <a:avLst/>
          </a:prstGeom>
        </p:spPr>
      </p:pic>
      <p:grpSp>
        <p:nvGrpSpPr>
          <p:cNvPr id="11" name="Group 10">
            <a:extLst>
              <a:ext uri="{FF2B5EF4-FFF2-40B4-BE49-F238E27FC236}">
                <a16:creationId xmlns:a16="http://schemas.microsoft.com/office/drawing/2014/main" id="{59E0001F-CC9D-EFEA-92EC-619C49F64AD3}"/>
              </a:ext>
            </a:extLst>
          </p:cNvPr>
          <p:cNvGrpSpPr/>
          <p:nvPr/>
        </p:nvGrpSpPr>
        <p:grpSpPr>
          <a:xfrm>
            <a:off x="99136" y="1361170"/>
            <a:ext cx="5212603" cy="5244825"/>
            <a:chOff x="0" y="1507790"/>
            <a:chExt cx="5212603" cy="5244825"/>
          </a:xfrm>
        </p:grpSpPr>
        <p:pic>
          <p:nvPicPr>
            <p:cNvPr id="9" name="Picture 8">
              <a:extLst>
                <a:ext uri="{FF2B5EF4-FFF2-40B4-BE49-F238E27FC236}">
                  <a16:creationId xmlns:a16="http://schemas.microsoft.com/office/drawing/2014/main" id="{F1809A05-3DE6-4682-DD02-E17FE64D0235}"/>
                </a:ext>
              </a:extLst>
            </p:cNvPr>
            <p:cNvPicPr>
              <a:picLocks noChangeAspect="1"/>
            </p:cNvPicPr>
            <p:nvPr/>
          </p:nvPicPr>
          <p:blipFill>
            <a:blip r:embed="rId5"/>
            <a:stretch>
              <a:fillRect/>
            </a:stretch>
          </p:blipFill>
          <p:spPr>
            <a:xfrm>
              <a:off x="0" y="1507790"/>
              <a:ext cx="5212603" cy="3820948"/>
            </a:xfrm>
            <a:prstGeom prst="rect">
              <a:avLst/>
            </a:prstGeom>
          </p:spPr>
        </p:pic>
        <p:sp>
          <p:nvSpPr>
            <p:cNvPr id="10" name="TextBox 9">
              <a:extLst>
                <a:ext uri="{FF2B5EF4-FFF2-40B4-BE49-F238E27FC236}">
                  <a16:creationId xmlns:a16="http://schemas.microsoft.com/office/drawing/2014/main" id="{36EF7552-DB72-BF60-7E21-69AE9C4B9566}"/>
                </a:ext>
              </a:extLst>
            </p:cNvPr>
            <p:cNvSpPr txBox="1"/>
            <p:nvPr/>
          </p:nvSpPr>
          <p:spPr>
            <a:xfrm>
              <a:off x="442065" y="6383283"/>
              <a:ext cx="3758208" cy="369332"/>
            </a:xfrm>
            <a:prstGeom prst="rect">
              <a:avLst/>
            </a:prstGeom>
            <a:noFill/>
          </p:spPr>
          <p:txBody>
            <a:bodyPr wrap="none" rtlCol="0">
              <a:spAutoFit/>
            </a:bodyPr>
            <a:lstStyle/>
            <a:p>
              <a:r>
                <a:rPr lang="en-US" dirty="0"/>
                <a:t>15 GHz radio flare (Fender et al. 2015)</a:t>
              </a: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4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1" name="Science_cover_Mars_CME.jpg" descr="Science_cover_Mars_CME.jpg"/>
          <p:cNvPicPr>
            <a:picLocks noChangeAspect="1"/>
          </p:cNvPicPr>
          <p:nvPr/>
        </p:nvPicPr>
        <p:blipFill>
          <a:blip r:embed="rId3"/>
          <a:stretch>
            <a:fillRect/>
          </a:stretch>
        </p:blipFill>
        <p:spPr>
          <a:xfrm>
            <a:off x="-7125195" y="0"/>
            <a:ext cx="20654683" cy="6858000"/>
          </a:xfrm>
          <a:prstGeom prst="rect">
            <a:avLst/>
          </a:prstGeom>
          <a:ln w="12700">
            <a:miter lim="400000"/>
          </a:ln>
        </p:spPr>
      </p:pic>
      <p:sp>
        <p:nvSpPr>
          <p:cNvPr id="359" name="Exo-space weather &amp; exoplanet habitability depend on stellar magnetic fields and eruptive events"/>
          <p:cNvSpPr txBox="1">
            <a:spLocks noGrp="1"/>
          </p:cNvSpPr>
          <p:nvPr>
            <p:ph type="title"/>
          </p:nvPr>
        </p:nvSpPr>
        <p:spPr>
          <a:xfrm>
            <a:off x="368135" y="133945"/>
            <a:ext cx="11823865" cy="1138536"/>
          </a:xfrm>
          <a:prstGeom prst="rect">
            <a:avLst/>
          </a:prstGeom>
        </p:spPr>
        <p:txBody>
          <a:bodyPr>
            <a:normAutofit fontScale="90000"/>
          </a:bodyPr>
          <a:lstStyle>
            <a:lvl1pPr defTabSz="303783">
              <a:defRPr sz="4055"/>
            </a:lvl1pPr>
          </a:lstStyle>
          <a:p>
            <a:r>
              <a:rPr dirty="0">
                <a:latin typeface="Helvetica Neue" panose="02000503000000020004" pitchFamily="2" charset="0"/>
                <a:ea typeface="Helvetica Neue" panose="02000503000000020004" pitchFamily="2" charset="0"/>
                <a:cs typeface="Helvetica Neue" panose="02000503000000020004" pitchFamily="2" charset="0"/>
              </a:rPr>
              <a:t>Exo-space weather &amp; exoplanet habitability depend on stellar magnetic fields and eruptive events </a:t>
            </a:r>
          </a:p>
        </p:txBody>
      </p:sp>
      <p:sp>
        <p:nvSpPr>
          <p:cNvPr id="4" name="The star’s magnetic field creates an ecosystem which helps to set the environment that planets (and life) experience (e.g. Lingam &amp; Loeb 2018)…">
            <a:extLst>
              <a:ext uri="{FF2B5EF4-FFF2-40B4-BE49-F238E27FC236}">
                <a16:creationId xmlns:a16="http://schemas.microsoft.com/office/drawing/2014/main" id="{FB224AEF-AED8-69B4-575E-DA1F122394A9}"/>
              </a:ext>
            </a:extLst>
          </p:cNvPr>
          <p:cNvSpPr txBox="1"/>
          <p:nvPr/>
        </p:nvSpPr>
        <p:spPr>
          <a:xfrm>
            <a:off x="184067" y="5374700"/>
            <a:ext cx="6096000" cy="12662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a:buClr>
                <a:srgbClr val="FFFFFF"/>
              </a:buClr>
              <a:buSzPct val="100000"/>
              <a:defRPr sz="2800">
                <a:latin typeface="Helvetica Neue"/>
                <a:ea typeface="Helvetica Neue"/>
                <a:cs typeface="Helvetica Neue"/>
                <a:sym typeface="Helvetica Neue"/>
              </a:defRPr>
            </a:pPr>
            <a:r>
              <a:rPr sz="1969" dirty="0">
                <a:latin typeface="Helvetica Neue" panose="02000503000000020004" pitchFamily="2" charset="0"/>
                <a:ea typeface="Helvetica Neue" panose="02000503000000020004" pitchFamily="2" charset="0"/>
                <a:cs typeface="Helvetica Neue" panose="02000503000000020004" pitchFamily="2" charset="0"/>
              </a:rPr>
              <a:t>Coronal mass ejections and proton events have the biggest impact in determining the effect of reconnection events on planetary atmospheres, but require scaling from the Sun</a:t>
            </a:r>
          </a:p>
        </p:txBody>
      </p:sp>
      <p:sp>
        <p:nvSpPr>
          <p:cNvPr id="5" name="Jakosky et al. (2015)…">
            <a:extLst>
              <a:ext uri="{FF2B5EF4-FFF2-40B4-BE49-F238E27FC236}">
                <a16:creationId xmlns:a16="http://schemas.microsoft.com/office/drawing/2014/main" id="{34D0AFFF-99BB-300F-7682-E6289111E8C1}"/>
              </a:ext>
            </a:extLst>
          </p:cNvPr>
          <p:cNvSpPr txBox="1"/>
          <p:nvPr/>
        </p:nvSpPr>
        <p:spPr>
          <a:xfrm>
            <a:off x="0" y="1638365"/>
            <a:ext cx="3434301" cy="12662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a:defRPr sz="2800" b="1">
                <a:latin typeface="Helvetica Neue"/>
                <a:ea typeface="Helvetica Neue"/>
                <a:cs typeface="Helvetica Neue"/>
                <a:sym typeface="Helvetica Neue"/>
              </a:defRPr>
            </a:pPr>
            <a:r>
              <a:rPr sz="1969" dirty="0" err="1">
                <a:latin typeface="Helvetica Neue" panose="02000503000000020004" pitchFamily="2" charset="0"/>
                <a:ea typeface="Helvetica Neue" panose="02000503000000020004" pitchFamily="2" charset="0"/>
                <a:cs typeface="Helvetica Neue" panose="02000503000000020004" pitchFamily="2" charset="0"/>
              </a:rPr>
              <a:t>Jakosky</a:t>
            </a:r>
            <a:r>
              <a:rPr sz="1969" dirty="0">
                <a:latin typeface="Helvetica Neue" panose="02000503000000020004" pitchFamily="2" charset="0"/>
                <a:ea typeface="Helvetica Neue" panose="02000503000000020004" pitchFamily="2" charset="0"/>
                <a:cs typeface="Helvetica Neue" panose="02000503000000020004" pitchFamily="2" charset="0"/>
              </a:rPr>
              <a:t> et al. (2015)</a:t>
            </a:r>
          </a:p>
          <a:p>
            <a:pPr>
              <a:defRPr sz="2800" b="1">
                <a:latin typeface="Helvetica Neue"/>
                <a:ea typeface="Helvetica Neue"/>
                <a:cs typeface="Helvetica Neue"/>
                <a:sym typeface="Helvetica Neue"/>
              </a:defRPr>
            </a:pPr>
            <a:r>
              <a:rPr sz="1969" dirty="0">
                <a:latin typeface="Helvetica Neue" panose="02000503000000020004" pitchFamily="2" charset="0"/>
                <a:ea typeface="Helvetica Neue" panose="02000503000000020004" pitchFamily="2" charset="0"/>
                <a:cs typeface="Helvetica Neue" panose="02000503000000020004" pitchFamily="2" charset="0"/>
              </a:rPr>
              <a:t>impact of an interplanetary coronal mass ejection on Mars</a:t>
            </a:r>
          </a:p>
        </p:txBody>
      </p:sp>
    </p:spTree>
    <p:extLst>
      <p:ext uri="{BB962C8B-B14F-4D97-AF65-F5344CB8AC3E}">
        <p14:creationId xmlns:p14="http://schemas.microsoft.com/office/powerpoint/2010/main" val="29186379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F7611C-36AF-574F-9A70-0CBF6B210D5C}"/>
              </a:ext>
            </a:extLst>
          </p:cNvPr>
          <p:cNvPicPr>
            <a:picLocks noChangeAspect="1"/>
          </p:cNvPicPr>
          <p:nvPr/>
        </p:nvPicPr>
        <p:blipFill>
          <a:blip r:embed="rId2"/>
          <a:stretch>
            <a:fillRect/>
          </a:stretch>
        </p:blipFill>
        <p:spPr>
          <a:xfrm>
            <a:off x="3961363" y="2042554"/>
            <a:ext cx="3426028" cy="2568302"/>
          </a:xfrm>
          <a:prstGeom prst="rect">
            <a:avLst/>
          </a:prstGeom>
        </p:spPr>
      </p:pic>
      <p:sp>
        <p:nvSpPr>
          <p:cNvPr id="3" name="TextBox 2">
            <a:extLst>
              <a:ext uri="{FF2B5EF4-FFF2-40B4-BE49-F238E27FC236}">
                <a16:creationId xmlns:a16="http://schemas.microsoft.com/office/drawing/2014/main" id="{2B3E6801-C4D2-7330-70D9-9DCBA9CB3EF8}"/>
              </a:ext>
            </a:extLst>
          </p:cNvPr>
          <p:cNvSpPr txBox="1"/>
          <p:nvPr/>
        </p:nvSpPr>
        <p:spPr>
          <a:xfrm>
            <a:off x="4014180" y="5157296"/>
            <a:ext cx="4479752" cy="646331"/>
          </a:xfrm>
          <a:prstGeom prst="rect">
            <a:avLst/>
          </a:prstGeom>
          <a:noFill/>
        </p:spPr>
        <p:txBody>
          <a:bodyPr wrap="non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White light flaring from the Kepler mission</a:t>
            </a:r>
          </a:p>
          <a:p>
            <a:r>
              <a:rPr lang="en-US" dirty="0">
                <a:latin typeface="Helvetica Neue" panose="02000503000000020004" pitchFamily="2" charset="0"/>
                <a:ea typeface="Helvetica Neue" panose="02000503000000020004" pitchFamily="2" charset="0"/>
                <a:cs typeface="Helvetica Neue" panose="02000503000000020004" pitchFamily="2" charset="0"/>
              </a:rPr>
              <a:t>Yang &amp; Liu (2019)</a:t>
            </a:r>
          </a:p>
        </p:txBody>
      </p:sp>
      <p:pic>
        <p:nvPicPr>
          <p:cNvPr id="5" name="Picture 4">
            <a:extLst>
              <a:ext uri="{FF2B5EF4-FFF2-40B4-BE49-F238E27FC236}">
                <a16:creationId xmlns:a16="http://schemas.microsoft.com/office/drawing/2014/main" id="{2CE353F8-28BF-96F3-E776-2D7C2A93D2FC}"/>
              </a:ext>
            </a:extLst>
          </p:cNvPr>
          <p:cNvPicPr>
            <a:picLocks noChangeAspect="1"/>
          </p:cNvPicPr>
          <p:nvPr/>
        </p:nvPicPr>
        <p:blipFill>
          <a:blip r:embed="rId3"/>
          <a:stretch>
            <a:fillRect/>
          </a:stretch>
        </p:blipFill>
        <p:spPr>
          <a:xfrm>
            <a:off x="367420" y="1983178"/>
            <a:ext cx="2607283" cy="2687055"/>
          </a:xfrm>
          <a:prstGeom prst="rect">
            <a:avLst/>
          </a:prstGeom>
        </p:spPr>
      </p:pic>
      <p:sp>
        <p:nvSpPr>
          <p:cNvPr id="6" name="TextBox 5">
            <a:extLst>
              <a:ext uri="{FF2B5EF4-FFF2-40B4-BE49-F238E27FC236}">
                <a16:creationId xmlns:a16="http://schemas.microsoft.com/office/drawing/2014/main" id="{5D2D7F36-F511-19B2-1D29-C9623F88D69A}"/>
              </a:ext>
            </a:extLst>
          </p:cNvPr>
          <p:cNvSpPr txBox="1"/>
          <p:nvPr/>
        </p:nvSpPr>
        <p:spPr>
          <a:xfrm>
            <a:off x="233375" y="5295795"/>
            <a:ext cx="3661731" cy="646331"/>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HR diagram showing location of microwave-emitting stars</a:t>
            </a:r>
          </a:p>
        </p:txBody>
      </p:sp>
      <p:sp>
        <p:nvSpPr>
          <p:cNvPr id="7" name="TextBox 6">
            <a:extLst>
              <a:ext uri="{FF2B5EF4-FFF2-40B4-BE49-F238E27FC236}">
                <a16:creationId xmlns:a16="http://schemas.microsoft.com/office/drawing/2014/main" id="{8A045EA5-1B8F-99A4-FF73-BF66EE8D8DB8}"/>
              </a:ext>
            </a:extLst>
          </p:cNvPr>
          <p:cNvSpPr txBox="1"/>
          <p:nvPr/>
        </p:nvSpPr>
        <p:spPr>
          <a:xfrm>
            <a:off x="3248261" y="2857941"/>
            <a:ext cx="492443" cy="707886"/>
          </a:xfrm>
          <a:prstGeom prst="rect">
            <a:avLst/>
          </a:prstGeom>
          <a:noFill/>
        </p:spPr>
        <p:txBody>
          <a:bodyPr wrap="none" rtlCol="0">
            <a:spAutoFit/>
          </a:bodyPr>
          <a:lstStyle/>
          <a:p>
            <a:r>
              <a:rPr lang="en-US" sz="4000" dirty="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11" name="TextBox 10">
            <a:extLst>
              <a:ext uri="{FF2B5EF4-FFF2-40B4-BE49-F238E27FC236}">
                <a16:creationId xmlns:a16="http://schemas.microsoft.com/office/drawing/2014/main" id="{841CE608-C2D0-A79E-2357-489AACF9664D}"/>
              </a:ext>
            </a:extLst>
          </p:cNvPr>
          <p:cNvSpPr txBox="1"/>
          <p:nvPr/>
        </p:nvSpPr>
        <p:spPr>
          <a:xfrm>
            <a:off x="7568569" y="2770228"/>
            <a:ext cx="537358" cy="707886"/>
          </a:xfrm>
          <a:prstGeom prst="rect">
            <a:avLst/>
          </a:prstGeom>
          <a:noFill/>
        </p:spPr>
        <p:txBody>
          <a:bodyPr wrap="square">
            <a:spAutoFit/>
          </a:bodyPr>
          <a:lstStyle/>
          <a:p>
            <a:r>
              <a:rPr lang="en-US" sz="4000" dirty="0">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12" name="hs-2014-06-a-full_jpg.jpg" descr="hs-2014-06-a-full_jpg.jpg">
            <a:extLst>
              <a:ext uri="{FF2B5EF4-FFF2-40B4-BE49-F238E27FC236}">
                <a16:creationId xmlns:a16="http://schemas.microsoft.com/office/drawing/2014/main" id="{70A465AA-5940-4630-8520-4DAEE6215B86}"/>
              </a:ext>
            </a:extLst>
          </p:cNvPr>
          <p:cNvPicPr>
            <a:picLocks noChangeAspect="1"/>
          </p:cNvPicPr>
          <p:nvPr/>
        </p:nvPicPr>
        <p:blipFill>
          <a:blip r:embed="rId4"/>
          <a:stretch>
            <a:fillRect/>
          </a:stretch>
        </p:blipFill>
        <p:spPr>
          <a:xfrm>
            <a:off x="8016941" y="1916441"/>
            <a:ext cx="4033488" cy="3025117"/>
          </a:xfrm>
          <a:prstGeom prst="rect">
            <a:avLst/>
          </a:prstGeom>
          <a:ln w="12700">
            <a:miter lim="400000"/>
          </a:ln>
        </p:spPr>
      </p:pic>
      <p:sp>
        <p:nvSpPr>
          <p:cNvPr id="13" name="Title 12">
            <a:extLst>
              <a:ext uri="{FF2B5EF4-FFF2-40B4-BE49-F238E27FC236}">
                <a16:creationId xmlns:a16="http://schemas.microsoft.com/office/drawing/2014/main" id="{3313D0D6-559A-064C-75B1-CD198E09648F}"/>
              </a:ext>
            </a:extLst>
          </p:cNvPr>
          <p:cNvSpPr>
            <a:spLocks noGrp="1"/>
          </p:cNvSpPr>
          <p:nvPr>
            <p:ph type="title"/>
          </p:nvPr>
        </p:nvSpPr>
        <p:spPr/>
        <p:txBody>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Constraining the particle environment around nearby exoplanets</a:t>
            </a:r>
          </a:p>
        </p:txBody>
      </p:sp>
    </p:spTree>
    <p:extLst>
      <p:ext uri="{BB962C8B-B14F-4D97-AF65-F5344CB8AC3E}">
        <p14:creationId xmlns:p14="http://schemas.microsoft.com/office/powerpoint/2010/main" val="3582814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tar’s magnetic field helps to set the environment for planets and life"/>
          <p:cNvSpPr txBox="1">
            <a:spLocks noGrp="1"/>
          </p:cNvSpPr>
          <p:nvPr>
            <p:ph type="subTitle" idx="1"/>
          </p:nvPr>
        </p:nvSpPr>
        <p:spPr>
          <a:xfrm>
            <a:off x="285008" y="160734"/>
            <a:ext cx="11756571" cy="1287131"/>
          </a:xfrm>
          <a:prstGeom prst="rect">
            <a:avLst/>
          </a:prstGeom>
        </p:spPr>
        <p:txBody>
          <a:bodyPr>
            <a:normAutofit/>
          </a:bodyPr>
          <a:lstStyle/>
          <a:p>
            <a:pPr defTabSz="345030">
              <a:defRPr sz="6719"/>
            </a:pPr>
            <a:r>
              <a:rPr lang="en-US" sz="3600" dirty="0">
                <a:latin typeface="Helvetica Neue" panose="02000503000000020004" pitchFamily="2" charset="0"/>
                <a:ea typeface="Helvetica Neue" panose="02000503000000020004" pitchFamily="2" charset="0"/>
                <a:cs typeface="Helvetica Neue" panose="02000503000000020004" pitchFamily="2" charset="0"/>
                <a:sym typeface="Helvetica"/>
              </a:rPr>
              <a:t>A s</a:t>
            </a:r>
            <a:r>
              <a:rPr sz="3600" dirty="0">
                <a:latin typeface="Helvetica Neue" panose="02000503000000020004" pitchFamily="2" charset="0"/>
                <a:ea typeface="Helvetica Neue" panose="02000503000000020004" pitchFamily="2" charset="0"/>
                <a:cs typeface="Helvetica Neue" panose="02000503000000020004" pitchFamily="2" charset="0"/>
                <a:sym typeface="Helvetica"/>
              </a:rPr>
              <a:t>tar’s magnetic field helps to set the environment for planets and life</a:t>
            </a:r>
            <a:r>
              <a:rPr sz="3600" dirty="0">
                <a:latin typeface="Helvetica Neue" panose="02000503000000020004" pitchFamily="2" charset="0"/>
                <a:ea typeface="Helvetica Neue" panose="02000503000000020004" pitchFamily="2" charset="0"/>
                <a:cs typeface="Helvetica Neue" panose="02000503000000020004" pitchFamily="2" charset="0"/>
              </a:rPr>
              <a:t> </a:t>
            </a:r>
            <a:r>
              <a:rPr lang="en-US" sz="3600" dirty="0">
                <a:latin typeface="Helvetica Neue" panose="02000503000000020004" pitchFamily="2" charset="0"/>
                <a:ea typeface="Helvetica Neue" panose="02000503000000020004" pitchFamily="2" charset="0"/>
                <a:cs typeface="Helvetica Neue" panose="02000503000000020004" pitchFamily="2" charset="0"/>
              </a:rPr>
              <a:t>by:</a:t>
            </a:r>
            <a:endParaRPr sz="36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39" name="spaceweathermagfieldG.gif" descr="spaceweathermagfieldG.gif"/>
          <p:cNvPicPr>
            <a:picLocks noChangeAspect="1"/>
          </p:cNvPicPr>
          <p:nvPr/>
        </p:nvPicPr>
        <p:blipFill>
          <a:blip r:embed="rId2"/>
          <a:stretch>
            <a:fillRect/>
          </a:stretch>
        </p:blipFill>
        <p:spPr>
          <a:xfrm>
            <a:off x="3356044" y="1450489"/>
            <a:ext cx="4938268" cy="3292179"/>
          </a:xfrm>
          <a:prstGeom prst="rect">
            <a:avLst/>
          </a:prstGeom>
          <a:ln w="12700">
            <a:miter lim="400000"/>
          </a:ln>
        </p:spPr>
      </p:pic>
      <p:sp>
        <p:nvSpPr>
          <p:cNvPr id="240" name="star’s magnetic field:…"/>
          <p:cNvSpPr txBox="1"/>
          <p:nvPr/>
        </p:nvSpPr>
        <p:spPr>
          <a:xfrm>
            <a:off x="831273" y="4888075"/>
            <a:ext cx="11032176" cy="16950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342900" indent="-342900" algn="l">
              <a:buFont typeface="Arial" panose="020B0604020202020204" pitchFamily="34" charset="0"/>
              <a:buChar char="•"/>
              <a:defRPr sz="3000"/>
            </a:pPr>
            <a:r>
              <a:rPr lang="en-US" sz="2109" dirty="0">
                <a:latin typeface="Helvetica Neue" panose="02000503000000020004" pitchFamily="2" charset="0"/>
                <a:ea typeface="Helvetica Neue" panose="02000503000000020004" pitchFamily="2" charset="0"/>
                <a:cs typeface="Helvetica Neue" panose="02000503000000020004" pitchFamily="2" charset="0"/>
              </a:rPr>
              <a:t>H</a:t>
            </a:r>
            <a:r>
              <a:rPr sz="2109" dirty="0">
                <a:latin typeface="Helvetica Neue" panose="02000503000000020004" pitchFamily="2" charset="0"/>
                <a:ea typeface="Helvetica Neue" panose="02000503000000020004" pitchFamily="2" charset="0"/>
                <a:cs typeface="Helvetica Neue" panose="02000503000000020004" pitchFamily="2" charset="0"/>
              </a:rPr>
              <a:t>eat</a:t>
            </a:r>
            <a:r>
              <a:rPr lang="en-US" sz="2109" dirty="0">
                <a:latin typeface="Helvetica Neue" panose="02000503000000020004" pitchFamily="2" charset="0"/>
                <a:ea typeface="Helvetica Neue" panose="02000503000000020004" pitchFamily="2" charset="0"/>
                <a:cs typeface="Helvetica Neue" panose="02000503000000020004" pitchFamily="2" charset="0"/>
              </a:rPr>
              <a:t>ing</a:t>
            </a:r>
            <a:r>
              <a:rPr sz="2109" dirty="0">
                <a:latin typeface="Helvetica Neue" panose="02000503000000020004" pitchFamily="2" charset="0"/>
                <a:ea typeface="Helvetica Neue" panose="02000503000000020004" pitchFamily="2" charset="0"/>
                <a:cs typeface="Helvetica Neue" panose="02000503000000020004" pitchFamily="2" charset="0"/>
              </a:rPr>
              <a:t> plasma </a:t>
            </a:r>
            <a:r>
              <a:rPr lang="en-US" sz="2109" dirty="0">
                <a:latin typeface="Helvetica Neue" panose="02000503000000020004" pitchFamily="2" charset="0"/>
                <a:ea typeface="Helvetica Neue" panose="02000503000000020004" pitchFamily="2" charset="0"/>
                <a:cs typeface="Helvetica Neue" panose="02000503000000020004" pitchFamily="2" charset="0"/>
              </a:rPr>
              <a:t>to a range of</a:t>
            </a:r>
            <a:r>
              <a:rPr sz="2109" dirty="0">
                <a:latin typeface="Helvetica Neue" panose="02000503000000020004" pitchFamily="2" charset="0"/>
                <a:ea typeface="Helvetica Neue" panose="02000503000000020004" pitchFamily="2" charset="0"/>
                <a:cs typeface="Helvetica Neue" panose="02000503000000020004" pitchFamily="2" charset="0"/>
              </a:rPr>
              <a:t> temperatures</a:t>
            </a:r>
            <a:r>
              <a:rPr lang="en-US" sz="2109" dirty="0">
                <a:latin typeface="Helvetica Neue" panose="02000503000000020004" pitchFamily="2" charset="0"/>
                <a:ea typeface="Helvetica Neue" panose="02000503000000020004" pitchFamily="2" charset="0"/>
                <a:cs typeface="Helvetica Neue" panose="02000503000000020004" pitchFamily="2" charset="0"/>
              </a:rPr>
              <a:t>, from ~10</a:t>
            </a:r>
            <a:r>
              <a:rPr lang="en-US" sz="2109" baseline="30000" dirty="0">
                <a:latin typeface="Helvetica Neue" panose="02000503000000020004" pitchFamily="2" charset="0"/>
                <a:ea typeface="Helvetica Neue" panose="02000503000000020004" pitchFamily="2" charset="0"/>
                <a:cs typeface="Helvetica Neue" panose="02000503000000020004" pitchFamily="2" charset="0"/>
              </a:rPr>
              <a:t>4 </a:t>
            </a:r>
            <a:r>
              <a:rPr lang="en-US" sz="2109" dirty="0">
                <a:latin typeface="Helvetica Neue" panose="02000503000000020004" pitchFamily="2" charset="0"/>
                <a:ea typeface="Helvetica Neue" panose="02000503000000020004" pitchFamily="2" charset="0"/>
                <a:cs typeface="Helvetica Neue" panose="02000503000000020004" pitchFamily="2" charset="0"/>
              </a:rPr>
              <a:t>K </a:t>
            </a:r>
            <a:r>
              <a:rPr sz="2109" dirty="0">
                <a:latin typeface="Helvetica Neue" panose="02000503000000020004" pitchFamily="2" charset="0"/>
                <a:ea typeface="Helvetica Neue" panose="02000503000000020004" pitchFamily="2" charset="0"/>
                <a:cs typeface="Helvetica Neue" panose="02000503000000020004" pitchFamily="2" charset="0"/>
              </a:rPr>
              <a:t>up to </a:t>
            </a:r>
            <a:r>
              <a:rPr lang="en-US" sz="2109" dirty="0">
                <a:latin typeface="Helvetica Neue" panose="02000503000000020004" pitchFamily="2" charset="0"/>
                <a:ea typeface="Helvetica Neue" panose="02000503000000020004" pitchFamily="2" charset="0"/>
                <a:cs typeface="Helvetica Neue" panose="02000503000000020004" pitchFamily="2" charset="0"/>
              </a:rPr>
              <a:t>~10</a:t>
            </a:r>
            <a:r>
              <a:rPr lang="en-US" sz="2109" baseline="30000" dirty="0">
                <a:latin typeface="Helvetica Neue" panose="02000503000000020004" pitchFamily="2" charset="0"/>
                <a:ea typeface="Helvetica Neue" panose="02000503000000020004" pitchFamily="2" charset="0"/>
                <a:cs typeface="Helvetica Neue" panose="02000503000000020004" pitchFamily="2" charset="0"/>
              </a:rPr>
              <a:t>7 </a:t>
            </a:r>
            <a:r>
              <a:rPr lang="en-US" sz="2109" dirty="0">
                <a:latin typeface="Helvetica Neue" panose="02000503000000020004" pitchFamily="2" charset="0"/>
                <a:ea typeface="Helvetica Neue" panose="02000503000000020004" pitchFamily="2" charset="0"/>
                <a:cs typeface="Helvetica Neue" panose="02000503000000020004" pitchFamily="2" charset="0"/>
              </a:rPr>
              <a:t>K </a:t>
            </a:r>
            <a:r>
              <a:rPr sz="2109" dirty="0">
                <a:latin typeface="Helvetica Neue" panose="02000503000000020004" pitchFamily="2" charset="0"/>
                <a:ea typeface="Helvetica Neue" panose="02000503000000020004" pitchFamily="2" charset="0"/>
                <a:cs typeface="Helvetica Neue" panose="02000503000000020004" pitchFamily="2" charset="0"/>
              </a:rPr>
              <a:t>(chromosphere, corona)</a:t>
            </a:r>
          </a:p>
          <a:p>
            <a:pPr marL="342900" indent="-342900">
              <a:buSzPct val="100000"/>
              <a:buFont typeface="Arial" panose="020B0604020202020204" pitchFamily="34" charset="0"/>
              <a:buChar char="•"/>
              <a:defRPr sz="3000"/>
            </a:pPr>
            <a:r>
              <a:rPr lang="en-US" sz="2109" dirty="0">
                <a:latin typeface="Helvetica Neue" panose="02000503000000020004" pitchFamily="2" charset="0"/>
                <a:ea typeface="Helvetica Neue" panose="02000503000000020004" pitchFamily="2" charset="0"/>
                <a:cs typeface="Helvetica Neue" panose="02000503000000020004" pitchFamily="2" charset="0"/>
              </a:rPr>
              <a:t>Exp</a:t>
            </a:r>
            <a:r>
              <a:rPr sz="2109" dirty="0">
                <a:latin typeface="Helvetica Neue" panose="02000503000000020004" pitchFamily="2" charset="0"/>
                <a:ea typeface="Helvetica Neue" panose="02000503000000020004" pitchFamily="2" charset="0"/>
                <a:cs typeface="Helvetica Neue" panose="02000503000000020004" pitchFamily="2" charset="0"/>
              </a:rPr>
              <a:t>el</a:t>
            </a:r>
            <a:r>
              <a:rPr lang="en-US" sz="2109" dirty="0">
                <a:latin typeface="Helvetica Neue" panose="02000503000000020004" pitchFamily="2" charset="0"/>
                <a:ea typeface="Helvetica Neue" panose="02000503000000020004" pitchFamily="2" charset="0"/>
                <a:cs typeface="Helvetica Neue" panose="02000503000000020004" pitchFamily="2" charset="0"/>
              </a:rPr>
              <a:t>ling</a:t>
            </a:r>
            <a:r>
              <a:rPr sz="2109" dirty="0">
                <a:latin typeface="Helvetica Neue" panose="02000503000000020004" pitchFamily="2" charset="0"/>
                <a:ea typeface="Helvetica Neue" panose="02000503000000020004" pitchFamily="2" charset="0"/>
                <a:cs typeface="Helvetica Neue" panose="02000503000000020004" pitchFamily="2" charset="0"/>
              </a:rPr>
              <a:t> material (wind, coronal mass ejection)</a:t>
            </a:r>
          </a:p>
          <a:p>
            <a:pPr marL="342900" indent="-342900">
              <a:buSzPct val="100000"/>
              <a:buFont typeface="Arial" panose="020B0604020202020204" pitchFamily="34" charset="0"/>
              <a:buChar char="•"/>
              <a:defRPr sz="3000"/>
            </a:pPr>
            <a:r>
              <a:rPr lang="en-US" sz="2109" dirty="0">
                <a:latin typeface="Helvetica Neue" panose="02000503000000020004" pitchFamily="2" charset="0"/>
                <a:ea typeface="Helvetica Neue" panose="02000503000000020004" pitchFamily="2" charset="0"/>
                <a:cs typeface="Helvetica Neue" panose="02000503000000020004" pitchFamily="2" charset="0"/>
              </a:rPr>
              <a:t>A</a:t>
            </a:r>
            <a:r>
              <a:rPr sz="2109" dirty="0">
                <a:latin typeface="Helvetica Neue" panose="02000503000000020004" pitchFamily="2" charset="0"/>
                <a:ea typeface="Helvetica Neue" panose="02000503000000020004" pitchFamily="2" charset="0"/>
                <a:cs typeface="Helvetica Neue" panose="02000503000000020004" pitchFamily="2" charset="0"/>
              </a:rPr>
              <a:t>ccelerat</a:t>
            </a:r>
            <a:r>
              <a:rPr lang="en-US" sz="2109" dirty="0">
                <a:latin typeface="Helvetica Neue" panose="02000503000000020004" pitchFamily="2" charset="0"/>
                <a:ea typeface="Helvetica Neue" panose="02000503000000020004" pitchFamily="2" charset="0"/>
                <a:cs typeface="Helvetica Neue" panose="02000503000000020004" pitchFamily="2" charset="0"/>
              </a:rPr>
              <a:t>ing</a:t>
            </a:r>
            <a:r>
              <a:rPr sz="2109" dirty="0">
                <a:latin typeface="Helvetica Neue" panose="02000503000000020004" pitchFamily="2" charset="0"/>
                <a:ea typeface="Helvetica Neue" panose="02000503000000020004" pitchFamily="2" charset="0"/>
                <a:cs typeface="Helvetica Neue" panose="02000503000000020004" pitchFamily="2" charset="0"/>
              </a:rPr>
              <a:t> particles to very high energies (energetic particle events)</a:t>
            </a:r>
          </a:p>
          <a:p>
            <a:pPr marL="342900" indent="-342900">
              <a:buSzPct val="100000"/>
              <a:buFont typeface="Arial" panose="020B0604020202020204" pitchFamily="34" charset="0"/>
              <a:buChar char="•"/>
              <a:defRPr sz="3000"/>
            </a:pPr>
            <a:r>
              <a:rPr lang="en-US" sz="2109" dirty="0">
                <a:latin typeface="Helvetica Neue" panose="02000503000000020004" pitchFamily="2" charset="0"/>
                <a:ea typeface="Helvetica Neue" panose="02000503000000020004" pitchFamily="2" charset="0"/>
                <a:cs typeface="Helvetica Neue" panose="02000503000000020004" pitchFamily="2" charset="0"/>
              </a:rPr>
              <a:t>I</a:t>
            </a:r>
            <a:r>
              <a:rPr sz="2109" dirty="0">
                <a:latin typeface="Helvetica Neue" panose="02000503000000020004" pitchFamily="2" charset="0"/>
                <a:ea typeface="Helvetica Neue" panose="02000503000000020004" pitchFamily="2" charset="0"/>
                <a:cs typeface="Helvetica Neue" panose="02000503000000020004" pitchFamily="2" charset="0"/>
              </a:rPr>
              <a:t>nfluenc</a:t>
            </a:r>
            <a:r>
              <a:rPr lang="en-US" sz="2109" dirty="0">
                <a:latin typeface="Helvetica Neue" panose="02000503000000020004" pitchFamily="2" charset="0"/>
                <a:ea typeface="Helvetica Neue" panose="02000503000000020004" pitchFamily="2" charset="0"/>
                <a:cs typeface="Helvetica Neue" panose="02000503000000020004" pitchFamily="2" charset="0"/>
              </a:rPr>
              <a:t>ing</a:t>
            </a:r>
            <a:r>
              <a:rPr sz="2109" dirty="0">
                <a:latin typeface="Helvetica Neue" panose="02000503000000020004" pitchFamily="2" charset="0"/>
                <a:ea typeface="Helvetica Neue" panose="02000503000000020004" pitchFamily="2" charset="0"/>
                <a:cs typeface="Helvetica Neue" panose="02000503000000020004" pitchFamily="2" charset="0"/>
              </a:rPr>
              <a:t> the inner edge of the traditional habitable zone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X1.8 Solar Flare as Seen by SDO on Jan. 27, 2012.mov" descr="X1.8 Solar Flare as Seen by SDO on Jan. 27, 2012.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3274219" y="839391"/>
            <a:ext cx="5170289" cy="5170289"/>
          </a:xfrm>
          <a:prstGeom prst="rect">
            <a:avLst/>
          </a:prstGeom>
          <a:ln w="12700">
            <a:miter lim="400000"/>
          </a:ln>
        </p:spPr>
      </p:pic>
      <p:sp>
        <p:nvSpPr>
          <p:cNvPr id="292" name="solar flares"/>
          <p:cNvSpPr txBox="1"/>
          <p:nvPr/>
        </p:nvSpPr>
        <p:spPr>
          <a:xfrm>
            <a:off x="3409668" y="1056688"/>
            <a:ext cx="1814536" cy="503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800">
                <a:latin typeface="Gill Sans"/>
                <a:ea typeface="Gill Sans"/>
                <a:cs typeface="Gill Sans"/>
                <a:sym typeface="Gill Sans"/>
              </a:defRPr>
            </a:lvl1pPr>
          </a:lstStyle>
          <a:p>
            <a:r>
              <a:rPr dirty="0">
                <a:latin typeface="Helvetica Neue" panose="02000503000000020004" pitchFamily="2" charset="0"/>
                <a:ea typeface="Helvetica Neue" panose="02000503000000020004" pitchFamily="2" charset="0"/>
                <a:cs typeface="Helvetica Neue" panose="02000503000000020004" pitchFamily="2" charset="0"/>
              </a:rPr>
              <a:t>solar flares</a:t>
            </a:r>
          </a:p>
        </p:txBody>
      </p:sp>
      <p:sp>
        <p:nvSpPr>
          <p:cNvPr id="293" name="1, 2 &amp; 3: Solar eruptive events are made of"/>
          <p:cNvSpPr txBox="1">
            <a:spLocks noGrp="1"/>
          </p:cNvSpPr>
          <p:nvPr>
            <p:ph type="title"/>
          </p:nvPr>
        </p:nvSpPr>
        <p:spPr>
          <a:xfrm>
            <a:off x="-95003" y="178594"/>
            <a:ext cx="12385964" cy="616148"/>
          </a:xfrm>
          <a:prstGeom prst="rect">
            <a:avLst/>
          </a:prstGeom>
        </p:spPr>
        <p:txBody>
          <a:bodyPr>
            <a:noAutofit/>
          </a:bodyPr>
          <a:lstStyle>
            <a:lvl1pPr>
              <a:defRPr sz="4400"/>
            </a:lvl1pPr>
          </a:lstStyle>
          <a:p>
            <a:r>
              <a:rPr lang="en-US" sz="3600" dirty="0">
                <a:latin typeface="Helvetica Neue" panose="02000503000000020004" pitchFamily="2" charset="0"/>
                <a:ea typeface="Helvetica Neue" panose="02000503000000020004" pitchFamily="2" charset="0"/>
                <a:cs typeface="Helvetica Neue" panose="02000503000000020004" pitchFamily="2" charset="0"/>
              </a:rPr>
              <a:t>Space Weather -- </a:t>
            </a:r>
            <a:r>
              <a:rPr sz="3600" dirty="0">
                <a:latin typeface="Helvetica Neue" panose="02000503000000020004" pitchFamily="2" charset="0"/>
                <a:ea typeface="Helvetica Neue" panose="02000503000000020004" pitchFamily="2" charset="0"/>
                <a:cs typeface="Helvetica Neue" panose="02000503000000020004" pitchFamily="2" charset="0"/>
              </a:rPr>
              <a:t>Solar </a:t>
            </a:r>
            <a:r>
              <a:rPr lang="en-US" sz="3600" dirty="0">
                <a:latin typeface="Helvetica Neue" panose="02000503000000020004" pitchFamily="2" charset="0"/>
                <a:ea typeface="Helvetica Neue" panose="02000503000000020004" pitchFamily="2" charset="0"/>
                <a:cs typeface="Helvetica Neue" panose="02000503000000020004" pitchFamily="2" charset="0"/>
              </a:rPr>
              <a:t>E</a:t>
            </a:r>
            <a:r>
              <a:rPr sz="3600" dirty="0">
                <a:latin typeface="Helvetica Neue" panose="02000503000000020004" pitchFamily="2" charset="0"/>
                <a:ea typeface="Helvetica Neue" panose="02000503000000020004" pitchFamily="2" charset="0"/>
                <a:cs typeface="Helvetica Neue" panose="02000503000000020004" pitchFamily="2" charset="0"/>
              </a:rPr>
              <a:t>ruptive </a:t>
            </a:r>
            <a:r>
              <a:rPr lang="en-US" sz="3600" dirty="0">
                <a:latin typeface="Helvetica Neue" panose="02000503000000020004" pitchFamily="2" charset="0"/>
                <a:ea typeface="Helvetica Neue" panose="02000503000000020004" pitchFamily="2" charset="0"/>
                <a:cs typeface="Helvetica Neue" panose="02000503000000020004" pitchFamily="2" charset="0"/>
              </a:rPr>
              <a:t>E</a:t>
            </a:r>
            <a:r>
              <a:rPr sz="3600" dirty="0">
                <a:latin typeface="Helvetica Neue" panose="02000503000000020004" pitchFamily="2" charset="0"/>
                <a:ea typeface="Helvetica Neue" panose="02000503000000020004" pitchFamily="2" charset="0"/>
                <a:cs typeface="Helvetica Neue" panose="02000503000000020004" pitchFamily="2" charset="0"/>
              </a:rPr>
              <a:t>vents </a:t>
            </a:r>
            <a:r>
              <a:rPr lang="en-US" sz="3600" dirty="0">
                <a:latin typeface="Helvetica Neue" panose="02000503000000020004" pitchFamily="2" charset="0"/>
                <a:ea typeface="Helvetica Neue" panose="02000503000000020004" pitchFamily="2" charset="0"/>
                <a:cs typeface="Helvetica Neue" panose="02000503000000020004" pitchFamily="2" charset="0"/>
              </a:rPr>
              <a:t>-- is</a:t>
            </a:r>
            <a:r>
              <a:rPr sz="3600" dirty="0">
                <a:latin typeface="Helvetica Neue" panose="02000503000000020004" pitchFamily="2" charset="0"/>
                <a:ea typeface="Helvetica Neue" panose="02000503000000020004" pitchFamily="2" charset="0"/>
                <a:cs typeface="Helvetica Neue" panose="02000503000000020004" pitchFamily="2" charset="0"/>
              </a:rPr>
              <a:t> made of</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10" fill="hold"/>
                                        <p:tgtEl>
                                          <p:spTgt spid="29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91"/>
                </p:tgtEl>
              </p:cMediaNode>
            </p:video>
            <p:seq concurrent="1" prevAc="none" nextAc="seek">
              <p:cTn id="8" restart="whenNotActive" fill="hold" evtFilter="cancelBubble" nodeType="interactiveSeq">
                <p:stCondLst>
                  <p:cond evt="onClick" delay="0">
                    <p:tgtEl>
                      <p:spTgt spid="29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91"/>
                                        </p:tgtEl>
                                      </p:cBhvr>
                                    </p:cmd>
                                  </p:childTnLst>
                                </p:cTn>
                              </p:par>
                            </p:childTnLst>
                          </p:cTn>
                        </p:par>
                      </p:childTnLst>
                    </p:cTn>
                  </p:par>
                </p:childTnLst>
              </p:cTn>
              <p:nextCondLst>
                <p:cond evt="onClick" delay="0">
                  <p:tgtEl>
                    <p:spTgt spid="29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1, 2 &amp; 3: Solar eruptive events are made of"/>
          <p:cNvSpPr txBox="1">
            <a:spLocks noGrp="1"/>
          </p:cNvSpPr>
          <p:nvPr>
            <p:ph type="title"/>
          </p:nvPr>
        </p:nvSpPr>
        <p:spPr>
          <a:xfrm>
            <a:off x="-95003" y="178594"/>
            <a:ext cx="12385964" cy="616148"/>
          </a:xfrm>
          <a:prstGeom prst="rect">
            <a:avLst/>
          </a:prstGeom>
        </p:spPr>
        <p:txBody>
          <a:bodyPr>
            <a:noAutofit/>
          </a:bodyPr>
          <a:lstStyle>
            <a:lvl1pPr>
              <a:defRPr sz="4400"/>
            </a:lvl1pPr>
          </a:lstStyle>
          <a:p>
            <a:r>
              <a:rPr lang="en-US" sz="3600" dirty="0">
                <a:latin typeface="Helvetica Neue" panose="02000503000000020004" pitchFamily="2" charset="0"/>
                <a:ea typeface="Helvetica Neue" panose="02000503000000020004" pitchFamily="2" charset="0"/>
                <a:cs typeface="Helvetica Neue" panose="02000503000000020004" pitchFamily="2" charset="0"/>
              </a:rPr>
              <a:t>Space Weather -- </a:t>
            </a:r>
            <a:r>
              <a:rPr sz="3600" dirty="0">
                <a:latin typeface="Helvetica Neue" panose="02000503000000020004" pitchFamily="2" charset="0"/>
                <a:ea typeface="Helvetica Neue" panose="02000503000000020004" pitchFamily="2" charset="0"/>
                <a:cs typeface="Helvetica Neue" panose="02000503000000020004" pitchFamily="2" charset="0"/>
              </a:rPr>
              <a:t>Solar </a:t>
            </a:r>
            <a:r>
              <a:rPr lang="en-US" sz="3600" dirty="0">
                <a:latin typeface="Helvetica Neue" panose="02000503000000020004" pitchFamily="2" charset="0"/>
                <a:ea typeface="Helvetica Neue" panose="02000503000000020004" pitchFamily="2" charset="0"/>
                <a:cs typeface="Helvetica Neue" panose="02000503000000020004" pitchFamily="2" charset="0"/>
              </a:rPr>
              <a:t>E</a:t>
            </a:r>
            <a:r>
              <a:rPr sz="3600" dirty="0">
                <a:latin typeface="Helvetica Neue" panose="02000503000000020004" pitchFamily="2" charset="0"/>
                <a:ea typeface="Helvetica Neue" panose="02000503000000020004" pitchFamily="2" charset="0"/>
                <a:cs typeface="Helvetica Neue" panose="02000503000000020004" pitchFamily="2" charset="0"/>
              </a:rPr>
              <a:t>ruptive </a:t>
            </a:r>
            <a:r>
              <a:rPr lang="en-US" sz="3600" dirty="0">
                <a:latin typeface="Helvetica Neue" panose="02000503000000020004" pitchFamily="2" charset="0"/>
                <a:ea typeface="Helvetica Neue" panose="02000503000000020004" pitchFamily="2" charset="0"/>
                <a:cs typeface="Helvetica Neue" panose="02000503000000020004" pitchFamily="2" charset="0"/>
              </a:rPr>
              <a:t>E</a:t>
            </a:r>
            <a:r>
              <a:rPr sz="3600" dirty="0">
                <a:latin typeface="Helvetica Neue" panose="02000503000000020004" pitchFamily="2" charset="0"/>
                <a:ea typeface="Helvetica Neue" panose="02000503000000020004" pitchFamily="2" charset="0"/>
                <a:cs typeface="Helvetica Neue" panose="02000503000000020004" pitchFamily="2" charset="0"/>
              </a:rPr>
              <a:t>vents </a:t>
            </a:r>
            <a:r>
              <a:rPr lang="en-US" sz="3600" dirty="0">
                <a:latin typeface="Helvetica Neue" panose="02000503000000020004" pitchFamily="2" charset="0"/>
                <a:ea typeface="Helvetica Neue" panose="02000503000000020004" pitchFamily="2" charset="0"/>
                <a:cs typeface="Helvetica Neue" panose="02000503000000020004" pitchFamily="2" charset="0"/>
              </a:rPr>
              <a:t>-- is</a:t>
            </a:r>
            <a:r>
              <a:rPr sz="3600" dirty="0">
                <a:latin typeface="Helvetica Neue" panose="02000503000000020004" pitchFamily="2" charset="0"/>
                <a:ea typeface="Helvetica Neue" panose="02000503000000020004" pitchFamily="2" charset="0"/>
                <a:cs typeface="Helvetica Neue" panose="02000503000000020004" pitchFamily="2" charset="0"/>
              </a:rPr>
              <a:t> made of</a:t>
            </a:r>
          </a:p>
        </p:txBody>
      </p:sp>
      <p:pic>
        <p:nvPicPr>
          <p:cNvPr id="2" name="SOHO's View of Jan. 27, 2012 CME.mov" descr="SOHO's View of Jan. 27, 2012 CME.mov">
            <a:extLst>
              <a:ext uri="{FF2B5EF4-FFF2-40B4-BE49-F238E27FC236}">
                <a16:creationId xmlns:a16="http://schemas.microsoft.com/office/drawing/2014/main" id="{1DCAC10D-7367-5AB9-3239-B8F98B68A86B}"/>
              </a:ext>
            </a:extLst>
          </p:cNvPr>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3189387" y="982266"/>
            <a:ext cx="5331023" cy="5331023"/>
          </a:xfrm>
          <a:prstGeom prst="rect">
            <a:avLst/>
          </a:prstGeom>
          <a:ln w="12700">
            <a:miter lim="400000"/>
          </a:ln>
        </p:spPr>
      </p:pic>
      <p:sp>
        <p:nvSpPr>
          <p:cNvPr id="3" name="coronal mass ejections">
            <a:extLst>
              <a:ext uri="{FF2B5EF4-FFF2-40B4-BE49-F238E27FC236}">
                <a16:creationId xmlns:a16="http://schemas.microsoft.com/office/drawing/2014/main" id="{11C2D5F0-BAA3-4022-1955-F2B0E7ED85B2}"/>
              </a:ext>
            </a:extLst>
          </p:cNvPr>
          <p:cNvSpPr txBox="1"/>
          <p:nvPr/>
        </p:nvSpPr>
        <p:spPr>
          <a:xfrm>
            <a:off x="3260742" y="1016028"/>
            <a:ext cx="3229347"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800">
                <a:latin typeface="Gill Sans"/>
                <a:ea typeface="Gill Sans"/>
                <a:cs typeface="Gill Sans"/>
                <a:sym typeface="Gill Sans"/>
              </a:defRPr>
            </a:lvl1pPr>
          </a:lstStyle>
          <a:p>
            <a:r>
              <a:rPr sz="2400" dirty="0">
                <a:latin typeface="Helvetica Neue" panose="02000503000000020004" pitchFamily="2" charset="0"/>
                <a:ea typeface="Helvetica Neue" panose="02000503000000020004" pitchFamily="2" charset="0"/>
                <a:cs typeface="Helvetica Neue" panose="02000503000000020004" pitchFamily="2" charset="0"/>
              </a:rPr>
              <a:t>coronal mass ejections</a:t>
            </a:r>
          </a:p>
        </p:txBody>
      </p:sp>
    </p:spTree>
    <p:extLst>
      <p:ext uri="{BB962C8B-B14F-4D97-AF65-F5344CB8AC3E}">
        <p14:creationId xmlns:p14="http://schemas.microsoft.com/office/powerpoint/2010/main" val="2225294175"/>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100000">
                <p:cTn id="12" repeatCount="indefinite"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1, 2 &amp; 3: Solar eruptive events are made of"/>
          <p:cNvSpPr txBox="1">
            <a:spLocks noGrp="1"/>
          </p:cNvSpPr>
          <p:nvPr>
            <p:ph type="title"/>
          </p:nvPr>
        </p:nvSpPr>
        <p:spPr>
          <a:xfrm>
            <a:off x="-95003" y="178594"/>
            <a:ext cx="12385964" cy="616148"/>
          </a:xfrm>
          <a:prstGeom prst="rect">
            <a:avLst/>
          </a:prstGeom>
        </p:spPr>
        <p:txBody>
          <a:bodyPr>
            <a:noAutofit/>
          </a:bodyPr>
          <a:lstStyle>
            <a:lvl1pPr>
              <a:defRPr sz="4400"/>
            </a:lvl1pPr>
          </a:lstStyle>
          <a:p>
            <a:r>
              <a:rPr lang="en-US" sz="3600" dirty="0">
                <a:latin typeface="Helvetica Neue" panose="02000503000000020004" pitchFamily="2" charset="0"/>
                <a:ea typeface="Helvetica Neue" panose="02000503000000020004" pitchFamily="2" charset="0"/>
                <a:cs typeface="Helvetica Neue" panose="02000503000000020004" pitchFamily="2" charset="0"/>
              </a:rPr>
              <a:t>Space Weather -- </a:t>
            </a:r>
            <a:r>
              <a:rPr sz="3600" dirty="0">
                <a:latin typeface="Helvetica Neue" panose="02000503000000020004" pitchFamily="2" charset="0"/>
                <a:ea typeface="Helvetica Neue" panose="02000503000000020004" pitchFamily="2" charset="0"/>
                <a:cs typeface="Helvetica Neue" panose="02000503000000020004" pitchFamily="2" charset="0"/>
              </a:rPr>
              <a:t>Solar </a:t>
            </a:r>
            <a:r>
              <a:rPr lang="en-US" sz="3600" dirty="0">
                <a:latin typeface="Helvetica Neue" panose="02000503000000020004" pitchFamily="2" charset="0"/>
                <a:ea typeface="Helvetica Neue" panose="02000503000000020004" pitchFamily="2" charset="0"/>
                <a:cs typeface="Helvetica Neue" panose="02000503000000020004" pitchFamily="2" charset="0"/>
              </a:rPr>
              <a:t>E</a:t>
            </a:r>
            <a:r>
              <a:rPr sz="3600" dirty="0">
                <a:latin typeface="Helvetica Neue" panose="02000503000000020004" pitchFamily="2" charset="0"/>
                <a:ea typeface="Helvetica Neue" panose="02000503000000020004" pitchFamily="2" charset="0"/>
                <a:cs typeface="Helvetica Neue" panose="02000503000000020004" pitchFamily="2" charset="0"/>
              </a:rPr>
              <a:t>ruptive </a:t>
            </a:r>
            <a:r>
              <a:rPr lang="en-US" sz="3600" dirty="0">
                <a:latin typeface="Helvetica Neue" panose="02000503000000020004" pitchFamily="2" charset="0"/>
                <a:ea typeface="Helvetica Neue" panose="02000503000000020004" pitchFamily="2" charset="0"/>
                <a:cs typeface="Helvetica Neue" panose="02000503000000020004" pitchFamily="2" charset="0"/>
              </a:rPr>
              <a:t>E</a:t>
            </a:r>
            <a:r>
              <a:rPr sz="3600" dirty="0">
                <a:latin typeface="Helvetica Neue" panose="02000503000000020004" pitchFamily="2" charset="0"/>
                <a:ea typeface="Helvetica Neue" panose="02000503000000020004" pitchFamily="2" charset="0"/>
                <a:cs typeface="Helvetica Neue" panose="02000503000000020004" pitchFamily="2" charset="0"/>
              </a:rPr>
              <a:t>vents </a:t>
            </a:r>
            <a:r>
              <a:rPr lang="en-US" sz="3600" dirty="0">
                <a:latin typeface="Helvetica Neue" panose="02000503000000020004" pitchFamily="2" charset="0"/>
                <a:ea typeface="Helvetica Neue" panose="02000503000000020004" pitchFamily="2" charset="0"/>
                <a:cs typeface="Helvetica Neue" panose="02000503000000020004" pitchFamily="2" charset="0"/>
              </a:rPr>
              <a:t>-- is</a:t>
            </a:r>
            <a:r>
              <a:rPr sz="3600" dirty="0">
                <a:latin typeface="Helvetica Neue" panose="02000503000000020004" pitchFamily="2" charset="0"/>
                <a:ea typeface="Helvetica Neue" panose="02000503000000020004" pitchFamily="2" charset="0"/>
                <a:cs typeface="Helvetica Neue" panose="02000503000000020004" pitchFamily="2" charset="0"/>
              </a:rPr>
              <a:t> made of</a:t>
            </a:r>
          </a:p>
        </p:txBody>
      </p:sp>
      <p:pic>
        <p:nvPicPr>
          <p:cNvPr id="2" name="c2cme.mov" descr="c2cme.mov">
            <a:extLst>
              <a:ext uri="{FF2B5EF4-FFF2-40B4-BE49-F238E27FC236}">
                <a16:creationId xmlns:a16="http://schemas.microsoft.com/office/drawing/2014/main" id="{942A385E-FA0E-B5EF-2D5C-2896171CB825}"/>
              </a:ext>
            </a:extLst>
          </p:cNvPr>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3247430" y="1143000"/>
            <a:ext cx="4839891" cy="4839891"/>
          </a:xfrm>
          <a:prstGeom prst="rect">
            <a:avLst/>
          </a:prstGeom>
          <a:ln w="12700">
            <a:miter lim="400000"/>
          </a:ln>
        </p:spPr>
      </p:pic>
      <p:sp>
        <p:nvSpPr>
          <p:cNvPr id="3" name="solar energetic particles">
            <a:extLst>
              <a:ext uri="{FF2B5EF4-FFF2-40B4-BE49-F238E27FC236}">
                <a16:creationId xmlns:a16="http://schemas.microsoft.com/office/drawing/2014/main" id="{0A04FBBF-58F0-E830-EA45-D57B7F888602}"/>
              </a:ext>
            </a:extLst>
          </p:cNvPr>
          <p:cNvSpPr txBox="1"/>
          <p:nvPr/>
        </p:nvSpPr>
        <p:spPr>
          <a:xfrm>
            <a:off x="3241051" y="1024958"/>
            <a:ext cx="3344891"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800">
                <a:latin typeface="Gill Sans"/>
                <a:ea typeface="Gill Sans"/>
                <a:cs typeface="Gill Sans"/>
                <a:sym typeface="Gill Sans"/>
              </a:defRPr>
            </a:lvl1pPr>
          </a:lstStyle>
          <a:p>
            <a:r>
              <a:rPr sz="2400" dirty="0">
                <a:latin typeface="Helvetica Neue" panose="02000503000000020004" pitchFamily="2" charset="0"/>
                <a:ea typeface="Helvetica Neue" panose="02000503000000020004" pitchFamily="2" charset="0"/>
                <a:cs typeface="Helvetica Neue" panose="02000503000000020004" pitchFamily="2" charset="0"/>
              </a:rPr>
              <a:t>solar energetic particles</a:t>
            </a:r>
          </a:p>
        </p:txBody>
      </p:sp>
    </p:spTree>
    <p:extLst>
      <p:ext uri="{BB962C8B-B14F-4D97-AF65-F5344CB8AC3E}">
        <p14:creationId xmlns:p14="http://schemas.microsoft.com/office/powerpoint/2010/main" val="3626369544"/>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100000">
                <p:cTn id="12"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1" name="Science_cover_Mars_CME.jpg" descr="Science_cover_Mars_CME.jpg"/>
          <p:cNvPicPr>
            <a:picLocks noChangeAspect="1"/>
          </p:cNvPicPr>
          <p:nvPr/>
        </p:nvPicPr>
        <p:blipFill>
          <a:blip r:embed="rId3"/>
          <a:stretch>
            <a:fillRect/>
          </a:stretch>
        </p:blipFill>
        <p:spPr>
          <a:xfrm>
            <a:off x="-7125195" y="0"/>
            <a:ext cx="20654683" cy="6858000"/>
          </a:xfrm>
          <a:prstGeom prst="rect">
            <a:avLst/>
          </a:prstGeom>
          <a:ln w="12700">
            <a:miter lim="400000"/>
          </a:ln>
        </p:spPr>
      </p:pic>
      <p:sp>
        <p:nvSpPr>
          <p:cNvPr id="359" name="Exo-space weather &amp; exoplanet habitability depend on stellar magnetic fields and eruptive events"/>
          <p:cNvSpPr txBox="1">
            <a:spLocks noGrp="1"/>
          </p:cNvSpPr>
          <p:nvPr>
            <p:ph type="title"/>
          </p:nvPr>
        </p:nvSpPr>
        <p:spPr>
          <a:xfrm>
            <a:off x="368135" y="133945"/>
            <a:ext cx="11823865" cy="1138536"/>
          </a:xfrm>
          <a:prstGeom prst="rect">
            <a:avLst/>
          </a:prstGeom>
        </p:spPr>
        <p:txBody>
          <a:bodyPr>
            <a:normAutofit fontScale="90000"/>
          </a:bodyPr>
          <a:lstStyle>
            <a:lvl1pPr defTabSz="303783">
              <a:defRPr sz="4055"/>
            </a:lvl1pPr>
          </a:lstStyle>
          <a:p>
            <a:r>
              <a:rPr dirty="0">
                <a:latin typeface="Helvetica Neue" panose="02000503000000020004" pitchFamily="2" charset="0"/>
                <a:ea typeface="Helvetica Neue" panose="02000503000000020004" pitchFamily="2" charset="0"/>
                <a:cs typeface="Helvetica Neue" panose="02000503000000020004" pitchFamily="2" charset="0"/>
              </a:rPr>
              <a:t>Exo-space weather &amp; exoplanet habitability depend on stellar magnetic fields and eruptive events </a:t>
            </a:r>
          </a:p>
        </p:txBody>
      </p:sp>
      <p:pic>
        <p:nvPicPr>
          <p:cNvPr id="2" name="Image" descr="Image">
            <a:extLst>
              <a:ext uri="{FF2B5EF4-FFF2-40B4-BE49-F238E27FC236}">
                <a16:creationId xmlns:a16="http://schemas.microsoft.com/office/drawing/2014/main" id="{B8F45D52-5BDC-CB5A-90B5-55DC4AFAA52D}"/>
              </a:ext>
            </a:extLst>
          </p:cNvPr>
          <p:cNvPicPr>
            <a:picLocks noChangeAspect="1"/>
          </p:cNvPicPr>
          <p:nvPr/>
        </p:nvPicPr>
        <p:blipFill>
          <a:blip r:embed="rId4"/>
          <a:stretch>
            <a:fillRect/>
          </a:stretch>
        </p:blipFill>
        <p:spPr>
          <a:xfrm>
            <a:off x="1523589" y="1789551"/>
            <a:ext cx="9370861" cy="4508379"/>
          </a:xfrm>
          <a:prstGeom prst="rect">
            <a:avLst/>
          </a:prstGeom>
          <a:ln w="12700">
            <a:miter lim="400000"/>
          </a:ln>
        </p:spPr>
      </p:pic>
      <p:sp>
        <p:nvSpPr>
          <p:cNvPr id="3" name="Tilley et al. (2018)">
            <a:extLst>
              <a:ext uri="{FF2B5EF4-FFF2-40B4-BE49-F238E27FC236}">
                <a16:creationId xmlns:a16="http://schemas.microsoft.com/office/drawing/2014/main" id="{9C437D9B-0995-E0D8-AD6B-FA75760B9550}"/>
              </a:ext>
            </a:extLst>
          </p:cNvPr>
          <p:cNvSpPr txBox="1"/>
          <p:nvPr/>
        </p:nvSpPr>
        <p:spPr>
          <a:xfrm>
            <a:off x="10517262" y="6431875"/>
            <a:ext cx="1674738" cy="2921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defRPr sz="2200" b="1">
                <a:latin typeface="Helvetica Neue"/>
                <a:ea typeface="Helvetica Neue"/>
                <a:cs typeface="Helvetica Neue"/>
                <a:sym typeface="Helvetica Neue"/>
              </a:defRPr>
            </a:lvl1pPr>
          </a:lstStyle>
          <a:p>
            <a:r>
              <a:rPr sz="1547" dirty="0">
                <a:latin typeface="Helvetica Neue" panose="02000503000000020004" pitchFamily="2" charset="0"/>
                <a:ea typeface="Helvetica Neue" panose="02000503000000020004" pitchFamily="2" charset="0"/>
                <a:cs typeface="Helvetica Neue" panose="02000503000000020004" pitchFamily="2" charset="0"/>
              </a:rPr>
              <a:t>Tilley et al. (2018)</a:t>
            </a:r>
          </a:p>
        </p:txBody>
      </p:sp>
    </p:spTree>
    <p:extLst>
      <p:ext uri="{BB962C8B-B14F-4D97-AF65-F5344CB8AC3E}">
        <p14:creationId xmlns:p14="http://schemas.microsoft.com/office/powerpoint/2010/main" val="347544133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flare.mov">
            <a:hlinkClick r:id="" action="ppaction://media"/>
            <a:extLst>
              <a:ext uri="{FF2B5EF4-FFF2-40B4-BE49-F238E27FC236}">
                <a16:creationId xmlns:a16="http://schemas.microsoft.com/office/drawing/2014/main" id="{4738931F-8066-E8FE-0B1E-4B44E02E96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0478" y="1451452"/>
            <a:ext cx="6171155" cy="4114103"/>
          </a:xfrm>
          <a:prstGeom prst="rect">
            <a:avLst/>
          </a:prstGeom>
        </p:spPr>
      </p:pic>
      <p:pic>
        <p:nvPicPr>
          <p:cNvPr id="9" name="Picture 8">
            <a:extLst>
              <a:ext uri="{FF2B5EF4-FFF2-40B4-BE49-F238E27FC236}">
                <a16:creationId xmlns:a16="http://schemas.microsoft.com/office/drawing/2014/main" id="{6D167217-7917-DB42-6790-5D3EB3DDE497}"/>
              </a:ext>
            </a:extLst>
          </p:cNvPr>
          <p:cNvPicPr>
            <a:picLocks noChangeAspect="1"/>
          </p:cNvPicPr>
          <p:nvPr/>
        </p:nvPicPr>
        <p:blipFill>
          <a:blip r:embed="rId5"/>
          <a:stretch>
            <a:fillRect/>
          </a:stretch>
        </p:blipFill>
        <p:spPr>
          <a:xfrm>
            <a:off x="6913331" y="1227225"/>
            <a:ext cx="5084204" cy="3811344"/>
          </a:xfrm>
          <a:prstGeom prst="rect">
            <a:avLst/>
          </a:prstGeom>
        </p:spPr>
      </p:pic>
      <p:sp>
        <p:nvSpPr>
          <p:cNvPr id="10" name="Title 9">
            <a:extLst>
              <a:ext uri="{FF2B5EF4-FFF2-40B4-BE49-F238E27FC236}">
                <a16:creationId xmlns:a16="http://schemas.microsoft.com/office/drawing/2014/main" id="{0C5D8941-2D26-06F5-9939-DA17EE3EAFDB}"/>
              </a:ext>
            </a:extLst>
          </p:cNvPr>
          <p:cNvSpPr>
            <a:spLocks noGrp="1"/>
          </p:cNvSpPr>
          <p:nvPr>
            <p:ph type="title"/>
          </p:nvPr>
        </p:nvSpPr>
        <p:spPr>
          <a:xfrm>
            <a:off x="630478" y="170477"/>
            <a:ext cx="10515600" cy="1325563"/>
          </a:xfrm>
        </p:spPr>
        <p:txBody>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Why study flaring and space weather in other stars?</a:t>
            </a:r>
          </a:p>
        </p:txBody>
      </p:sp>
      <p:sp>
        <p:nvSpPr>
          <p:cNvPr id="12" name="TextBox 11">
            <a:extLst>
              <a:ext uri="{FF2B5EF4-FFF2-40B4-BE49-F238E27FC236}">
                <a16:creationId xmlns:a16="http://schemas.microsoft.com/office/drawing/2014/main" id="{8B5C1CC2-F498-A809-2E86-853C4D98C713}"/>
              </a:ext>
            </a:extLst>
          </p:cNvPr>
          <p:cNvSpPr txBox="1"/>
          <p:nvPr/>
        </p:nvSpPr>
        <p:spPr>
          <a:xfrm>
            <a:off x="741381" y="6002768"/>
            <a:ext cx="7986802" cy="369332"/>
          </a:xfrm>
          <a:prstGeom prst="rect">
            <a:avLst/>
          </a:prstGeom>
          <a:noFill/>
        </p:spPr>
        <p:txBody>
          <a:bodyPr wrap="non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Flares are a common occurrence on stars in the cool half of the HR diagram</a:t>
            </a:r>
          </a:p>
        </p:txBody>
      </p:sp>
      <p:sp>
        <p:nvSpPr>
          <p:cNvPr id="13" name="TextBox 12">
            <a:extLst>
              <a:ext uri="{FF2B5EF4-FFF2-40B4-BE49-F238E27FC236}">
                <a16:creationId xmlns:a16="http://schemas.microsoft.com/office/drawing/2014/main" id="{47E35901-A416-A774-4724-DFF25F3673EF}"/>
              </a:ext>
            </a:extLst>
          </p:cNvPr>
          <p:cNvSpPr txBox="1"/>
          <p:nvPr/>
        </p:nvSpPr>
        <p:spPr>
          <a:xfrm>
            <a:off x="838200" y="5696959"/>
            <a:ext cx="8804846" cy="369332"/>
          </a:xfrm>
          <a:prstGeom prst="rect">
            <a:avLst/>
          </a:prstGeom>
          <a:noFill/>
        </p:spPr>
        <p:txBody>
          <a:bodyPr wrap="non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Stellar flares can be orders of magnitude more energetic than the largest solar flares</a:t>
            </a:r>
          </a:p>
        </p:txBody>
      </p:sp>
      <p:sp>
        <p:nvSpPr>
          <p:cNvPr id="14" name="TextBox 13">
            <a:extLst>
              <a:ext uri="{FF2B5EF4-FFF2-40B4-BE49-F238E27FC236}">
                <a16:creationId xmlns:a16="http://schemas.microsoft.com/office/drawing/2014/main" id="{BAD4EFA5-6F25-C75D-3ADF-308406405C62}"/>
              </a:ext>
            </a:extLst>
          </p:cNvPr>
          <p:cNvSpPr txBox="1"/>
          <p:nvPr/>
        </p:nvSpPr>
        <p:spPr>
          <a:xfrm>
            <a:off x="741381" y="5798946"/>
            <a:ext cx="10977453" cy="646331"/>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Solar &amp; stellar flares involve all layers of the stellar atmosphere, processes of plasma heating, particle acceleration, mass flows</a:t>
            </a:r>
          </a:p>
        </p:txBody>
      </p:sp>
      <p:sp>
        <p:nvSpPr>
          <p:cNvPr id="15" name="TextBox 14">
            <a:extLst>
              <a:ext uri="{FF2B5EF4-FFF2-40B4-BE49-F238E27FC236}">
                <a16:creationId xmlns:a16="http://schemas.microsoft.com/office/drawing/2014/main" id="{179B1DAE-B8A1-4BA5-CCE6-CA301F14D22D}"/>
              </a:ext>
            </a:extLst>
          </p:cNvPr>
          <p:cNvSpPr txBox="1"/>
          <p:nvPr/>
        </p:nvSpPr>
        <p:spPr>
          <a:xfrm>
            <a:off x="741381" y="6061197"/>
            <a:ext cx="9580508" cy="369332"/>
          </a:xfrm>
          <a:prstGeom prst="rect">
            <a:avLst/>
          </a:prstGeom>
          <a:noFill/>
        </p:spPr>
        <p:txBody>
          <a:bodyPr wrap="non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Often accompanied by ejections of mass which can have space weather/habitability effects</a:t>
            </a:r>
          </a:p>
        </p:txBody>
      </p:sp>
      <p:sp>
        <p:nvSpPr>
          <p:cNvPr id="16" name="TextBox 15">
            <a:extLst>
              <a:ext uri="{FF2B5EF4-FFF2-40B4-BE49-F238E27FC236}">
                <a16:creationId xmlns:a16="http://schemas.microsoft.com/office/drawing/2014/main" id="{947D24C6-242B-544B-FF9D-C182C816971B}"/>
              </a:ext>
            </a:extLst>
          </p:cNvPr>
          <p:cNvSpPr txBox="1"/>
          <p:nvPr/>
        </p:nvSpPr>
        <p:spPr>
          <a:xfrm>
            <a:off x="7190160" y="5009555"/>
            <a:ext cx="4479752" cy="646331"/>
          </a:xfrm>
          <a:prstGeom prst="rect">
            <a:avLst/>
          </a:prstGeom>
          <a:noFill/>
        </p:spPr>
        <p:txBody>
          <a:bodyPr wrap="non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White light flaring from the Kepler mission</a:t>
            </a:r>
          </a:p>
          <a:p>
            <a:r>
              <a:rPr lang="en-US" dirty="0">
                <a:latin typeface="Helvetica Neue" panose="02000503000000020004" pitchFamily="2" charset="0"/>
                <a:ea typeface="Helvetica Neue" panose="02000503000000020004" pitchFamily="2" charset="0"/>
                <a:cs typeface="Helvetica Neue" panose="02000503000000020004" pitchFamily="2" charset="0"/>
              </a:rPr>
              <a:t>Yang &amp; Liu (2019)</a:t>
            </a:r>
          </a:p>
        </p:txBody>
      </p:sp>
    </p:spTree>
    <p:extLst>
      <p:ext uri="{BB962C8B-B14F-4D97-AF65-F5344CB8AC3E}">
        <p14:creationId xmlns:p14="http://schemas.microsoft.com/office/powerpoint/2010/main" val="297609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hidden"/>
                                      </p:to>
                                    </p:set>
                                  </p:childTnLst>
                                </p:cTn>
                              </p:par>
                              <p:par>
                                <p:cTn id="13" presetID="1" presetClass="entr" presetSubtype="0" fill="hold" grpId="1"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0"/>
                            </p:stCondLst>
                            <p:childTnLst>
                              <p:par>
                                <p:cTn id="22" presetID="1" presetClass="mediacall" presetSubtype="0" fill="hold" nodeType="afterEffect">
                                  <p:stCondLst>
                                    <p:cond delay="0"/>
                                  </p:stCondLst>
                                  <p:childTnLst>
                                    <p:cmd type="call" cmd="playFrom(0.0)">
                                      <p:cBhvr>
                                        <p:cTn id="23" dur="266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repeatCount="indefinite" fill="hold" display="0">
                  <p:stCondLst>
                    <p:cond delay="indefinite"/>
                  </p:stCondLst>
                </p:cTn>
                <p:tgtEl>
                  <p:spTgt spid="7"/>
                </p:tgtEl>
              </p:cMediaNode>
            </p:video>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7"/>
                                        </p:tgtEl>
                                      </p:cBhvr>
                                    </p:cmd>
                                  </p:childTnLst>
                                </p:cTn>
                              </p:par>
                            </p:childTnLst>
                          </p:cTn>
                        </p:par>
                      </p:childTnLst>
                    </p:cTn>
                  </p:par>
                </p:childTnLst>
              </p:cTn>
              <p:nextCondLst>
                <p:cond evt="onClick" delay="0">
                  <p:tgtEl>
                    <p:spTgt spid="7"/>
                  </p:tgtEl>
                </p:cond>
              </p:nextCondLst>
            </p:seq>
          </p:childTnLst>
        </p:cTn>
      </p:par>
    </p:tnLst>
    <p:bldLst>
      <p:bldP spid="12" grpId="0"/>
      <p:bldP spid="12" grpId="1"/>
      <p:bldP spid="13" grpId="0"/>
      <p:bldP spid="14" grpId="0"/>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The Multi-wavelength Perspective"/>
          <p:cNvSpPr txBox="1">
            <a:spLocks noGrp="1"/>
          </p:cNvSpPr>
          <p:nvPr>
            <p:ph type="title"/>
          </p:nvPr>
        </p:nvSpPr>
        <p:spPr>
          <a:xfrm>
            <a:off x="1990497" y="163990"/>
            <a:ext cx="8211007" cy="732235"/>
          </a:xfrm>
          <a:prstGeom prst="rect">
            <a:avLst/>
          </a:prstGeom>
        </p:spPr>
        <p:txBody>
          <a:bodyPr/>
          <a:lstStyle>
            <a:lvl1pPr>
              <a:defRPr sz="4000"/>
            </a:lvl1pPr>
          </a:lstStyle>
          <a:p>
            <a:r>
              <a:rPr dirty="0">
                <a:latin typeface="Helvetica Neue" panose="02000503000000020004" pitchFamily="2" charset="0"/>
                <a:ea typeface="Helvetica Neue" panose="02000503000000020004" pitchFamily="2" charset="0"/>
                <a:cs typeface="Helvetica Neue" panose="02000503000000020004" pitchFamily="2" charset="0"/>
              </a:rPr>
              <a:t>The Multi-wavelength Perspective</a:t>
            </a:r>
          </a:p>
        </p:txBody>
      </p:sp>
      <p:graphicFrame>
        <p:nvGraphicFramePr>
          <p:cNvPr id="468" name="Table 1"/>
          <p:cNvGraphicFramePr/>
          <p:nvPr>
            <p:extLst>
              <p:ext uri="{D42A27DB-BD31-4B8C-83A1-F6EECF244321}">
                <p14:modId xmlns:p14="http://schemas.microsoft.com/office/powerpoint/2010/main" val="3017273850"/>
              </p:ext>
            </p:extLst>
          </p:nvPr>
        </p:nvGraphicFramePr>
        <p:xfrm>
          <a:off x="374653" y="1297632"/>
          <a:ext cx="6548662" cy="4515607"/>
        </p:xfrm>
        <a:graphic>
          <a:graphicData uri="http://schemas.openxmlformats.org/drawingml/2006/table">
            <a:tbl>
              <a:tblPr/>
              <a:tblGrid>
                <a:gridCol w="4567302">
                  <a:extLst>
                    <a:ext uri="{9D8B030D-6E8A-4147-A177-3AD203B41FA5}">
                      <a16:colId xmlns:a16="http://schemas.microsoft.com/office/drawing/2014/main" val="20000"/>
                    </a:ext>
                  </a:extLst>
                </a:gridCol>
                <a:gridCol w="991869">
                  <a:extLst>
                    <a:ext uri="{9D8B030D-6E8A-4147-A177-3AD203B41FA5}">
                      <a16:colId xmlns:a16="http://schemas.microsoft.com/office/drawing/2014/main" val="20001"/>
                    </a:ext>
                  </a:extLst>
                </a:gridCol>
                <a:gridCol w="989491">
                  <a:extLst>
                    <a:ext uri="{9D8B030D-6E8A-4147-A177-3AD203B41FA5}">
                      <a16:colId xmlns:a16="http://schemas.microsoft.com/office/drawing/2014/main" val="20002"/>
                    </a:ext>
                  </a:extLst>
                </a:gridCol>
              </a:tblGrid>
              <a:tr h="445399">
                <a:tc>
                  <a:txBody>
                    <a:bodyPr/>
                    <a:lstStyle/>
                    <a:p>
                      <a:pPr algn="l" defTabSz="914400">
                        <a:tabLst>
                          <a:tab pos="914400" algn="l"/>
                        </a:tabLst>
                        <a:defRPr>
                          <a:solidFill>
                            <a:srgbClr val="000000"/>
                          </a:solidFill>
                        </a:defRPr>
                      </a:pPr>
                      <a:r>
                        <a:rPr sz="1500" b="1">
                          <a:solidFill>
                            <a:srgbClr val="FFFFFF"/>
                          </a:solidFill>
                          <a:latin typeface="Gill Sans"/>
                          <a:ea typeface="Gill Sans"/>
                          <a:cs typeface="Gill Sans"/>
                          <a:sym typeface="Gill Sans"/>
                        </a:rPr>
                        <a:t>Observational Flare Signature</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tabLst>
                          <a:tab pos="914400" algn="l"/>
                        </a:tabLst>
                        <a:defRPr>
                          <a:solidFill>
                            <a:srgbClr val="000000"/>
                          </a:solidFill>
                        </a:defRPr>
                      </a:pPr>
                      <a:r>
                        <a:rPr sz="1500" b="1">
                          <a:solidFill>
                            <a:srgbClr val="FFFFFF"/>
                          </a:solidFill>
                          <a:latin typeface="Gill Sans"/>
                          <a:ea typeface="Gill Sans"/>
                          <a:cs typeface="Gill Sans"/>
                          <a:sym typeface="Gill Sans"/>
                        </a:rPr>
                        <a:t>Solar</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tabLst>
                          <a:tab pos="914400" algn="l"/>
                        </a:tabLst>
                        <a:defRPr sz="2200" b="1">
                          <a:latin typeface="Gill Sans"/>
                          <a:ea typeface="Gill Sans"/>
                          <a:cs typeface="Gill Sans"/>
                          <a:sym typeface="Gill Sans"/>
                        </a:defRPr>
                      </a:pPr>
                      <a:r>
                        <a:rPr sz="1500"/>
                        <a:t>Stellar</a:t>
                      </a:r>
                      <a:r>
                        <a:rPr sz="1500" baseline="31999"/>
                        <a:t>*</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extLst>
                  <a:ext uri="{0D108BD9-81ED-4DB2-BD59-A6C34878D82A}">
                    <a16:rowId xmlns:a16="http://schemas.microsoft.com/office/drawing/2014/main" val="10000"/>
                  </a:ext>
                </a:extLst>
              </a:tr>
              <a:tr h="552045">
                <a:tc>
                  <a:txBody>
                    <a:bodyPr/>
                    <a:lstStyle/>
                    <a:p>
                      <a:pPr algn="l" defTabSz="914400">
                        <a:tabLst>
                          <a:tab pos="914400" algn="l"/>
                        </a:tabLst>
                        <a:defRPr>
                          <a:solidFill>
                            <a:srgbClr val="000000"/>
                          </a:solidFill>
                        </a:defRPr>
                      </a:pPr>
                      <a:r>
                        <a:rPr sz="1500" b="1" dirty="0">
                          <a:solidFill>
                            <a:srgbClr val="232323"/>
                          </a:solidFill>
                          <a:latin typeface="Gill Sans"/>
                          <a:ea typeface="Gill Sans"/>
                          <a:cs typeface="Gill Sans"/>
                          <a:sym typeface="Gill Sans"/>
                        </a:rPr>
                        <a:t>nonthermal hard X-ray emission</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FDFF"/>
                    </a:solidFill>
                  </a:tcPr>
                </a:tc>
                <a:tc>
                  <a:txBody>
                    <a:bodyPr/>
                    <a:lstStyle/>
                    <a:p>
                      <a:pPr defTabSz="914400">
                        <a:tabLst>
                          <a:tab pos="914400" algn="l"/>
                        </a:tabLst>
                        <a:defRPr>
                          <a:solidFill>
                            <a:srgbClr val="000000"/>
                          </a:solidFill>
                        </a:defRPr>
                      </a:pPr>
                      <a:r>
                        <a:rPr sz="1500">
                          <a:solidFill>
                            <a:srgbClr val="232323"/>
                          </a:solidFill>
                          <a:latin typeface="Gill Sans"/>
                          <a:ea typeface="Gill Sans"/>
                          <a:cs typeface="Gill Sans"/>
                          <a:sym typeface="Gill Sans"/>
                        </a:rPr>
                        <a:t>✔</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FDFF"/>
                    </a:solidFill>
                  </a:tcPr>
                </a:tc>
                <a:tc>
                  <a:txBody>
                    <a:bodyPr/>
                    <a:lstStyle/>
                    <a:p>
                      <a:pPr defTabSz="914400">
                        <a:tabLst>
                          <a:tab pos="914400" algn="l"/>
                        </a:tabLst>
                        <a:defRPr>
                          <a:solidFill>
                            <a:srgbClr val="000000"/>
                          </a:solidFill>
                        </a:defRPr>
                      </a:pPr>
                      <a:r>
                        <a:rPr sz="1500">
                          <a:solidFill>
                            <a:srgbClr val="232323"/>
                          </a:solidFill>
                          <a:latin typeface="Gill Sans"/>
                          <a:ea typeface="Gill Sans"/>
                          <a:cs typeface="Gill Sans"/>
                          <a:sym typeface="Gill Sans"/>
                        </a:rPr>
                        <a:t>?</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FDFF"/>
                    </a:solidFill>
                  </a:tcPr>
                </a:tc>
                <a:extLst>
                  <a:ext uri="{0D108BD9-81ED-4DB2-BD59-A6C34878D82A}">
                    <a16:rowId xmlns:a16="http://schemas.microsoft.com/office/drawing/2014/main" val="10001"/>
                  </a:ext>
                </a:extLst>
              </a:tr>
              <a:tr h="719981">
                <a:tc>
                  <a:txBody>
                    <a:bodyPr/>
                    <a:lstStyle/>
                    <a:p>
                      <a:pPr algn="l" defTabSz="914400">
                        <a:tabLst>
                          <a:tab pos="914400" algn="l"/>
                        </a:tabLst>
                        <a:defRPr>
                          <a:solidFill>
                            <a:srgbClr val="000000"/>
                          </a:solidFill>
                        </a:defRPr>
                      </a:pPr>
                      <a:r>
                        <a:rPr sz="1500" b="1">
                          <a:solidFill>
                            <a:srgbClr val="232323"/>
                          </a:solidFill>
                          <a:latin typeface="Gill Sans"/>
                          <a:ea typeface="Gill Sans"/>
                          <a:cs typeface="Gill Sans"/>
                          <a:sym typeface="Gill Sans"/>
                        </a:rPr>
                        <a:t>radio gyrosynchrotron/synchrotron, dm-cm-mm wavelengths</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FDFF"/>
                    </a:solidFill>
                  </a:tcPr>
                </a:tc>
                <a:tc>
                  <a:txBody>
                    <a:bodyPr/>
                    <a:lstStyle/>
                    <a:p>
                      <a:pPr defTabSz="914400">
                        <a:tabLst>
                          <a:tab pos="914400" algn="l"/>
                        </a:tabLst>
                        <a:defRPr>
                          <a:solidFill>
                            <a:srgbClr val="000000"/>
                          </a:solidFill>
                        </a:defRPr>
                      </a:pPr>
                      <a:r>
                        <a:rPr sz="1500">
                          <a:solidFill>
                            <a:srgbClr val="232323"/>
                          </a:solidFill>
                          <a:latin typeface="Gill Sans"/>
                          <a:ea typeface="Gill Sans"/>
                          <a:cs typeface="Gill Sans"/>
                          <a:sym typeface="Gill Sans"/>
                        </a:rPr>
                        <a:t>✔</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FDFF"/>
                    </a:solidFill>
                  </a:tcPr>
                </a:tc>
                <a:tc>
                  <a:txBody>
                    <a:bodyPr/>
                    <a:lstStyle/>
                    <a:p>
                      <a:pPr defTabSz="914400">
                        <a:tabLst>
                          <a:tab pos="914400" algn="l"/>
                        </a:tabLst>
                        <a:defRPr>
                          <a:solidFill>
                            <a:srgbClr val="000000"/>
                          </a:solidFill>
                        </a:defRPr>
                      </a:pPr>
                      <a:r>
                        <a:rPr sz="1500">
                          <a:solidFill>
                            <a:srgbClr val="232323"/>
                          </a:solidFill>
                          <a:latin typeface="Gill Sans"/>
                          <a:ea typeface="Gill Sans"/>
                          <a:cs typeface="Gill Sans"/>
                          <a:sym typeface="Gill Sans"/>
                        </a:rPr>
                        <a:t>✔</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FDFF"/>
                    </a:solidFill>
                  </a:tcPr>
                </a:tc>
                <a:extLst>
                  <a:ext uri="{0D108BD9-81ED-4DB2-BD59-A6C34878D82A}">
                    <a16:rowId xmlns:a16="http://schemas.microsoft.com/office/drawing/2014/main" val="10002"/>
                  </a:ext>
                </a:extLst>
              </a:tr>
              <a:tr h="585026">
                <a:tc>
                  <a:txBody>
                    <a:bodyPr/>
                    <a:lstStyle/>
                    <a:p>
                      <a:pPr algn="l" defTabSz="914400">
                        <a:tabLst>
                          <a:tab pos="914400" algn="l"/>
                        </a:tabLst>
                        <a:defRPr>
                          <a:solidFill>
                            <a:srgbClr val="000000"/>
                          </a:solidFill>
                        </a:defRPr>
                      </a:pPr>
                      <a:r>
                        <a:rPr sz="1500" b="1">
                          <a:solidFill>
                            <a:srgbClr val="232323"/>
                          </a:solidFill>
                          <a:latin typeface="Gill Sans"/>
                          <a:ea typeface="Gill Sans"/>
                          <a:cs typeface="Gill Sans"/>
                          <a:sym typeface="Gill Sans"/>
                        </a:rPr>
                        <a:t>coherent radio emission, m-dm-cm wavelengths</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FDFF"/>
                    </a:solidFill>
                  </a:tcPr>
                </a:tc>
                <a:tc>
                  <a:txBody>
                    <a:bodyPr/>
                    <a:lstStyle/>
                    <a:p>
                      <a:pPr defTabSz="914400">
                        <a:tabLst>
                          <a:tab pos="914400" algn="l"/>
                        </a:tabLst>
                        <a:defRPr>
                          <a:solidFill>
                            <a:srgbClr val="000000"/>
                          </a:solidFill>
                        </a:defRPr>
                      </a:pPr>
                      <a:r>
                        <a:rPr sz="1500">
                          <a:solidFill>
                            <a:srgbClr val="232323"/>
                          </a:solidFill>
                          <a:latin typeface="Gill Sans"/>
                          <a:ea typeface="Gill Sans"/>
                          <a:cs typeface="Gill Sans"/>
                          <a:sym typeface="Gill Sans"/>
                        </a:rPr>
                        <a:t>✔</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FDFF"/>
                    </a:solidFill>
                  </a:tcPr>
                </a:tc>
                <a:tc>
                  <a:txBody>
                    <a:bodyPr/>
                    <a:lstStyle/>
                    <a:p>
                      <a:pPr defTabSz="914400">
                        <a:tabLst>
                          <a:tab pos="914400" algn="l"/>
                        </a:tabLst>
                        <a:defRPr>
                          <a:solidFill>
                            <a:srgbClr val="000000"/>
                          </a:solidFill>
                        </a:defRPr>
                      </a:pPr>
                      <a:r>
                        <a:rPr sz="1500">
                          <a:solidFill>
                            <a:srgbClr val="232323"/>
                          </a:solidFill>
                          <a:latin typeface="Gill Sans"/>
                          <a:ea typeface="Gill Sans"/>
                          <a:cs typeface="Gill Sans"/>
                          <a:sym typeface="Gill Sans"/>
                        </a:rPr>
                        <a:t>✔</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FDFF"/>
                    </a:solidFill>
                  </a:tcPr>
                </a:tc>
                <a:extLst>
                  <a:ext uri="{0D108BD9-81ED-4DB2-BD59-A6C34878D82A}">
                    <a16:rowId xmlns:a16="http://schemas.microsoft.com/office/drawing/2014/main" val="10003"/>
                  </a:ext>
                </a:extLst>
              </a:tr>
              <a:tr h="553289">
                <a:tc>
                  <a:txBody>
                    <a:bodyPr/>
                    <a:lstStyle/>
                    <a:p>
                      <a:pPr algn="l" defTabSz="914400">
                        <a:tabLst>
                          <a:tab pos="914400" algn="l"/>
                        </a:tabLst>
                        <a:defRPr>
                          <a:solidFill>
                            <a:srgbClr val="000000"/>
                          </a:solidFill>
                        </a:defRPr>
                      </a:pPr>
                      <a:r>
                        <a:rPr sz="1500" b="1">
                          <a:solidFill>
                            <a:srgbClr val="232323"/>
                          </a:solidFill>
                          <a:latin typeface="Gill Sans"/>
                          <a:ea typeface="Gill Sans"/>
                          <a:cs typeface="Gill Sans"/>
                          <a:sym typeface="Gill Sans"/>
                        </a:rPr>
                        <a:t>FUV emission lines (transition region)</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FDFF"/>
                    </a:solidFill>
                  </a:tcPr>
                </a:tc>
                <a:tc>
                  <a:txBody>
                    <a:bodyPr/>
                    <a:lstStyle/>
                    <a:p>
                      <a:pPr defTabSz="914400">
                        <a:tabLst>
                          <a:tab pos="914400" algn="l"/>
                        </a:tabLst>
                        <a:defRPr>
                          <a:solidFill>
                            <a:srgbClr val="000000"/>
                          </a:solidFill>
                        </a:defRPr>
                      </a:pPr>
                      <a:r>
                        <a:rPr sz="1500">
                          <a:solidFill>
                            <a:srgbClr val="232323"/>
                          </a:solidFill>
                          <a:latin typeface="Gill Sans"/>
                          <a:ea typeface="Gill Sans"/>
                          <a:cs typeface="Gill Sans"/>
                          <a:sym typeface="Gill Sans"/>
                        </a:rPr>
                        <a:t>✔</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FDFF"/>
                    </a:solidFill>
                  </a:tcPr>
                </a:tc>
                <a:tc>
                  <a:txBody>
                    <a:bodyPr/>
                    <a:lstStyle/>
                    <a:p>
                      <a:pPr defTabSz="914400">
                        <a:tabLst>
                          <a:tab pos="914400" algn="l"/>
                        </a:tabLst>
                        <a:defRPr>
                          <a:solidFill>
                            <a:srgbClr val="000000"/>
                          </a:solidFill>
                        </a:defRPr>
                      </a:pPr>
                      <a:r>
                        <a:rPr sz="1500">
                          <a:solidFill>
                            <a:srgbClr val="232323"/>
                          </a:solidFill>
                          <a:latin typeface="Gill Sans"/>
                          <a:ea typeface="Gill Sans"/>
                          <a:cs typeface="Gill Sans"/>
                          <a:sym typeface="Gill Sans"/>
                        </a:rPr>
                        <a:t>✔</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FDFF"/>
                    </a:solidFill>
                  </a:tcPr>
                </a:tc>
                <a:extLst>
                  <a:ext uri="{0D108BD9-81ED-4DB2-BD59-A6C34878D82A}">
                    <a16:rowId xmlns:a16="http://schemas.microsoft.com/office/drawing/2014/main" val="10004"/>
                  </a:ext>
                </a:extLst>
              </a:tr>
              <a:tr h="553289">
                <a:tc>
                  <a:txBody>
                    <a:bodyPr/>
                    <a:lstStyle/>
                    <a:p>
                      <a:pPr algn="l" defTabSz="914400">
                        <a:tabLst>
                          <a:tab pos="914400" algn="l"/>
                        </a:tabLst>
                        <a:defRPr>
                          <a:solidFill>
                            <a:srgbClr val="000000"/>
                          </a:solidFill>
                        </a:defRPr>
                      </a:pPr>
                      <a:r>
                        <a:rPr sz="1500" b="1">
                          <a:solidFill>
                            <a:srgbClr val="232323"/>
                          </a:solidFill>
                          <a:latin typeface="Gill Sans"/>
                          <a:ea typeface="Gill Sans"/>
                          <a:cs typeface="Gill Sans"/>
                          <a:sym typeface="Gill Sans"/>
                        </a:rPr>
                        <a:t>optical/UV continuum (photosphere)</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FDFF"/>
                    </a:solidFill>
                  </a:tcPr>
                </a:tc>
                <a:tc>
                  <a:txBody>
                    <a:bodyPr/>
                    <a:lstStyle/>
                    <a:p>
                      <a:pPr defTabSz="914400">
                        <a:tabLst>
                          <a:tab pos="914400" algn="l"/>
                        </a:tabLst>
                        <a:defRPr>
                          <a:solidFill>
                            <a:srgbClr val="000000"/>
                          </a:solidFill>
                        </a:defRPr>
                      </a:pPr>
                      <a:r>
                        <a:rPr sz="1500">
                          <a:solidFill>
                            <a:srgbClr val="232323"/>
                          </a:solidFill>
                          <a:latin typeface="Gill Sans"/>
                          <a:ea typeface="Gill Sans"/>
                          <a:cs typeface="Gill Sans"/>
                          <a:sym typeface="Gill Sans"/>
                        </a:rPr>
                        <a:t>✔</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FDFF"/>
                    </a:solidFill>
                  </a:tcPr>
                </a:tc>
                <a:tc>
                  <a:txBody>
                    <a:bodyPr/>
                    <a:lstStyle/>
                    <a:p>
                      <a:pPr defTabSz="914400">
                        <a:tabLst>
                          <a:tab pos="914400" algn="l"/>
                        </a:tabLst>
                        <a:defRPr>
                          <a:solidFill>
                            <a:srgbClr val="000000"/>
                          </a:solidFill>
                        </a:defRPr>
                      </a:pPr>
                      <a:r>
                        <a:rPr sz="1500">
                          <a:solidFill>
                            <a:srgbClr val="232323"/>
                          </a:solidFill>
                          <a:latin typeface="Gill Sans"/>
                          <a:ea typeface="Gill Sans"/>
                          <a:cs typeface="Gill Sans"/>
                          <a:sym typeface="Gill Sans"/>
                        </a:rPr>
                        <a:t>✔</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FDFF"/>
                    </a:solidFill>
                  </a:tcPr>
                </a:tc>
                <a:extLst>
                  <a:ext uri="{0D108BD9-81ED-4DB2-BD59-A6C34878D82A}">
                    <a16:rowId xmlns:a16="http://schemas.microsoft.com/office/drawing/2014/main" val="10005"/>
                  </a:ext>
                </a:extLst>
              </a:tr>
              <a:tr h="553289">
                <a:tc>
                  <a:txBody>
                    <a:bodyPr/>
                    <a:lstStyle/>
                    <a:p>
                      <a:pPr algn="l" defTabSz="914400">
                        <a:tabLst>
                          <a:tab pos="914400" algn="l"/>
                        </a:tabLst>
                        <a:defRPr>
                          <a:solidFill>
                            <a:srgbClr val="000000"/>
                          </a:solidFill>
                        </a:defRPr>
                      </a:pPr>
                      <a:r>
                        <a:rPr sz="1500" b="1">
                          <a:solidFill>
                            <a:srgbClr val="232323"/>
                          </a:solidFill>
                          <a:latin typeface="Gill Sans"/>
                          <a:ea typeface="Gill Sans"/>
                          <a:cs typeface="Gill Sans"/>
                          <a:sym typeface="Gill Sans"/>
                        </a:rPr>
                        <a:t>EUV/soft X-ray emission (corona)</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F9300"/>
                    </a:solidFill>
                  </a:tcPr>
                </a:tc>
                <a:tc>
                  <a:txBody>
                    <a:bodyPr/>
                    <a:lstStyle/>
                    <a:p>
                      <a:pPr defTabSz="914400">
                        <a:tabLst>
                          <a:tab pos="914400" algn="l"/>
                        </a:tabLst>
                        <a:defRPr>
                          <a:solidFill>
                            <a:srgbClr val="000000"/>
                          </a:solidFill>
                        </a:defRPr>
                      </a:pPr>
                      <a:r>
                        <a:rPr sz="1500">
                          <a:solidFill>
                            <a:srgbClr val="232323"/>
                          </a:solidFill>
                          <a:latin typeface="Gill Sans"/>
                          <a:ea typeface="Gill Sans"/>
                          <a:cs typeface="Gill Sans"/>
                          <a:sym typeface="Gill Sans"/>
                        </a:rPr>
                        <a:t>✔</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F9300"/>
                    </a:solidFill>
                  </a:tcPr>
                </a:tc>
                <a:tc>
                  <a:txBody>
                    <a:bodyPr/>
                    <a:lstStyle/>
                    <a:p>
                      <a:pPr defTabSz="914400">
                        <a:tabLst>
                          <a:tab pos="914400" algn="l"/>
                        </a:tabLst>
                        <a:defRPr>
                          <a:solidFill>
                            <a:srgbClr val="000000"/>
                          </a:solidFill>
                        </a:defRPr>
                      </a:pPr>
                      <a:r>
                        <a:rPr sz="1500">
                          <a:solidFill>
                            <a:srgbClr val="232323"/>
                          </a:solidFill>
                          <a:latin typeface="Gill Sans"/>
                          <a:ea typeface="Gill Sans"/>
                          <a:cs typeface="Gill Sans"/>
                          <a:sym typeface="Gill Sans"/>
                        </a:rPr>
                        <a:t>✔</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F9300"/>
                    </a:solidFill>
                  </a:tcPr>
                </a:tc>
                <a:extLst>
                  <a:ext uri="{0D108BD9-81ED-4DB2-BD59-A6C34878D82A}">
                    <a16:rowId xmlns:a16="http://schemas.microsoft.com/office/drawing/2014/main" val="10006"/>
                  </a:ext>
                </a:extLst>
              </a:tr>
              <a:tr h="553289">
                <a:tc>
                  <a:txBody>
                    <a:bodyPr/>
                    <a:lstStyle/>
                    <a:p>
                      <a:pPr algn="l" defTabSz="914400">
                        <a:tabLst>
                          <a:tab pos="914400" algn="l"/>
                        </a:tabLst>
                        <a:defRPr>
                          <a:solidFill>
                            <a:srgbClr val="000000"/>
                          </a:solidFill>
                        </a:defRPr>
                      </a:pPr>
                      <a:r>
                        <a:rPr sz="1500" b="1">
                          <a:solidFill>
                            <a:srgbClr val="232323"/>
                          </a:solidFill>
                          <a:latin typeface="Gill Sans"/>
                          <a:ea typeface="Gill Sans"/>
                          <a:cs typeface="Gill Sans"/>
                          <a:sym typeface="Gill Sans"/>
                        </a:rPr>
                        <a:t>optical emission lines (chromosphere)</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F9300"/>
                    </a:solidFill>
                  </a:tcPr>
                </a:tc>
                <a:tc>
                  <a:txBody>
                    <a:bodyPr/>
                    <a:lstStyle/>
                    <a:p>
                      <a:pPr defTabSz="914400">
                        <a:tabLst>
                          <a:tab pos="914400" algn="l"/>
                        </a:tabLst>
                        <a:defRPr>
                          <a:solidFill>
                            <a:srgbClr val="000000"/>
                          </a:solidFill>
                        </a:defRPr>
                      </a:pPr>
                      <a:r>
                        <a:rPr sz="1500">
                          <a:solidFill>
                            <a:srgbClr val="232323"/>
                          </a:solidFill>
                          <a:latin typeface="Gill Sans"/>
                          <a:ea typeface="Gill Sans"/>
                          <a:cs typeface="Gill Sans"/>
                          <a:sym typeface="Gill Sans"/>
                        </a:rPr>
                        <a:t>✔</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F9300"/>
                    </a:solidFill>
                  </a:tcPr>
                </a:tc>
                <a:tc>
                  <a:txBody>
                    <a:bodyPr/>
                    <a:lstStyle/>
                    <a:p>
                      <a:pPr defTabSz="914400">
                        <a:tabLst>
                          <a:tab pos="914400" algn="l"/>
                        </a:tabLst>
                        <a:defRPr>
                          <a:solidFill>
                            <a:srgbClr val="000000"/>
                          </a:solidFill>
                        </a:defRPr>
                      </a:pPr>
                      <a:r>
                        <a:rPr sz="1500" dirty="0">
                          <a:solidFill>
                            <a:srgbClr val="232323"/>
                          </a:solidFill>
                          <a:latin typeface="Gill Sans"/>
                          <a:ea typeface="Gill Sans"/>
                          <a:cs typeface="Gill Sans"/>
                          <a:sym typeface="Gill Sans"/>
                        </a:rPr>
                        <a:t>✔</a:t>
                      </a:r>
                    </a:p>
                  </a:txBody>
                  <a:tcPr marL="35719" marR="35719" marT="35719" marB="35719"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F9300"/>
                    </a:solidFill>
                  </a:tcPr>
                </a:tc>
                <a:extLst>
                  <a:ext uri="{0D108BD9-81ED-4DB2-BD59-A6C34878D82A}">
                    <a16:rowId xmlns:a16="http://schemas.microsoft.com/office/drawing/2014/main" val="10007"/>
                  </a:ext>
                </a:extLst>
              </a:tr>
            </a:tbl>
          </a:graphicData>
        </a:graphic>
      </p:graphicFrame>
      <p:pic>
        <p:nvPicPr>
          <p:cNvPr id="469" name="klein_dalla2017_loops.jpeg" descr="klein_dalla2017_loops.jpeg"/>
          <p:cNvPicPr>
            <a:picLocks noChangeAspect="1"/>
          </p:cNvPicPr>
          <p:nvPr/>
        </p:nvPicPr>
        <p:blipFill>
          <a:blip r:embed="rId2"/>
          <a:stretch>
            <a:fillRect/>
          </a:stretch>
        </p:blipFill>
        <p:spPr>
          <a:xfrm>
            <a:off x="7717894" y="1297632"/>
            <a:ext cx="3860548" cy="3407932"/>
          </a:xfrm>
          <a:prstGeom prst="rect">
            <a:avLst/>
          </a:prstGeom>
          <a:ln w="12700">
            <a:miter lim="400000"/>
          </a:ln>
        </p:spPr>
      </p:pic>
      <p:sp>
        <p:nvSpPr>
          <p:cNvPr id="470" name="Klein &amp; Dalla (2017)"/>
          <p:cNvSpPr txBox="1"/>
          <p:nvPr/>
        </p:nvSpPr>
        <p:spPr>
          <a:xfrm>
            <a:off x="8137643" y="4878868"/>
            <a:ext cx="1868701" cy="2921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defRPr sz="2200" b="1">
                <a:latin typeface="Helvetica Neue"/>
                <a:ea typeface="Helvetica Neue"/>
                <a:cs typeface="Helvetica Neue"/>
                <a:sym typeface="Helvetica Neue"/>
              </a:defRPr>
            </a:lvl1pPr>
          </a:lstStyle>
          <a:p>
            <a:r>
              <a:rPr sz="1547">
                <a:latin typeface="Helvetica Neue" panose="02000503000000020004" pitchFamily="2" charset="0"/>
                <a:ea typeface="Helvetica Neue" panose="02000503000000020004" pitchFamily="2" charset="0"/>
                <a:cs typeface="Helvetica Neue" panose="02000503000000020004" pitchFamily="2" charset="0"/>
              </a:rPr>
              <a:t>Klein &amp; Dalla (2017)</a:t>
            </a:r>
          </a:p>
        </p:txBody>
      </p:sp>
      <p:sp>
        <p:nvSpPr>
          <p:cNvPr id="471" name="Osten (2016) in Heliophysics: Active Stars and their Astrospheres"/>
          <p:cNvSpPr txBox="1"/>
          <p:nvPr/>
        </p:nvSpPr>
        <p:spPr>
          <a:xfrm>
            <a:off x="1865660" y="6327568"/>
            <a:ext cx="6163979" cy="2921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defRPr sz="2200" b="1">
                <a:latin typeface="Helvetica Neue"/>
                <a:ea typeface="Helvetica Neue"/>
                <a:cs typeface="Helvetica Neue"/>
                <a:sym typeface="Helvetica Neue"/>
              </a:defRPr>
            </a:lvl1pPr>
          </a:lstStyle>
          <a:p>
            <a:r>
              <a:rPr sz="1547">
                <a:latin typeface="Helvetica Neue" panose="02000503000000020004" pitchFamily="2" charset="0"/>
                <a:ea typeface="Helvetica Neue" panose="02000503000000020004" pitchFamily="2" charset="0"/>
                <a:cs typeface="Helvetica Neue" panose="02000503000000020004" pitchFamily="2" charset="0"/>
              </a:rPr>
              <a:t>Osten (2016) in Heliophysics: Active Stars and their Astrospheres</a:t>
            </a:r>
          </a:p>
        </p:txBody>
      </p:sp>
      <p:sp>
        <p:nvSpPr>
          <p:cNvPr id="472" name="*across different cool stars"/>
          <p:cNvSpPr txBox="1"/>
          <p:nvPr/>
        </p:nvSpPr>
        <p:spPr>
          <a:xfrm>
            <a:off x="4665191" y="5922466"/>
            <a:ext cx="2603325" cy="2921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defRPr sz="2200" b="1">
                <a:latin typeface="Helvetica Neue"/>
                <a:ea typeface="Helvetica Neue"/>
                <a:cs typeface="Helvetica Neue"/>
                <a:sym typeface="Helvetica Neue"/>
              </a:defRPr>
            </a:lvl1pPr>
          </a:lstStyle>
          <a:p>
            <a:r>
              <a:rPr sz="1547">
                <a:latin typeface="Helvetica Neue" panose="02000503000000020004" pitchFamily="2" charset="0"/>
                <a:ea typeface="Helvetica Neue" panose="02000503000000020004" pitchFamily="2" charset="0"/>
                <a:cs typeface="Helvetica Neue" panose="02000503000000020004" pitchFamily="2" charset="0"/>
              </a:rPr>
              <a:t>*across different cool stars</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956</TotalTime>
  <Words>1727</Words>
  <Application>Microsoft Macintosh PowerPoint</Application>
  <PresentationFormat>Widescreen</PresentationFormat>
  <Paragraphs>154</Paragraphs>
  <Slides>24</Slides>
  <Notes>5</Notes>
  <HiddenSlides>3</HiddenSlides>
  <MMClips>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Calibri</vt:lpstr>
      <vt:lpstr>Calibri Light</vt:lpstr>
      <vt:lpstr>Gill Sans</vt:lpstr>
      <vt:lpstr>Helvetica Light</vt:lpstr>
      <vt:lpstr>Helvetica Neue</vt:lpstr>
      <vt:lpstr>Helvetica Neue Light</vt:lpstr>
      <vt:lpstr>Helvetica Neue Medium</vt:lpstr>
      <vt:lpstr>Lucida Grande</vt:lpstr>
      <vt:lpstr>Office Theme</vt:lpstr>
      <vt:lpstr>Transient Signals Expected from CMB-S4: Stellar Flares</vt:lpstr>
      <vt:lpstr>Outline</vt:lpstr>
      <vt:lpstr>PowerPoint Presentation</vt:lpstr>
      <vt:lpstr>Space Weather -- Solar Eruptive Events -- is made of</vt:lpstr>
      <vt:lpstr>Space Weather -- Solar Eruptive Events -- is made of</vt:lpstr>
      <vt:lpstr>Space Weather -- Solar Eruptive Events -- is made of</vt:lpstr>
      <vt:lpstr>Exo-space weather &amp; exoplanet habitability depend on stellar magnetic fields and eruptive events </vt:lpstr>
      <vt:lpstr>Why study flaring and space weather in other stars?</vt:lpstr>
      <vt:lpstr>The Multi-wavelength Perspective</vt:lpstr>
      <vt:lpstr>Radio/mm observations constrain the dynamics and characterization of keV-MeV particles</vt:lpstr>
      <vt:lpstr>New Science: Serendipitous Millimeter Flaring in Nearby Magnetically Active Stars </vt:lpstr>
      <vt:lpstr>New Science: Serendipitous Millimeter Flaring in Nearby Magnetically Active Stars </vt:lpstr>
      <vt:lpstr>New Science: Serendipitous Millimeter Flaring in Nearby Magnetically Active Stars </vt:lpstr>
      <vt:lpstr>Exciting Implications about Flare-accelerated Particles</vt:lpstr>
      <vt:lpstr>ACT, SPT Initial Results: Main Transient Population is Millimeter Flaring in Nearby Magnetically Active Stars </vt:lpstr>
      <vt:lpstr>ACT, SPT Initial Results: Main Transient Population is Millimeter Flaring in Nearby Magnetically Active Stars </vt:lpstr>
      <vt:lpstr>The Multi-wavelength Perspective from targeted observations of Proxima with ALMA++</vt:lpstr>
      <vt:lpstr>The Multi-wavelength Perspective from targeted observations of Proxima with ALMA++</vt:lpstr>
      <vt:lpstr>CMB-S4 Transient Response Timescale</vt:lpstr>
      <vt:lpstr>Worlds and Suns in Context</vt:lpstr>
      <vt:lpstr>We Can Constrain the Particle Environment around Nearby Exoplanets, and Put Our World and Sun in Context</vt:lpstr>
      <vt:lpstr>Some High Energy Perspective</vt:lpstr>
      <vt:lpstr>Exo-space weather &amp; exoplanet habitability depend on stellar magnetic fields and eruptive events </vt:lpstr>
      <vt:lpstr>Constraining the particle environment around nearby exoplanets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Stellar Flares</dc:title>
  <dc:creator>Microsoft Office User</dc:creator>
  <cp:lastModifiedBy>Microsoft Office User</cp:lastModifiedBy>
  <cp:revision>128</cp:revision>
  <dcterms:created xsi:type="dcterms:W3CDTF">2023-07-31T13:36:47Z</dcterms:created>
  <dcterms:modified xsi:type="dcterms:W3CDTF">2023-08-01T17:24:30Z</dcterms:modified>
</cp:coreProperties>
</file>