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84" r:id="rId2"/>
    <p:sldId id="257" r:id="rId3"/>
    <p:sldId id="483" r:id="rId4"/>
    <p:sldId id="486" r:id="rId5"/>
    <p:sldId id="558" r:id="rId6"/>
    <p:sldId id="487" r:id="rId7"/>
    <p:sldId id="260" r:id="rId8"/>
    <p:sldId id="557" r:id="rId9"/>
    <p:sldId id="488" r:id="rId10"/>
    <p:sldId id="489" r:id="rId11"/>
    <p:sldId id="490" r:id="rId12"/>
    <p:sldId id="4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p:restoredTop sz="96405"/>
  </p:normalViewPr>
  <p:slideViewPr>
    <p:cSldViewPr snapToGrid="0">
      <p:cViewPr varScale="1">
        <p:scale>
          <a:sx n="121" d="100"/>
          <a:sy n="121" d="100"/>
        </p:scale>
        <p:origin x="200" y="10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8E36D-B4F5-9742-92CC-B7D191C1BAE5}" type="datetimeFigureOut">
              <a:rPr lang="en-US" smtClean="0"/>
              <a:t>8/18/22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80EA0-7339-364C-B474-15A3469F7451}" type="slidenum">
              <a:rPr lang="en-US" smtClean="0"/>
              <a:t>‹#›</a:t>
            </a:fld>
            <a:endParaRPr lang="en-US"/>
          </a:p>
        </p:txBody>
      </p:sp>
    </p:spTree>
    <p:extLst>
      <p:ext uri="{BB962C8B-B14F-4D97-AF65-F5344CB8AC3E}">
        <p14:creationId xmlns:p14="http://schemas.microsoft.com/office/powerpoint/2010/main" val="43676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Fiona</a:t>
            </a:r>
          </a:p>
        </p:txBody>
      </p:sp>
      <p:sp>
        <p:nvSpPr>
          <p:cNvPr id="4" name="Slide Number Placeholder 3"/>
          <p:cNvSpPr>
            <a:spLocks noGrp="1"/>
          </p:cNvSpPr>
          <p:nvPr>
            <p:ph type="sldNum" sz="quarter" idx="5"/>
          </p:nvPr>
        </p:nvSpPr>
        <p:spPr/>
        <p:txBody>
          <a:bodyPr/>
          <a:lstStyle/>
          <a:p>
            <a:pPr>
              <a:defRPr/>
            </a:pPr>
            <a:fld id="{6623FD58-7A4C-A646-9CDB-77F36BF434E7}" type="slidenum">
              <a:rPr lang="en-US" altLang="en-US" smtClean="0"/>
              <a:pPr>
                <a:defRPr/>
              </a:pPr>
              <a:t>3</a:t>
            </a:fld>
            <a:endParaRPr lang="en-US" altLang="en-US"/>
          </a:p>
        </p:txBody>
      </p:sp>
    </p:spTree>
    <p:extLst>
      <p:ext uri="{BB962C8B-B14F-4D97-AF65-F5344CB8AC3E}">
        <p14:creationId xmlns:p14="http://schemas.microsoft.com/office/powerpoint/2010/main" val="85699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Fiona</a:t>
            </a:r>
          </a:p>
        </p:txBody>
      </p:sp>
      <p:sp>
        <p:nvSpPr>
          <p:cNvPr id="4" name="Slide Number Placeholder 3"/>
          <p:cNvSpPr>
            <a:spLocks noGrp="1"/>
          </p:cNvSpPr>
          <p:nvPr>
            <p:ph type="sldNum" sz="quarter" idx="5"/>
          </p:nvPr>
        </p:nvSpPr>
        <p:spPr/>
        <p:txBody>
          <a:bodyPr/>
          <a:lstStyle/>
          <a:p>
            <a:pPr>
              <a:defRPr/>
            </a:pPr>
            <a:fld id="{6623FD58-7A4C-A646-9CDB-77F36BF434E7}" type="slidenum">
              <a:rPr lang="en-US" altLang="en-US" smtClean="0"/>
              <a:pPr>
                <a:defRPr/>
              </a:pPr>
              <a:t>12</a:t>
            </a:fld>
            <a:endParaRPr lang="en-US" altLang="en-US"/>
          </a:p>
        </p:txBody>
      </p:sp>
    </p:spTree>
    <p:extLst>
      <p:ext uri="{BB962C8B-B14F-4D97-AF65-F5344CB8AC3E}">
        <p14:creationId xmlns:p14="http://schemas.microsoft.com/office/powerpoint/2010/main" val="414016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A198-0911-B5B1-F7F9-D6D2C3266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9C0D32-8684-6D23-2E3B-1DAE43C14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655BA2-52B0-11D1-B846-FAC48399B245}"/>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5" name="Footer Placeholder 4">
            <a:extLst>
              <a:ext uri="{FF2B5EF4-FFF2-40B4-BE49-F238E27FC236}">
                <a16:creationId xmlns:a16="http://schemas.microsoft.com/office/drawing/2014/main" id="{FC344A2F-2A84-AB4B-A65D-6CC875A88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8C40E-24AB-DB8D-5306-EB62C89E829C}"/>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343222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FF66-AED4-3EC0-547B-36491DC97B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5DEECF-ABA9-5CF8-804C-92733CE793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06868-85FB-7779-AB71-BAE34D4F5334}"/>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5" name="Footer Placeholder 4">
            <a:extLst>
              <a:ext uri="{FF2B5EF4-FFF2-40B4-BE49-F238E27FC236}">
                <a16:creationId xmlns:a16="http://schemas.microsoft.com/office/drawing/2014/main" id="{9AB417F7-50B1-0E4F-CF25-46146C063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31957-CD81-F3B5-53D3-78109233EDD1}"/>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374679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A2C5C-D8DD-CFF5-2EFF-96B3AB30C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56A474-2F01-C255-A5D3-893A499FA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E27B0-09FB-803A-4A89-DE00BADCD675}"/>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5" name="Footer Placeholder 4">
            <a:extLst>
              <a:ext uri="{FF2B5EF4-FFF2-40B4-BE49-F238E27FC236}">
                <a16:creationId xmlns:a16="http://schemas.microsoft.com/office/drawing/2014/main" id="{5858B47E-86DB-5A3E-4151-A5D4F77A8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19C54-9F19-04C3-303A-53A540194E3F}"/>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360015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2090-FA0F-7F34-7C1A-C3063D8F12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3130E-F73C-58AF-C0AA-B915A2B08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A1D7D-8A34-8EDD-98F9-E6E31AA50877}"/>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5" name="Footer Placeholder 4">
            <a:extLst>
              <a:ext uri="{FF2B5EF4-FFF2-40B4-BE49-F238E27FC236}">
                <a16:creationId xmlns:a16="http://schemas.microsoft.com/office/drawing/2014/main" id="{21B8AD5D-9EE6-56EA-0489-EC62DAEEB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E5EF2-6299-6C35-88BD-CD238D4E60FA}"/>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249772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E41C-1076-072B-27CF-AEADCF32D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5F4D6-E9B7-9157-1119-D8D8CA3FD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3FC25-33BB-F99C-499C-A3B262C8D890}"/>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5" name="Footer Placeholder 4">
            <a:extLst>
              <a:ext uri="{FF2B5EF4-FFF2-40B4-BE49-F238E27FC236}">
                <a16:creationId xmlns:a16="http://schemas.microsoft.com/office/drawing/2014/main" id="{0BF4CF60-4DD4-F0E2-9BCB-49A990CA1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AE46E-E75A-2180-1BA2-DC625C115D7C}"/>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325642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19E6-00BC-6DA6-B285-F87B56743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A5B5D-9CFF-3A8B-3515-F356F41E0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DC589F-B200-BF44-3472-19E30E4B16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90DD1-76A6-35B2-F449-F0C094311714}"/>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6" name="Footer Placeholder 5">
            <a:extLst>
              <a:ext uri="{FF2B5EF4-FFF2-40B4-BE49-F238E27FC236}">
                <a16:creationId xmlns:a16="http://schemas.microsoft.com/office/drawing/2014/main" id="{E12F967A-399C-E728-5D3E-23456F25E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4356D-88A6-345A-AB86-03D9DD869F1A}"/>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385524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607E-08CE-83F9-739D-BDE88EBBBF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405170-7FEF-0A0E-6A66-06F7E7CAA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27A643-9C92-7708-5C79-89A910345F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90C2A-C6EE-0E7A-5720-80FAF8EA6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A905D1-14B3-8EF3-0C1A-EA94E3F3E2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9A542-74A7-4418-9E54-331D8A7390F7}"/>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8" name="Footer Placeholder 7">
            <a:extLst>
              <a:ext uri="{FF2B5EF4-FFF2-40B4-BE49-F238E27FC236}">
                <a16:creationId xmlns:a16="http://schemas.microsoft.com/office/drawing/2014/main" id="{7761257A-B5C8-7C94-A71A-B960B0D6D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C70738-F46E-0E5D-10A7-DE83747CAD89}"/>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123150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8F54-3DBF-13AF-0129-99DDF34D45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A89B5-6F8F-5DA0-16BC-31D6A33C3645}"/>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4" name="Footer Placeholder 3">
            <a:extLst>
              <a:ext uri="{FF2B5EF4-FFF2-40B4-BE49-F238E27FC236}">
                <a16:creationId xmlns:a16="http://schemas.microsoft.com/office/drawing/2014/main" id="{B663CCCD-0A22-5CBB-BC4C-56B4C5C84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4A88A-DBD2-BE8C-2B6A-04FB12C52162}"/>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103959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2CDD0-7268-7273-E711-14A5E8ECB828}"/>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3" name="Footer Placeholder 2">
            <a:extLst>
              <a:ext uri="{FF2B5EF4-FFF2-40B4-BE49-F238E27FC236}">
                <a16:creationId xmlns:a16="http://schemas.microsoft.com/office/drawing/2014/main" id="{86506D0D-E55C-B2B5-BEBE-DB627FA4D0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1490F4-0640-AB39-A50C-4D47E93E3934}"/>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306059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2DDA-AEA0-F117-2D90-BE2D99772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0ED82-77CC-9D23-7DBD-179DE1CCA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AD5586-4314-C8F7-F460-39851EB9C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1D1B3-159F-688B-8148-FF66A47E6CEB}"/>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6" name="Footer Placeholder 5">
            <a:extLst>
              <a:ext uri="{FF2B5EF4-FFF2-40B4-BE49-F238E27FC236}">
                <a16:creationId xmlns:a16="http://schemas.microsoft.com/office/drawing/2014/main" id="{F8EEAA32-408D-3280-2A17-E6A0917D5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5F831-3E79-6A23-9B1E-A47B2D8F9BBD}"/>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295963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D2BD-E187-9968-109D-F88B62D4E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4ADB98-876E-75D9-DB2A-A551E13DB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69C970-C0F4-8BE4-D098-D2CF02942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CE859-4EA0-2A39-A0D1-EA1CD0BFD9EB}"/>
              </a:ext>
            </a:extLst>
          </p:cNvPr>
          <p:cNvSpPr>
            <a:spLocks noGrp="1"/>
          </p:cNvSpPr>
          <p:nvPr>
            <p:ph type="dt" sz="half" idx="10"/>
          </p:nvPr>
        </p:nvSpPr>
        <p:spPr/>
        <p:txBody>
          <a:bodyPr/>
          <a:lstStyle/>
          <a:p>
            <a:fld id="{759B9A07-F761-D645-A336-DEDA26F3E70F}" type="datetimeFigureOut">
              <a:rPr lang="en-US" smtClean="0"/>
              <a:t>8/18/22</a:t>
            </a:fld>
            <a:endParaRPr lang="en-US"/>
          </a:p>
        </p:txBody>
      </p:sp>
      <p:sp>
        <p:nvSpPr>
          <p:cNvPr id="6" name="Footer Placeholder 5">
            <a:extLst>
              <a:ext uri="{FF2B5EF4-FFF2-40B4-BE49-F238E27FC236}">
                <a16:creationId xmlns:a16="http://schemas.microsoft.com/office/drawing/2014/main" id="{AB959D10-96DD-1A3C-BE96-7AD6D02183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4EC20-483C-1433-1665-CACCDA16A94A}"/>
              </a:ext>
            </a:extLst>
          </p:cNvPr>
          <p:cNvSpPr>
            <a:spLocks noGrp="1"/>
          </p:cNvSpPr>
          <p:nvPr>
            <p:ph type="sldNum" sz="quarter" idx="12"/>
          </p:nvPr>
        </p:nvSpPr>
        <p:spPr/>
        <p:txBody>
          <a:bodyPr/>
          <a:lstStyle/>
          <a:p>
            <a:fld id="{6324CAAD-BE57-8740-B043-DE19B2F3B1FC}" type="slidenum">
              <a:rPr lang="en-US" smtClean="0"/>
              <a:t>‹#›</a:t>
            </a:fld>
            <a:endParaRPr lang="en-US"/>
          </a:p>
        </p:txBody>
      </p:sp>
    </p:spTree>
    <p:extLst>
      <p:ext uri="{BB962C8B-B14F-4D97-AF65-F5344CB8AC3E}">
        <p14:creationId xmlns:p14="http://schemas.microsoft.com/office/powerpoint/2010/main" val="356960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5B26F-D009-D1C1-A343-952809123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113A2-4DA4-FC0E-9C65-6AF8BA891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2C1F4-F005-6832-4471-3B021CFE3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B9A07-F761-D645-A336-DEDA26F3E70F}" type="datetimeFigureOut">
              <a:rPr lang="en-US" smtClean="0"/>
              <a:t>8/18/22</a:t>
            </a:fld>
            <a:endParaRPr lang="en-US"/>
          </a:p>
        </p:txBody>
      </p:sp>
      <p:sp>
        <p:nvSpPr>
          <p:cNvPr id="5" name="Footer Placeholder 4">
            <a:extLst>
              <a:ext uri="{FF2B5EF4-FFF2-40B4-BE49-F238E27FC236}">
                <a16:creationId xmlns:a16="http://schemas.microsoft.com/office/drawing/2014/main" id="{AC10C398-0960-16AB-4120-C813E5547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F6C8AA-D1DF-55EA-AB99-372F7561E9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4CAAD-BE57-8740-B043-DE19B2F3B1FC}" type="slidenum">
              <a:rPr lang="en-US" smtClean="0"/>
              <a:t>‹#›</a:t>
            </a:fld>
            <a:endParaRPr lang="en-US"/>
          </a:p>
        </p:txBody>
      </p:sp>
    </p:spTree>
    <p:extLst>
      <p:ext uri="{BB962C8B-B14F-4D97-AF65-F5344CB8AC3E}">
        <p14:creationId xmlns:p14="http://schemas.microsoft.com/office/powerpoint/2010/main" val="321245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E6A131-9EE8-AA48-E4B7-F6EBC05CBD52}"/>
              </a:ext>
            </a:extLst>
          </p:cNvPr>
          <p:cNvPicPr>
            <a:picLocks noChangeAspect="1"/>
          </p:cNvPicPr>
          <p:nvPr/>
        </p:nvPicPr>
        <p:blipFill>
          <a:blip r:embed="rId2"/>
          <a:stretch>
            <a:fillRect/>
          </a:stretch>
        </p:blipFill>
        <p:spPr>
          <a:xfrm>
            <a:off x="-45218" y="-1128234"/>
            <a:ext cx="12282435" cy="9211826"/>
          </a:xfrm>
          <a:prstGeom prst="rect">
            <a:avLst/>
          </a:prstGeom>
        </p:spPr>
      </p:pic>
      <p:sp>
        <p:nvSpPr>
          <p:cNvPr id="3" name="Subtitle 2">
            <a:extLst>
              <a:ext uri="{FF2B5EF4-FFF2-40B4-BE49-F238E27FC236}">
                <a16:creationId xmlns:a16="http://schemas.microsoft.com/office/drawing/2014/main" id="{CCA95B5F-B08C-8B81-0924-24169EE03501}"/>
              </a:ext>
            </a:extLst>
          </p:cNvPr>
          <p:cNvSpPr>
            <a:spLocks noGrp="1"/>
          </p:cNvSpPr>
          <p:nvPr>
            <p:ph type="subTitle" idx="1"/>
          </p:nvPr>
        </p:nvSpPr>
        <p:spPr>
          <a:xfrm>
            <a:off x="1124989" y="4998353"/>
            <a:ext cx="9144000" cy="1655762"/>
          </a:xfrm>
        </p:spPr>
        <p:txBody>
          <a:bodyPr>
            <a:normAutofit lnSpcReduction="10000"/>
          </a:bodyPr>
          <a:lstStyle/>
          <a:p>
            <a:r>
              <a:rPr lang="en-US" dirty="0">
                <a:solidFill>
                  <a:schemeClr val="bg1"/>
                </a:solidFill>
              </a:rPr>
              <a:t>Rachel Osten</a:t>
            </a:r>
          </a:p>
          <a:p>
            <a:r>
              <a:rPr lang="en-US" dirty="0">
                <a:solidFill>
                  <a:schemeClr val="bg1"/>
                </a:solidFill>
              </a:rPr>
              <a:t>Space Telescope Science Institute </a:t>
            </a:r>
          </a:p>
          <a:p>
            <a:r>
              <a:rPr lang="en-US" dirty="0">
                <a:solidFill>
                  <a:schemeClr val="bg1"/>
                </a:solidFill>
              </a:rPr>
              <a:t>and</a:t>
            </a:r>
          </a:p>
          <a:p>
            <a:r>
              <a:rPr lang="en-US" dirty="0">
                <a:solidFill>
                  <a:schemeClr val="bg1"/>
                </a:solidFill>
              </a:rPr>
              <a:t>Johns Hopkins University</a:t>
            </a:r>
          </a:p>
        </p:txBody>
      </p:sp>
      <p:sp>
        <p:nvSpPr>
          <p:cNvPr id="5" name="TextBox 4">
            <a:extLst>
              <a:ext uri="{FF2B5EF4-FFF2-40B4-BE49-F238E27FC236}">
                <a16:creationId xmlns:a16="http://schemas.microsoft.com/office/drawing/2014/main" id="{EE74015B-8140-62E1-28C6-DCE2327009B2}"/>
              </a:ext>
            </a:extLst>
          </p:cNvPr>
          <p:cNvSpPr txBox="1"/>
          <p:nvPr/>
        </p:nvSpPr>
        <p:spPr>
          <a:xfrm>
            <a:off x="3049675" y="3108347"/>
            <a:ext cx="6099348" cy="369332"/>
          </a:xfrm>
          <a:prstGeom prst="rect">
            <a:avLst/>
          </a:prstGeom>
          <a:noFill/>
        </p:spPr>
        <p:txBody>
          <a:bodyPr wrap="square">
            <a:spAutoFit/>
          </a:bodyPr>
          <a:lstStyle/>
          <a:p>
            <a:endParaRPr lang="en-US" dirty="0"/>
          </a:p>
        </p:txBody>
      </p:sp>
      <p:sp>
        <p:nvSpPr>
          <p:cNvPr id="2" name="Title 1">
            <a:extLst>
              <a:ext uri="{FF2B5EF4-FFF2-40B4-BE49-F238E27FC236}">
                <a16:creationId xmlns:a16="http://schemas.microsoft.com/office/drawing/2014/main" id="{1CF91E2D-EE48-9602-7BC4-4CD5B032EEE8}"/>
              </a:ext>
            </a:extLst>
          </p:cNvPr>
          <p:cNvSpPr>
            <a:spLocks noGrp="1"/>
          </p:cNvSpPr>
          <p:nvPr>
            <p:ph type="ctrTitle"/>
          </p:nvPr>
        </p:nvSpPr>
        <p:spPr>
          <a:xfrm>
            <a:off x="1124989" y="624300"/>
            <a:ext cx="9144000" cy="1054570"/>
          </a:xfrm>
        </p:spPr>
        <p:txBody>
          <a:bodyPr/>
          <a:lstStyle/>
          <a:p>
            <a:r>
              <a:rPr lang="en-US" dirty="0">
                <a:highlight>
                  <a:srgbClr val="C0C0C0"/>
                </a:highlight>
              </a:rPr>
              <a:t>Complementary Astrophysics</a:t>
            </a:r>
          </a:p>
        </p:txBody>
      </p:sp>
    </p:spTree>
    <p:extLst>
      <p:ext uri="{BB962C8B-B14F-4D97-AF65-F5344CB8AC3E}">
        <p14:creationId xmlns:p14="http://schemas.microsoft.com/office/powerpoint/2010/main" val="169409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1781-0812-7CED-DC83-11896D6F5BE5}"/>
              </a:ext>
            </a:extLst>
          </p:cNvPr>
          <p:cNvSpPr>
            <a:spLocks noGrp="1"/>
          </p:cNvSpPr>
          <p:nvPr>
            <p:ph type="title"/>
          </p:nvPr>
        </p:nvSpPr>
        <p:spPr/>
        <p:txBody>
          <a:bodyPr/>
          <a:lstStyle/>
          <a:p>
            <a:r>
              <a:rPr lang="en-US" dirty="0"/>
              <a:t>Cosmic Ecosystems</a:t>
            </a:r>
          </a:p>
        </p:txBody>
      </p:sp>
      <p:sp>
        <p:nvSpPr>
          <p:cNvPr id="8" name="Content Placeholder 7">
            <a:extLst>
              <a:ext uri="{FF2B5EF4-FFF2-40B4-BE49-F238E27FC236}">
                <a16:creationId xmlns:a16="http://schemas.microsoft.com/office/drawing/2014/main" id="{E7D8ABEA-B583-7BB6-785E-D590283DD559}"/>
              </a:ext>
            </a:extLst>
          </p:cNvPr>
          <p:cNvSpPr>
            <a:spLocks noGrp="1"/>
          </p:cNvSpPr>
          <p:nvPr>
            <p:ph idx="1"/>
          </p:nvPr>
        </p:nvSpPr>
        <p:spPr>
          <a:xfrm>
            <a:off x="256310" y="1825625"/>
            <a:ext cx="7474526" cy="4351338"/>
          </a:xfrm>
        </p:spPr>
        <p:txBody>
          <a:bodyPr>
            <a:normAutofit fontScale="92500" lnSpcReduction="10000"/>
          </a:bodyPr>
          <a:lstStyle/>
          <a:p>
            <a:pPr marL="0" indent="0">
              <a:spcBef>
                <a:spcPts val="500"/>
              </a:spcBef>
              <a:spcAft>
                <a:spcPts val="1200"/>
              </a:spcAft>
              <a:buNone/>
            </a:pPr>
            <a:r>
              <a:rPr lang="en-US" sz="2600" dirty="0"/>
              <a:t>CMB-S4 contributions in this area:</a:t>
            </a:r>
          </a:p>
          <a:p>
            <a:pPr>
              <a:spcBef>
                <a:spcPts val="500"/>
              </a:spcBef>
              <a:spcAft>
                <a:spcPts val="1200"/>
              </a:spcAft>
            </a:pPr>
            <a:r>
              <a:rPr lang="en-US" sz="2600" dirty="0">
                <a:cs typeface="Arial" panose="020B0604020202020204" pitchFamily="34" charset="0"/>
              </a:rPr>
              <a:t>Maps 50% sky, every other day from 0.1- 1 cm with unprecedented sensitivity</a:t>
            </a:r>
          </a:p>
          <a:p>
            <a:pPr>
              <a:spcBef>
                <a:spcPts val="500"/>
              </a:spcBef>
              <a:spcAft>
                <a:spcPts val="1200"/>
              </a:spcAft>
            </a:pPr>
            <a:r>
              <a:rPr lang="en-US" sz="2600" dirty="0">
                <a:cs typeface="Arial" panose="020B0604020202020204" pitchFamily="34" charset="0"/>
              </a:rPr>
              <a:t>Of all the observational diagnostics at our disposal, the SZ effect most directly constrains the energy content of gas in galactic halos produced by the combined effects of gravitational collapse and stellar and black hole feedback</a:t>
            </a:r>
          </a:p>
          <a:p>
            <a:pPr>
              <a:spcBef>
                <a:spcPts val="500"/>
              </a:spcBef>
              <a:spcAft>
                <a:spcPts val="1200"/>
              </a:spcAft>
            </a:pPr>
            <a:r>
              <a:rPr lang="en-US" sz="2600" dirty="0">
                <a:cs typeface="Arial" panose="020B0604020202020204" pitchFamily="34" charset="0"/>
              </a:rPr>
              <a:t>Higher sensitivity and higher resolution CMB observations motivated to a significant extent by cosmology will have a large impact on the understanding of galaxy formation as well</a:t>
            </a:r>
          </a:p>
          <a:p>
            <a:pPr marL="0" indent="0">
              <a:spcBef>
                <a:spcPts val="500"/>
              </a:spcBef>
              <a:spcAft>
                <a:spcPts val="1200"/>
              </a:spcAft>
              <a:buNone/>
            </a:pPr>
            <a:endParaRPr lang="en-US" dirty="0"/>
          </a:p>
          <a:p>
            <a:pPr marL="0" indent="0">
              <a:spcBef>
                <a:spcPts val="500"/>
              </a:spcBef>
              <a:spcAft>
                <a:spcPts val="1200"/>
              </a:spcAft>
              <a:buNone/>
            </a:pPr>
            <a:endParaRPr lang="en-US" dirty="0"/>
          </a:p>
        </p:txBody>
      </p:sp>
      <p:pic>
        <p:nvPicPr>
          <p:cNvPr id="3" name="Content Placeholder 6">
            <a:extLst>
              <a:ext uri="{FF2B5EF4-FFF2-40B4-BE49-F238E27FC236}">
                <a16:creationId xmlns:a16="http://schemas.microsoft.com/office/drawing/2014/main" id="{1947B1E1-A1F9-E26D-4596-2A1558157684}"/>
              </a:ext>
            </a:extLst>
          </p:cNvPr>
          <p:cNvPicPr>
            <a:picLocks noChangeAspect="1"/>
          </p:cNvPicPr>
          <p:nvPr/>
        </p:nvPicPr>
        <p:blipFill rotWithShape="1">
          <a:blip r:embed="rId2"/>
          <a:srcRect b="1867"/>
          <a:stretch/>
        </p:blipFill>
        <p:spPr>
          <a:xfrm>
            <a:off x="7811181" y="162729"/>
            <a:ext cx="4124509" cy="6761773"/>
          </a:xfrm>
          <a:prstGeom prst="rect">
            <a:avLst/>
          </a:prstGeom>
        </p:spPr>
      </p:pic>
      <p:pic>
        <p:nvPicPr>
          <p:cNvPr id="4" name="Picture 3">
            <a:extLst>
              <a:ext uri="{FF2B5EF4-FFF2-40B4-BE49-F238E27FC236}">
                <a16:creationId xmlns:a16="http://schemas.microsoft.com/office/drawing/2014/main" id="{17AA79D5-2836-7106-EED3-9BC6B3883D3D}"/>
              </a:ext>
            </a:extLst>
          </p:cNvPr>
          <p:cNvPicPr>
            <a:picLocks noChangeAspect="1"/>
          </p:cNvPicPr>
          <p:nvPr/>
        </p:nvPicPr>
        <p:blipFill>
          <a:blip r:embed="rId3"/>
          <a:stretch>
            <a:fillRect/>
          </a:stretch>
        </p:blipFill>
        <p:spPr>
          <a:xfrm>
            <a:off x="7956803" y="2685954"/>
            <a:ext cx="4039270" cy="2695343"/>
          </a:xfrm>
          <a:prstGeom prst="rect">
            <a:avLst/>
          </a:prstGeom>
        </p:spPr>
      </p:pic>
    </p:spTree>
    <p:extLst>
      <p:ext uri="{BB962C8B-B14F-4D97-AF65-F5344CB8AC3E}">
        <p14:creationId xmlns:p14="http://schemas.microsoft.com/office/powerpoint/2010/main" val="401501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1781-0812-7CED-DC83-11896D6F5BE5}"/>
              </a:ext>
            </a:extLst>
          </p:cNvPr>
          <p:cNvSpPr>
            <a:spLocks noGrp="1"/>
          </p:cNvSpPr>
          <p:nvPr>
            <p:ph type="title"/>
          </p:nvPr>
        </p:nvSpPr>
        <p:spPr>
          <a:xfrm>
            <a:off x="838200" y="365125"/>
            <a:ext cx="7175269" cy="1325563"/>
          </a:xfrm>
        </p:spPr>
        <p:txBody>
          <a:bodyPr/>
          <a:lstStyle/>
          <a:p>
            <a:r>
              <a:rPr lang="en-US" dirty="0"/>
              <a:t>New Messengers and New Physics</a:t>
            </a:r>
          </a:p>
        </p:txBody>
      </p:sp>
      <p:sp>
        <p:nvSpPr>
          <p:cNvPr id="8" name="Content Placeholder 7">
            <a:extLst>
              <a:ext uri="{FF2B5EF4-FFF2-40B4-BE49-F238E27FC236}">
                <a16:creationId xmlns:a16="http://schemas.microsoft.com/office/drawing/2014/main" id="{E7D8ABEA-B583-7BB6-785E-D590283DD559}"/>
              </a:ext>
            </a:extLst>
          </p:cNvPr>
          <p:cNvSpPr>
            <a:spLocks noGrp="1"/>
          </p:cNvSpPr>
          <p:nvPr>
            <p:ph idx="1"/>
          </p:nvPr>
        </p:nvSpPr>
        <p:spPr>
          <a:xfrm>
            <a:off x="263237" y="1825625"/>
            <a:ext cx="7459287" cy="4351338"/>
          </a:xfrm>
        </p:spPr>
        <p:txBody>
          <a:bodyPr>
            <a:normAutofit/>
          </a:bodyPr>
          <a:lstStyle/>
          <a:p>
            <a:pPr marL="0" indent="0">
              <a:spcAft>
                <a:spcPts val="1200"/>
              </a:spcAft>
              <a:buNone/>
            </a:pPr>
            <a:r>
              <a:rPr lang="en-US" sz="2400" dirty="0"/>
              <a:t>CMB-S4 contributions in this area:</a:t>
            </a:r>
          </a:p>
          <a:p>
            <a:pPr>
              <a:spcAft>
                <a:spcPts val="1200"/>
              </a:spcAft>
            </a:pPr>
            <a:r>
              <a:rPr lang="en-US" sz="2400" dirty="0"/>
              <a:t>CMB-S4 builds on the foundation of decades of CMB measurements to take a major leap, pushing CMB science to the next level</a:t>
            </a:r>
          </a:p>
          <a:p>
            <a:pPr>
              <a:spcAft>
                <a:spcPts val="1200"/>
              </a:spcAft>
            </a:pPr>
            <a:r>
              <a:rPr lang="en-US" sz="2400" dirty="0">
                <a:cs typeface="Arial" panose="020B0604020202020204" pitchFamily="34" charset="0"/>
              </a:rPr>
              <a:t>B-mode CMB polarization signatures of primordial gravitational waves and inflation</a:t>
            </a:r>
          </a:p>
          <a:p>
            <a:pPr>
              <a:spcAft>
                <a:spcPts val="1200"/>
              </a:spcAft>
            </a:pPr>
            <a:r>
              <a:rPr lang="en-US" sz="2400" dirty="0">
                <a:cs typeface="Arial" panose="020B0604020202020204" pitchFamily="34" charset="0"/>
              </a:rPr>
              <a:t>Broad science including systematic time domain science </a:t>
            </a:r>
          </a:p>
          <a:p>
            <a:pPr marL="0" indent="0">
              <a:spcAft>
                <a:spcPts val="1200"/>
              </a:spcAft>
              <a:buNone/>
            </a:pPr>
            <a:endParaRPr lang="en-US" dirty="0">
              <a:latin typeface="News Gothic MT" panose="020B0503020103020203" pitchFamily="34" charset="0"/>
              <a:cs typeface="Arial" panose="020B0604020202020204" pitchFamily="34" charset="0"/>
            </a:endParaRPr>
          </a:p>
          <a:p>
            <a:pPr marL="0" indent="0">
              <a:spcAft>
                <a:spcPts val="1200"/>
              </a:spcAft>
              <a:buNone/>
            </a:pPr>
            <a:endParaRPr lang="en-US" dirty="0">
              <a:solidFill>
                <a:schemeClr val="tx1"/>
              </a:solidFill>
            </a:endParaRPr>
          </a:p>
        </p:txBody>
      </p:sp>
      <p:pic>
        <p:nvPicPr>
          <p:cNvPr id="3" name="Content Placeholder 14">
            <a:extLst>
              <a:ext uri="{FF2B5EF4-FFF2-40B4-BE49-F238E27FC236}">
                <a16:creationId xmlns:a16="http://schemas.microsoft.com/office/drawing/2014/main" id="{B3104D92-8825-D186-C46C-0E43920AFE09}"/>
              </a:ext>
            </a:extLst>
          </p:cNvPr>
          <p:cNvPicPr>
            <a:picLocks noChangeAspect="1"/>
          </p:cNvPicPr>
          <p:nvPr/>
        </p:nvPicPr>
        <p:blipFill rotWithShape="1">
          <a:blip r:embed="rId2"/>
          <a:srcRect t="1091"/>
          <a:stretch/>
        </p:blipFill>
        <p:spPr>
          <a:xfrm>
            <a:off x="7892924" y="73572"/>
            <a:ext cx="4035839" cy="6668654"/>
          </a:xfrm>
          <a:prstGeom prst="rect">
            <a:avLst/>
          </a:prstGeom>
        </p:spPr>
      </p:pic>
      <p:pic>
        <p:nvPicPr>
          <p:cNvPr id="4" name="Picture 3">
            <a:extLst>
              <a:ext uri="{FF2B5EF4-FFF2-40B4-BE49-F238E27FC236}">
                <a16:creationId xmlns:a16="http://schemas.microsoft.com/office/drawing/2014/main" id="{9CBAD910-F4DB-D9CD-3036-E0077C66D0C0}"/>
              </a:ext>
            </a:extLst>
          </p:cNvPr>
          <p:cNvPicPr>
            <a:picLocks noChangeAspect="1"/>
          </p:cNvPicPr>
          <p:nvPr/>
        </p:nvPicPr>
        <p:blipFill>
          <a:blip r:embed="rId3"/>
          <a:stretch>
            <a:fillRect/>
          </a:stretch>
        </p:blipFill>
        <p:spPr>
          <a:xfrm>
            <a:off x="8013469" y="2653622"/>
            <a:ext cx="4039270" cy="2695343"/>
          </a:xfrm>
          <a:prstGeom prst="rect">
            <a:avLst/>
          </a:prstGeom>
        </p:spPr>
      </p:pic>
    </p:spTree>
    <p:extLst>
      <p:ext uri="{BB962C8B-B14F-4D97-AF65-F5344CB8AC3E}">
        <p14:creationId xmlns:p14="http://schemas.microsoft.com/office/powerpoint/2010/main" val="381914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6E32371-39F7-42F3-85DA-87FEC891D8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64" y="-152529"/>
            <a:ext cx="6813794" cy="681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B5A74B8-44CF-9F00-608B-11D298BAB469}"/>
              </a:ext>
            </a:extLst>
          </p:cNvPr>
          <p:cNvSpPr/>
          <p:nvPr/>
        </p:nvSpPr>
        <p:spPr>
          <a:xfrm>
            <a:off x="1633949" y="2385753"/>
            <a:ext cx="1986742" cy="290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8C9CF9D-84B1-8217-DBE5-05A35FE18322}"/>
              </a:ext>
            </a:extLst>
          </p:cNvPr>
          <p:cNvSpPr/>
          <p:nvPr/>
        </p:nvSpPr>
        <p:spPr>
          <a:xfrm>
            <a:off x="3876503" y="5270268"/>
            <a:ext cx="1986742" cy="1183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F4C491-6504-538C-F479-CA98EFDE6C59}"/>
              </a:ext>
            </a:extLst>
          </p:cNvPr>
          <p:cNvSpPr txBox="1"/>
          <p:nvPr/>
        </p:nvSpPr>
        <p:spPr>
          <a:xfrm>
            <a:off x="7015617" y="1014152"/>
            <a:ext cx="5062775" cy="2862322"/>
          </a:xfrm>
          <a:prstGeom prst="rect">
            <a:avLst/>
          </a:prstGeom>
          <a:noFill/>
        </p:spPr>
        <p:txBody>
          <a:bodyPr wrap="square" rtlCol="0">
            <a:spAutoFit/>
          </a:bodyPr>
          <a:lstStyle/>
          <a:p>
            <a:r>
              <a:rPr lang="en-US" dirty="0"/>
              <a:t>Heavy emphasis on the foundations </a:t>
            </a:r>
          </a:p>
          <a:p>
            <a:r>
              <a:rPr lang="en-US" dirty="0"/>
              <a:t> -- minds, measurements, machines</a:t>
            </a:r>
          </a:p>
          <a:p>
            <a:r>
              <a:rPr lang="en-US" dirty="0"/>
              <a:t>    (people, research, technology)  --  needed to make progress</a:t>
            </a:r>
          </a:p>
          <a:p>
            <a:endParaRPr lang="en-US" dirty="0"/>
          </a:p>
          <a:p>
            <a:r>
              <a:rPr lang="en-US" dirty="0"/>
              <a:t>Generational nature of large strategic telescope projects</a:t>
            </a:r>
          </a:p>
          <a:p>
            <a:endParaRPr lang="en-US" dirty="0"/>
          </a:p>
          <a:p>
            <a:r>
              <a:rPr lang="en-US" dirty="0"/>
              <a:t>Synergy of multi-wavelength observations to solving today’s complex astrophysics questions</a:t>
            </a:r>
          </a:p>
        </p:txBody>
      </p:sp>
    </p:spTree>
    <p:extLst>
      <p:ext uri="{BB962C8B-B14F-4D97-AF65-F5344CB8AC3E}">
        <p14:creationId xmlns:p14="http://schemas.microsoft.com/office/powerpoint/2010/main" val="94780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1781-0812-7CED-DC83-11896D6F5BE5}"/>
              </a:ext>
            </a:extLst>
          </p:cNvPr>
          <p:cNvSpPr>
            <a:spLocks noGrp="1"/>
          </p:cNvSpPr>
          <p:nvPr>
            <p:ph type="title"/>
          </p:nvPr>
        </p:nvSpPr>
        <p:spPr/>
        <p:txBody>
          <a:bodyPr/>
          <a:lstStyle/>
          <a:p>
            <a:r>
              <a:rPr lang="en-US" dirty="0"/>
              <a:t>Outline</a:t>
            </a:r>
          </a:p>
        </p:txBody>
      </p:sp>
      <p:sp>
        <p:nvSpPr>
          <p:cNvPr id="8" name="Content Placeholder 7">
            <a:extLst>
              <a:ext uri="{FF2B5EF4-FFF2-40B4-BE49-F238E27FC236}">
                <a16:creationId xmlns:a16="http://schemas.microsoft.com/office/drawing/2014/main" id="{E7D8ABEA-B583-7BB6-785E-D590283DD559}"/>
              </a:ext>
            </a:extLst>
          </p:cNvPr>
          <p:cNvSpPr>
            <a:spLocks noGrp="1"/>
          </p:cNvSpPr>
          <p:nvPr>
            <p:ph idx="1"/>
          </p:nvPr>
        </p:nvSpPr>
        <p:spPr/>
        <p:txBody>
          <a:bodyPr/>
          <a:lstStyle/>
          <a:p>
            <a:r>
              <a:rPr lang="en-US" dirty="0"/>
              <a:t>Overview of Astro2020’s 3 science themes</a:t>
            </a:r>
          </a:p>
          <a:p>
            <a:pPr lvl="1"/>
            <a:r>
              <a:rPr lang="en-US" dirty="0"/>
              <a:t>Worlds and Suns in Context</a:t>
            </a:r>
          </a:p>
          <a:p>
            <a:pPr lvl="1"/>
            <a:r>
              <a:rPr lang="en-US" dirty="0"/>
              <a:t>Cosmic Ecosystems</a:t>
            </a:r>
          </a:p>
          <a:p>
            <a:pPr lvl="1"/>
            <a:r>
              <a:rPr lang="en-US" dirty="0"/>
              <a:t>New Messengers and New Physics</a:t>
            </a:r>
          </a:p>
          <a:p>
            <a:r>
              <a:rPr lang="en-US" dirty="0"/>
              <a:t>Where CMB-S4 facility fits within these themes</a:t>
            </a:r>
          </a:p>
          <a:p>
            <a:r>
              <a:rPr lang="en-US" dirty="0"/>
              <a:t>CMB-S4 in the landscape of decadal-recommended facilities</a:t>
            </a:r>
          </a:p>
          <a:p>
            <a:pPr lvl="1"/>
            <a:endParaRPr lang="en-US" dirty="0"/>
          </a:p>
          <a:p>
            <a:pPr lvl="1"/>
            <a:endParaRPr lang="en-US" dirty="0"/>
          </a:p>
        </p:txBody>
      </p:sp>
    </p:spTree>
    <p:extLst>
      <p:ext uri="{BB962C8B-B14F-4D97-AF65-F5344CB8AC3E}">
        <p14:creationId xmlns:p14="http://schemas.microsoft.com/office/powerpoint/2010/main" val="1178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6E32371-39F7-42F3-85DA-87FEC891D8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3695" y="0"/>
            <a:ext cx="6813794" cy="681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89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1781-0812-7CED-DC83-11896D6F5BE5}"/>
              </a:ext>
            </a:extLst>
          </p:cNvPr>
          <p:cNvSpPr>
            <a:spLocks noGrp="1"/>
          </p:cNvSpPr>
          <p:nvPr>
            <p:ph type="title"/>
          </p:nvPr>
        </p:nvSpPr>
        <p:spPr/>
        <p:txBody>
          <a:bodyPr/>
          <a:lstStyle/>
          <a:p>
            <a:r>
              <a:rPr lang="en-US" dirty="0"/>
              <a:t>Worlds and Suns in  Context</a:t>
            </a:r>
          </a:p>
        </p:txBody>
      </p:sp>
      <p:sp>
        <p:nvSpPr>
          <p:cNvPr id="8" name="Content Placeholder 7">
            <a:extLst>
              <a:ext uri="{FF2B5EF4-FFF2-40B4-BE49-F238E27FC236}">
                <a16:creationId xmlns:a16="http://schemas.microsoft.com/office/drawing/2014/main" id="{E7D8ABEA-B583-7BB6-785E-D590283DD559}"/>
              </a:ext>
            </a:extLst>
          </p:cNvPr>
          <p:cNvSpPr>
            <a:spLocks noGrp="1"/>
          </p:cNvSpPr>
          <p:nvPr>
            <p:ph idx="1"/>
          </p:nvPr>
        </p:nvSpPr>
        <p:spPr>
          <a:xfrm>
            <a:off x="256310" y="1893083"/>
            <a:ext cx="7474526" cy="4283879"/>
          </a:xfrm>
        </p:spPr>
        <p:txBody>
          <a:bodyPr>
            <a:normAutofit fontScale="92500" lnSpcReduction="10000"/>
          </a:bodyPr>
          <a:lstStyle/>
          <a:p>
            <a:pPr marL="0" indent="0">
              <a:spcBef>
                <a:spcPts val="500"/>
              </a:spcBef>
              <a:spcAft>
                <a:spcPts val="1200"/>
              </a:spcAft>
              <a:buNone/>
            </a:pPr>
            <a:r>
              <a:rPr lang="en-US" sz="3000" dirty="0"/>
              <a:t>This theme is forefront because:</a:t>
            </a:r>
          </a:p>
          <a:p>
            <a:pPr marL="0" lvl="1" indent="-285750">
              <a:spcAft>
                <a:spcPts val="1200"/>
              </a:spcAft>
            </a:pPr>
            <a:r>
              <a:rPr lang="en-US" sz="2600" dirty="0">
                <a:solidFill>
                  <a:schemeClr val="tx1"/>
                </a:solidFill>
              </a:rPr>
              <a:t>The extraordinary rate of discovery of new exoplanets– understanding the demographics and finding the nearest planets for detailed study</a:t>
            </a:r>
          </a:p>
          <a:p>
            <a:pPr marL="0" lvl="1" indent="-285750">
              <a:spcAft>
                <a:spcPts val="1200"/>
              </a:spcAft>
            </a:pPr>
            <a:r>
              <a:rPr lang="en-US" sz="2600" dirty="0">
                <a:solidFill>
                  <a:schemeClr val="tx1"/>
                </a:solidFill>
              </a:rPr>
              <a:t>The promise of JWST to make pioneering observations of exoplanet atmospheres</a:t>
            </a:r>
          </a:p>
          <a:p>
            <a:pPr marL="0" lvl="1" indent="-285750">
              <a:spcAft>
                <a:spcPts val="1200"/>
              </a:spcAft>
            </a:pPr>
            <a:r>
              <a:rPr lang="en-US" sz="2600" dirty="0">
                <a:solidFill>
                  <a:schemeClr val="tx1"/>
                </a:solidFill>
              </a:rPr>
              <a:t>The revolution DKIST will bring to understanding the Sun’s atmosphere</a:t>
            </a:r>
          </a:p>
          <a:p>
            <a:pPr marL="0" lvl="1" indent="-285750">
              <a:spcAft>
                <a:spcPts val="1200"/>
              </a:spcAft>
            </a:pPr>
            <a:r>
              <a:rPr lang="en-US" sz="2600" dirty="0">
                <a:solidFill>
                  <a:schemeClr val="tx1"/>
                </a:solidFill>
              </a:rPr>
              <a:t>The revolution in studying planet formation by imaging protoplanets and their accretion disks using large ground-based telescopes (OIR and ALMA)</a:t>
            </a:r>
          </a:p>
        </p:txBody>
      </p:sp>
      <p:pic>
        <p:nvPicPr>
          <p:cNvPr id="4" name="Picture 3">
            <a:extLst>
              <a:ext uri="{FF2B5EF4-FFF2-40B4-BE49-F238E27FC236}">
                <a16:creationId xmlns:a16="http://schemas.microsoft.com/office/drawing/2014/main" id="{AB1D7324-2980-8B93-D230-194694831325}"/>
              </a:ext>
            </a:extLst>
          </p:cNvPr>
          <p:cNvPicPr>
            <a:picLocks noChangeAspect="1"/>
          </p:cNvPicPr>
          <p:nvPr/>
        </p:nvPicPr>
        <p:blipFill rotWithShape="1">
          <a:blip r:embed="rId2"/>
          <a:srcRect t="1458"/>
          <a:stretch/>
        </p:blipFill>
        <p:spPr>
          <a:xfrm>
            <a:off x="7730836" y="14407"/>
            <a:ext cx="4322619" cy="6658223"/>
          </a:xfrm>
          <a:prstGeom prst="rect">
            <a:avLst/>
          </a:prstGeom>
        </p:spPr>
      </p:pic>
    </p:spTree>
    <p:extLst>
      <p:ext uri="{BB962C8B-B14F-4D97-AF65-F5344CB8AC3E}">
        <p14:creationId xmlns:p14="http://schemas.microsoft.com/office/powerpoint/2010/main" val="84059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1781-0812-7CED-DC83-11896D6F5BE5}"/>
              </a:ext>
            </a:extLst>
          </p:cNvPr>
          <p:cNvSpPr>
            <a:spLocks noGrp="1"/>
          </p:cNvSpPr>
          <p:nvPr>
            <p:ph type="title"/>
          </p:nvPr>
        </p:nvSpPr>
        <p:spPr/>
        <p:txBody>
          <a:bodyPr/>
          <a:lstStyle/>
          <a:p>
            <a:r>
              <a:rPr lang="en-US" dirty="0"/>
              <a:t>Cosmic Ecosystems</a:t>
            </a:r>
          </a:p>
        </p:txBody>
      </p:sp>
      <p:sp>
        <p:nvSpPr>
          <p:cNvPr id="8" name="Content Placeholder 7">
            <a:extLst>
              <a:ext uri="{FF2B5EF4-FFF2-40B4-BE49-F238E27FC236}">
                <a16:creationId xmlns:a16="http://schemas.microsoft.com/office/drawing/2014/main" id="{E7D8ABEA-B583-7BB6-785E-D590283DD559}"/>
              </a:ext>
            </a:extLst>
          </p:cNvPr>
          <p:cNvSpPr>
            <a:spLocks noGrp="1"/>
          </p:cNvSpPr>
          <p:nvPr>
            <p:ph idx="1"/>
          </p:nvPr>
        </p:nvSpPr>
        <p:spPr>
          <a:xfrm>
            <a:off x="256310" y="1893083"/>
            <a:ext cx="7474526" cy="4283879"/>
          </a:xfrm>
        </p:spPr>
        <p:txBody>
          <a:bodyPr>
            <a:normAutofit/>
          </a:bodyPr>
          <a:lstStyle/>
          <a:p>
            <a:pPr marL="0" indent="0">
              <a:spcBef>
                <a:spcPts val="500"/>
              </a:spcBef>
              <a:spcAft>
                <a:spcPts val="1200"/>
              </a:spcAft>
              <a:buNone/>
            </a:pPr>
            <a:r>
              <a:rPr lang="en-US" dirty="0"/>
              <a:t>This theme is forefront because:</a:t>
            </a:r>
          </a:p>
          <a:p>
            <a:pPr marL="0" lvl="1">
              <a:spcAft>
                <a:spcPts val="1200"/>
              </a:spcAft>
            </a:pPr>
            <a:r>
              <a:rPr lang="en-US" dirty="0"/>
              <a:t>JWST will provide definitive observations of the earliest stages of galaxy formation and evolution</a:t>
            </a:r>
          </a:p>
          <a:p>
            <a:pPr marL="0" lvl="1">
              <a:spcAft>
                <a:spcPts val="1200"/>
              </a:spcAft>
            </a:pPr>
            <a:r>
              <a:rPr lang="en-US" dirty="0"/>
              <a:t>The Rubin Observatory, Roman, and Euclid will provide imaging and spectral energy information for millions of galaxies, complementing the in-depth observations from JWST</a:t>
            </a:r>
          </a:p>
          <a:p>
            <a:pPr marL="0" lvl="1">
              <a:spcAft>
                <a:spcPts val="1200"/>
              </a:spcAft>
            </a:pPr>
            <a:r>
              <a:rPr lang="en-US" dirty="0"/>
              <a:t>Progress in numerical simulations is evolving rapidly and is driving out understanding of the observations</a:t>
            </a:r>
          </a:p>
        </p:txBody>
      </p:sp>
      <p:pic>
        <p:nvPicPr>
          <p:cNvPr id="3" name="Content Placeholder 6">
            <a:extLst>
              <a:ext uri="{FF2B5EF4-FFF2-40B4-BE49-F238E27FC236}">
                <a16:creationId xmlns:a16="http://schemas.microsoft.com/office/drawing/2014/main" id="{1947B1E1-A1F9-E26D-4596-2A1558157684}"/>
              </a:ext>
            </a:extLst>
          </p:cNvPr>
          <p:cNvPicPr>
            <a:picLocks noChangeAspect="1"/>
          </p:cNvPicPr>
          <p:nvPr/>
        </p:nvPicPr>
        <p:blipFill rotWithShape="1">
          <a:blip r:embed="rId2"/>
          <a:srcRect b="1867"/>
          <a:stretch/>
        </p:blipFill>
        <p:spPr>
          <a:xfrm>
            <a:off x="7811181" y="162729"/>
            <a:ext cx="4124509" cy="6761773"/>
          </a:xfrm>
          <a:prstGeom prst="rect">
            <a:avLst/>
          </a:prstGeom>
        </p:spPr>
      </p:pic>
    </p:spTree>
    <p:extLst>
      <p:ext uri="{BB962C8B-B14F-4D97-AF65-F5344CB8AC3E}">
        <p14:creationId xmlns:p14="http://schemas.microsoft.com/office/powerpoint/2010/main" val="234916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1781-0812-7CED-DC83-11896D6F5BE5}"/>
              </a:ext>
            </a:extLst>
          </p:cNvPr>
          <p:cNvSpPr>
            <a:spLocks noGrp="1"/>
          </p:cNvSpPr>
          <p:nvPr>
            <p:ph type="title"/>
          </p:nvPr>
        </p:nvSpPr>
        <p:spPr>
          <a:xfrm>
            <a:off x="838200" y="365125"/>
            <a:ext cx="7175269" cy="1325563"/>
          </a:xfrm>
        </p:spPr>
        <p:txBody>
          <a:bodyPr/>
          <a:lstStyle/>
          <a:p>
            <a:r>
              <a:rPr lang="en-US" dirty="0"/>
              <a:t>New Messengers and New Physics</a:t>
            </a:r>
          </a:p>
        </p:txBody>
      </p:sp>
      <p:sp>
        <p:nvSpPr>
          <p:cNvPr id="8" name="Content Placeholder 7">
            <a:extLst>
              <a:ext uri="{FF2B5EF4-FFF2-40B4-BE49-F238E27FC236}">
                <a16:creationId xmlns:a16="http://schemas.microsoft.com/office/drawing/2014/main" id="{E7D8ABEA-B583-7BB6-785E-D590283DD559}"/>
              </a:ext>
            </a:extLst>
          </p:cNvPr>
          <p:cNvSpPr>
            <a:spLocks noGrp="1"/>
          </p:cNvSpPr>
          <p:nvPr>
            <p:ph idx="1"/>
          </p:nvPr>
        </p:nvSpPr>
        <p:spPr>
          <a:xfrm>
            <a:off x="263237" y="1825625"/>
            <a:ext cx="7459287" cy="4351338"/>
          </a:xfrm>
        </p:spPr>
        <p:txBody>
          <a:bodyPr>
            <a:normAutofit/>
          </a:bodyPr>
          <a:lstStyle/>
          <a:p>
            <a:pPr marL="0" indent="0">
              <a:spcAft>
                <a:spcPts val="1200"/>
              </a:spcAft>
              <a:buNone/>
            </a:pPr>
            <a:r>
              <a:rPr lang="en-US" sz="2400" dirty="0"/>
              <a:t>This theme is forefront this decade because of:</a:t>
            </a:r>
          </a:p>
          <a:p>
            <a:pPr marL="0" lvl="1" indent="-285750">
              <a:spcAft>
                <a:spcPts val="1200"/>
              </a:spcAft>
            </a:pPr>
            <a:r>
              <a:rPr lang="en-US" dirty="0">
                <a:solidFill>
                  <a:schemeClr val="tx1"/>
                </a:solidFill>
              </a:rPr>
              <a:t>Tremendous progress in observations of the Cosmic Microwave Background</a:t>
            </a:r>
          </a:p>
          <a:p>
            <a:pPr marL="0" lvl="1" indent="-285750">
              <a:spcAft>
                <a:spcPts val="1200"/>
              </a:spcAft>
            </a:pPr>
            <a:r>
              <a:rPr lang="en-US" dirty="0"/>
              <a:t>Time domain surveys that have uncovered an astounding array of transient phenomena</a:t>
            </a:r>
          </a:p>
          <a:p>
            <a:pPr marL="0" lvl="1" indent="-285750">
              <a:spcAft>
                <a:spcPts val="1200"/>
              </a:spcAft>
            </a:pPr>
            <a:r>
              <a:rPr lang="en-US" dirty="0">
                <a:solidFill>
                  <a:schemeClr val="tx1"/>
                </a:solidFill>
              </a:rPr>
              <a:t>The discovery of compact object mergers with LIGO, and the detection of electromagnetic counterparts</a:t>
            </a:r>
          </a:p>
          <a:p>
            <a:pPr marL="0" lvl="1" indent="-285750">
              <a:spcAft>
                <a:spcPts val="1200"/>
              </a:spcAft>
            </a:pPr>
            <a:r>
              <a:rPr lang="en-US" dirty="0"/>
              <a:t>Ice Cube’s detection of high energy neutrinos of astrophysical origin</a:t>
            </a:r>
            <a:endParaRPr lang="en-US" dirty="0">
              <a:solidFill>
                <a:schemeClr val="tx1"/>
              </a:solidFill>
            </a:endParaRPr>
          </a:p>
        </p:txBody>
      </p:sp>
      <p:pic>
        <p:nvPicPr>
          <p:cNvPr id="3" name="Content Placeholder 14">
            <a:extLst>
              <a:ext uri="{FF2B5EF4-FFF2-40B4-BE49-F238E27FC236}">
                <a16:creationId xmlns:a16="http://schemas.microsoft.com/office/drawing/2014/main" id="{B3104D92-8825-D186-C46C-0E43920AFE09}"/>
              </a:ext>
            </a:extLst>
          </p:cNvPr>
          <p:cNvPicPr>
            <a:picLocks noChangeAspect="1"/>
          </p:cNvPicPr>
          <p:nvPr/>
        </p:nvPicPr>
        <p:blipFill rotWithShape="1">
          <a:blip r:embed="rId2"/>
          <a:srcRect t="1091"/>
          <a:stretch/>
        </p:blipFill>
        <p:spPr>
          <a:xfrm>
            <a:off x="7892924" y="73572"/>
            <a:ext cx="4035839" cy="6668654"/>
          </a:xfrm>
          <a:prstGeom prst="rect">
            <a:avLst/>
          </a:prstGeom>
        </p:spPr>
      </p:pic>
    </p:spTree>
    <p:extLst>
      <p:ext uri="{BB962C8B-B14F-4D97-AF65-F5344CB8AC3E}">
        <p14:creationId xmlns:p14="http://schemas.microsoft.com/office/powerpoint/2010/main" val="158628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BB0C6-132A-330F-434F-A6B1C628502B}"/>
              </a:ext>
            </a:extLst>
          </p:cNvPr>
          <p:cNvPicPr>
            <a:picLocks noChangeAspect="1"/>
          </p:cNvPicPr>
          <p:nvPr/>
        </p:nvPicPr>
        <p:blipFill>
          <a:blip r:embed="rId2"/>
          <a:stretch>
            <a:fillRect/>
          </a:stretch>
        </p:blipFill>
        <p:spPr>
          <a:xfrm>
            <a:off x="5116939" y="713396"/>
            <a:ext cx="6943426" cy="5431207"/>
          </a:xfrm>
          <a:prstGeom prst="rect">
            <a:avLst/>
          </a:prstGeom>
        </p:spPr>
      </p:pic>
      <p:sp>
        <p:nvSpPr>
          <p:cNvPr id="5" name="TextBox 4">
            <a:extLst>
              <a:ext uri="{FF2B5EF4-FFF2-40B4-BE49-F238E27FC236}">
                <a16:creationId xmlns:a16="http://schemas.microsoft.com/office/drawing/2014/main" id="{14284DCA-B36E-86EA-7EE0-5364BD532358}"/>
              </a:ext>
            </a:extLst>
          </p:cNvPr>
          <p:cNvSpPr txBox="1"/>
          <p:nvPr/>
        </p:nvSpPr>
        <p:spPr>
          <a:xfrm>
            <a:off x="389265" y="366622"/>
            <a:ext cx="4538749" cy="6124754"/>
          </a:xfrm>
          <a:prstGeom prst="rect">
            <a:avLst/>
          </a:prstGeom>
          <a:noFill/>
        </p:spPr>
        <p:txBody>
          <a:bodyPr wrap="square" rtlCol="0">
            <a:spAutoFit/>
          </a:bodyPr>
          <a:lstStyle/>
          <a:p>
            <a:r>
              <a:rPr lang="en-US" sz="2800" dirty="0"/>
              <a:t>The time domain was called out as an explicit program on the space-based side, as well as a strategic priority area for NSF investment in mid-scale ground-based facilities</a:t>
            </a:r>
          </a:p>
          <a:p>
            <a:endParaRPr lang="en-US" sz="2800" dirty="0"/>
          </a:p>
          <a:p>
            <a:r>
              <a:rPr lang="en-US" sz="2800" dirty="0"/>
              <a:t>The next generation VLA, envisaged to cover the frequency range 1.2-116 GHz, is a complementary facility for CMB-S4’s time domain and complementary astrophysics capabilities</a:t>
            </a:r>
          </a:p>
        </p:txBody>
      </p:sp>
    </p:spTree>
    <p:extLst>
      <p:ext uri="{BB962C8B-B14F-4D97-AF65-F5344CB8AC3E}">
        <p14:creationId xmlns:p14="http://schemas.microsoft.com/office/powerpoint/2010/main" val="183423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A9DFE2-A0F0-3F6F-966E-A5926542EF31}"/>
              </a:ext>
            </a:extLst>
          </p:cNvPr>
          <p:cNvPicPr>
            <a:picLocks noChangeAspect="1"/>
          </p:cNvPicPr>
          <p:nvPr/>
        </p:nvPicPr>
        <p:blipFill>
          <a:blip r:embed="rId2"/>
          <a:stretch>
            <a:fillRect/>
          </a:stretch>
        </p:blipFill>
        <p:spPr>
          <a:xfrm>
            <a:off x="1542815" y="0"/>
            <a:ext cx="9106370" cy="6858000"/>
          </a:xfrm>
          <a:prstGeom prst="rect">
            <a:avLst/>
          </a:prstGeom>
        </p:spPr>
      </p:pic>
    </p:spTree>
    <p:extLst>
      <p:ext uri="{BB962C8B-B14F-4D97-AF65-F5344CB8AC3E}">
        <p14:creationId xmlns:p14="http://schemas.microsoft.com/office/powerpoint/2010/main" val="309942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337F4E-0256-F3F2-B2A0-68796CB55887}"/>
              </a:ext>
            </a:extLst>
          </p:cNvPr>
          <p:cNvPicPr>
            <a:picLocks noChangeAspect="1"/>
          </p:cNvPicPr>
          <p:nvPr/>
        </p:nvPicPr>
        <p:blipFill rotWithShape="1">
          <a:blip r:embed="rId2"/>
          <a:srcRect t="1458"/>
          <a:stretch/>
        </p:blipFill>
        <p:spPr>
          <a:xfrm>
            <a:off x="7956809" y="115023"/>
            <a:ext cx="4140598" cy="6377852"/>
          </a:xfrm>
          <a:prstGeom prst="rect">
            <a:avLst/>
          </a:prstGeom>
        </p:spPr>
      </p:pic>
      <p:sp>
        <p:nvSpPr>
          <p:cNvPr id="2" name="Title 1">
            <a:extLst>
              <a:ext uri="{FF2B5EF4-FFF2-40B4-BE49-F238E27FC236}">
                <a16:creationId xmlns:a16="http://schemas.microsoft.com/office/drawing/2014/main" id="{05D71781-0812-7CED-DC83-11896D6F5BE5}"/>
              </a:ext>
            </a:extLst>
          </p:cNvPr>
          <p:cNvSpPr>
            <a:spLocks noGrp="1"/>
          </p:cNvSpPr>
          <p:nvPr>
            <p:ph type="title"/>
          </p:nvPr>
        </p:nvSpPr>
        <p:spPr/>
        <p:txBody>
          <a:bodyPr/>
          <a:lstStyle/>
          <a:p>
            <a:r>
              <a:rPr lang="en-US" dirty="0"/>
              <a:t>Worlds and Suns in Context</a:t>
            </a:r>
          </a:p>
        </p:txBody>
      </p:sp>
      <p:pic>
        <p:nvPicPr>
          <p:cNvPr id="4" name="Picture 3">
            <a:extLst>
              <a:ext uri="{FF2B5EF4-FFF2-40B4-BE49-F238E27FC236}">
                <a16:creationId xmlns:a16="http://schemas.microsoft.com/office/drawing/2014/main" id="{6095A8EF-429B-5AAC-519C-1E3EE48EE8B6}"/>
              </a:ext>
            </a:extLst>
          </p:cNvPr>
          <p:cNvPicPr>
            <a:picLocks noChangeAspect="1"/>
          </p:cNvPicPr>
          <p:nvPr/>
        </p:nvPicPr>
        <p:blipFill>
          <a:blip r:embed="rId3"/>
          <a:stretch>
            <a:fillRect/>
          </a:stretch>
        </p:blipFill>
        <p:spPr>
          <a:xfrm>
            <a:off x="7956803" y="2685954"/>
            <a:ext cx="4039270" cy="2695343"/>
          </a:xfrm>
          <a:prstGeom prst="rect">
            <a:avLst/>
          </a:prstGeom>
        </p:spPr>
      </p:pic>
      <p:sp>
        <p:nvSpPr>
          <p:cNvPr id="8" name="Content Placeholder 7">
            <a:extLst>
              <a:ext uri="{FF2B5EF4-FFF2-40B4-BE49-F238E27FC236}">
                <a16:creationId xmlns:a16="http://schemas.microsoft.com/office/drawing/2014/main" id="{E7D8ABEA-B583-7BB6-785E-D590283DD559}"/>
              </a:ext>
            </a:extLst>
          </p:cNvPr>
          <p:cNvSpPr>
            <a:spLocks noGrp="1"/>
          </p:cNvSpPr>
          <p:nvPr>
            <p:ph idx="1"/>
          </p:nvPr>
        </p:nvSpPr>
        <p:spPr>
          <a:xfrm>
            <a:off x="0" y="1825625"/>
            <a:ext cx="7883236" cy="4667250"/>
          </a:xfrm>
        </p:spPr>
        <p:txBody>
          <a:bodyPr>
            <a:normAutofit/>
          </a:bodyPr>
          <a:lstStyle/>
          <a:p>
            <a:pPr marL="457200" lvl="1" indent="0">
              <a:spcAft>
                <a:spcPts val="1200"/>
              </a:spcAft>
              <a:buNone/>
            </a:pPr>
            <a:r>
              <a:rPr lang="en-US" dirty="0">
                <a:solidFill>
                  <a:schemeClr val="tx1"/>
                </a:solidFill>
              </a:rPr>
              <a:t>CMB-S4 contributions in this area:</a:t>
            </a:r>
          </a:p>
          <a:p>
            <a:pPr lvl="1">
              <a:spcAft>
                <a:spcPts val="1200"/>
              </a:spcAft>
            </a:pPr>
            <a:r>
              <a:rPr lang="en-US" dirty="0"/>
              <a:t>Time domain studies of particle acceleration in nearby stars and implications for the accelerated particle population around close-in exoplanets</a:t>
            </a:r>
          </a:p>
          <a:p>
            <a:pPr lvl="1">
              <a:spcAft>
                <a:spcPts val="1200"/>
              </a:spcAft>
            </a:pPr>
            <a:r>
              <a:rPr lang="en-US" dirty="0">
                <a:solidFill>
                  <a:schemeClr val="tx1"/>
                </a:solidFill>
              </a:rPr>
              <a:t>Accretion and magnetic reconnection events in young stars</a:t>
            </a:r>
          </a:p>
          <a:p>
            <a:pPr marL="0" indent="0">
              <a:buNone/>
            </a:pPr>
            <a:endParaRPr lang="en-US" dirty="0"/>
          </a:p>
        </p:txBody>
      </p:sp>
    </p:spTree>
    <p:extLst>
      <p:ext uri="{BB962C8B-B14F-4D97-AF65-F5344CB8AC3E}">
        <p14:creationId xmlns:p14="http://schemas.microsoft.com/office/powerpoint/2010/main" val="1255011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519</Words>
  <Application>Microsoft Macintosh PowerPoint</Application>
  <PresentationFormat>Widescreen</PresentationFormat>
  <Paragraphs>57</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News Gothic MT</vt:lpstr>
      <vt:lpstr>Office Theme</vt:lpstr>
      <vt:lpstr>Complementary Astrophysics</vt:lpstr>
      <vt:lpstr>Outline</vt:lpstr>
      <vt:lpstr>PowerPoint Presentation</vt:lpstr>
      <vt:lpstr>Worlds and Suns in  Context</vt:lpstr>
      <vt:lpstr>Cosmic Ecosystems</vt:lpstr>
      <vt:lpstr>New Messengers and New Physics</vt:lpstr>
      <vt:lpstr>PowerPoint Presentation</vt:lpstr>
      <vt:lpstr>PowerPoint Presentation</vt:lpstr>
      <vt:lpstr>Worlds and Suns in Context</vt:lpstr>
      <vt:lpstr>Cosmic Ecosystems</vt:lpstr>
      <vt:lpstr>New Messengers and New Physics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50</cp:revision>
  <dcterms:created xsi:type="dcterms:W3CDTF">2022-08-18T21:00:17Z</dcterms:created>
  <dcterms:modified xsi:type="dcterms:W3CDTF">2022-08-19T13:02:52Z</dcterms:modified>
</cp:coreProperties>
</file>