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358" r:id="rId3"/>
    <p:sldId id="407" r:id="rId4"/>
    <p:sldId id="447" r:id="rId5"/>
    <p:sldId id="424" r:id="rId6"/>
    <p:sldId id="425" r:id="rId7"/>
    <p:sldId id="426" r:id="rId8"/>
    <p:sldId id="432" r:id="rId9"/>
    <p:sldId id="433" r:id="rId10"/>
    <p:sldId id="448" r:id="rId11"/>
    <p:sldId id="435" r:id="rId12"/>
    <p:sldId id="434" r:id="rId13"/>
    <p:sldId id="449" r:id="rId14"/>
    <p:sldId id="430" r:id="rId15"/>
    <p:sldId id="431" r:id="rId16"/>
    <p:sldId id="429" r:id="rId17"/>
    <p:sldId id="445" r:id="rId18"/>
    <p:sldId id="451" r:id="rId19"/>
    <p:sldId id="450" r:id="rId20"/>
    <p:sldId id="452" r:id="rId21"/>
    <p:sldId id="428" r:id="rId22"/>
    <p:sldId id="436" r:id="rId23"/>
    <p:sldId id="442" r:id="rId24"/>
    <p:sldId id="458" r:id="rId25"/>
    <p:sldId id="437" r:id="rId26"/>
    <p:sldId id="401" r:id="rId27"/>
    <p:sldId id="443" r:id="rId28"/>
    <p:sldId id="402" r:id="rId29"/>
    <p:sldId id="438" r:id="rId30"/>
    <p:sldId id="444" r:id="rId31"/>
    <p:sldId id="453" r:id="rId32"/>
    <p:sldId id="454" r:id="rId33"/>
    <p:sldId id="439" r:id="rId34"/>
    <p:sldId id="455" r:id="rId35"/>
    <p:sldId id="349" r:id="rId36"/>
    <p:sldId id="456" r:id="rId37"/>
  </p:sldIdLst>
  <p:sldSz cx="24384000" cy="13716000"/>
  <p:notesSz cx="9144000" cy="6858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22860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45720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68580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91440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114300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137160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160020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182880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FF"/>
    <a:srgbClr val="2289C0"/>
    <a:srgbClr val="3571A3"/>
    <a:srgbClr val="3D99DD"/>
    <a:srgbClr val="549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p:restoredTop sz="69320"/>
  </p:normalViewPr>
  <p:slideViewPr>
    <p:cSldViewPr snapToGrid="0" snapToObjects="1">
      <p:cViewPr varScale="1">
        <p:scale>
          <a:sx n="41" d="100"/>
          <a:sy n="41" d="100"/>
        </p:scale>
        <p:origin x="1104" y="200"/>
      </p:cViewPr>
      <p:guideLst/>
    </p:cSldViewPr>
  </p:slideViewPr>
  <p:outlineViewPr>
    <p:cViewPr>
      <p:scale>
        <a:sx n="33" d="100"/>
        <a:sy n="33" d="100"/>
      </p:scale>
      <p:origin x="0" y="-27576"/>
    </p:cViewPr>
  </p:outlineViewPr>
  <p:notesTextViewPr>
    <p:cViewPr>
      <p:scale>
        <a:sx n="1" d="1"/>
        <a:sy n="1" d="1"/>
      </p:scale>
      <p:origin x="0" y="0"/>
    </p:cViewPr>
  </p:notesTextViewPr>
  <p:notesViewPr>
    <p:cSldViewPr snapToGrid="0" snapToObjects="1">
      <p:cViewPr varScale="1">
        <p:scale>
          <a:sx n="98" d="100"/>
          <a:sy n="98" d="100"/>
        </p:scale>
        <p:origin x="5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D3CB71-C402-7C4D-9048-16382AB10B36}"/>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66BB8FA7-036C-FB4B-BAC6-4591BE6FC9D3}"/>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837442A6-ED9B-D741-918F-F4BB10D22E2E}" type="datetimeFigureOut">
              <a:rPr lang="es-ES_tradnl" smtClean="0"/>
              <a:t>11/8/22</a:t>
            </a:fld>
            <a:endParaRPr lang="es-ES_tradnl"/>
          </a:p>
        </p:txBody>
      </p:sp>
      <p:sp>
        <p:nvSpPr>
          <p:cNvPr id="4" name="Footer Placeholder 3">
            <a:extLst>
              <a:ext uri="{FF2B5EF4-FFF2-40B4-BE49-F238E27FC236}">
                <a16:creationId xmlns:a16="http://schemas.microsoft.com/office/drawing/2014/main" id="{B4FC30CB-5629-E648-BFBA-60550DC4B0D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37B1E722-DA9A-B84E-8B0E-4C9F66871898}"/>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C2F020D-2E18-B34A-BEE0-17505D21B16C}" type="slidenum">
              <a:rPr lang="es-ES_tradnl" smtClean="0"/>
              <a:t>‹#›</a:t>
            </a:fld>
            <a:endParaRPr lang="es-ES_tradnl"/>
          </a:p>
        </p:txBody>
      </p:sp>
    </p:spTree>
    <p:extLst>
      <p:ext uri="{BB962C8B-B14F-4D97-AF65-F5344CB8AC3E}">
        <p14:creationId xmlns:p14="http://schemas.microsoft.com/office/powerpoint/2010/main" val="1608698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2286000" y="514350"/>
            <a:ext cx="4572000" cy="2571750"/>
          </a:xfrm>
          <a:prstGeom prst="rect">
            <a:avLst/>
          </a:prstGeom>
        </p:spPr>
        <p:txBody>
          <a:bodyPr/>
          <a:lstStyle/>
          <a:p>
            <a:endParaRPr/>
          </a:p>
        </p:txBody>
      </p:sp>
      <p:sp>
        <p:nvSpPr>
          <p:cNvPr id="176" name="Shape 176"/>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Peru" TargetMode="External"/><Relationship Id="rId7" Type="http://schemas.openxmlformats.org/officeDocument/2006/relationships/hyperlink" Target="https://en.wikipedia.org/wiki/Oceania"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Easter_Island" TargetMode="External"/><Relationship Id="rId5" Type="http://schemas.openxmlformats.org/officeDocument/2006/relationships/hyperlink" Target="https://en.wikipedia.org/wiki/Argentina" TargetMode="External"/><Relationship Id="rId4" Type="http://schemas.openxmlformats.org/officeDocument/2006/relationships/hyperlink" Target="https://en.wikipedia.org/wiki/Bolivi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Santiago"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n.wikipedia.org/wiki/Spanish_languag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2286000" y="514350"/>
            <a:ext cx="4572000" cy="257175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Thanks Sara Simon and Felipe </a:t>
            </a:r>
            <a:r>
              <a:rPr lang="en-US" sz="2200" dirty="0" err="1">
                <a:effectLst/>
                <a:latin typeface="Helvetica Neue"/>
                <a:ea typeface="Helvetica Neue"/>
                <a:cs typeface="Helvetica Neue"/>
                <a:sym typeface="Helvetica Neue"/>
              </a:rPr>
              <a:t>Menanteu</a:t>
            </a:r>
            <a:r>
              <a:rPr lang="en-US" sz="2200" dirty="0">
                <a:effectLst/>
                <a:latin typeface="Helvetica Neue"/>
                <a:ea typeface="Helvetica Neue"/>
                <a:cs typeface="Helvetica Neue"/>
                <a:sym typeface="Helvetica Neue"/>
              </a:rPr>
              <a:t> for inviting me to be here today.</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My name is Magdalena </a:t>
            </a:r>
            <a:r>
              <a:rPr lang="en-US" sz="2200" dirty="0" err="1">
                <a:effectLst/>
                <a:latin typeface="Helvetica Neue"/>
                <a:ea typeface="Helvetica Neue"/>
                <a:cs typeface="Helvetica Neue"/>
                <a:sym typeface="Helvetica Neue"/>
              </a:rPr>
              <a:t>Novoa</a:t>
            </a:r>
            <a:r>
              <a:rPr lang="en-US" sz="2200" dirty="0">
                <a:effectLst/>
                <a:latin typeface="Helvetica Neue"/>
                <a:ea typeface="Helvetica Neue"/>
                <a:cs typeface="Helvetica Neue"/>
                <a:sym typeface="Helvetica Neue"/>
              </a:rPr>
              <a:t>, I’m a Professor in Urban Planning at UIUC. As you can perhaps guess I’m not an astronomer and my work has nothing to do with astronomy or the sky but very much with the ground. So that’s what I’ll talk about today, about the territory that today we know as Chile. </a:t>
            </a:r>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And when native people did appear in the story, their representation was of a small group of “savages” that needed to be saved by the progress and modernity brought by Europeans as they “encounter” the few groups of people that inhabit the land. But overall, the Americans (and I refer with this concept not the people from the US but from all the continent) the people who already lived here have remained mostly invisible to later generations. Here in this slide we see a public art intervention on Times Square by Chilean artist and McArthur fellow </a:t>
            </a:r>
            <a:r>
              <a:rPr lang="es-ES_tradnl" sz="2200" b="1" dirty="0">
                <a:effectLst/>
                <a:latin typeface="Helvetica Neue"/>
                <a:ea typeface="Helvetica Neue"/>
                <a:cs typeface="Helvetica Neue"/>
                <a:sym typeface="Helvetica Neue"/>
              </a:rPr>
              <a:t>Alfredo </a:t>
            </a:r>
            <a:r>
              <a:rPr lang="es-ES_tradnl" sz="2200" b="1" dirty="0" err="1">
                <a:effectLst/>
                <a:latin typeface="Helvetica Neue"/>
                <a:ea typeface="Helvetica Neue"/>
                <a:cs typeface="Helvetica Neue"/>
                <a:sym typeface="Helvetica Neue"/>
              </a:rPr>
              <a:t>Jarr</a:t>
            </a:r>
            <a:endParaRPr lang="en-US" sz="2200" dirty="0">
              <a:effectLst/>
              <a:latin typeface="Helvetica Neue"/>
              <a:ea typeface="Helvetica Neue"/>
              <a:cs typeface="Helvetica Neue"/>
              <a:sym typeface="Helvetica Neue"/>
            </a:endParaRPr>
          </a:p>
          <a:p>
            <a:endParaRPr dirty="0"/>
          </a:p>
        </p:txBody>
      </p:sp>
    </p:spTree>
    <p:extLst>
      <p:ext uri="{BB962C8B-B14F-4D97-AF65-F5344CB8AC3E}">
        <p14:creationId xmlns:p14="http://schemas.microsoft.com/office/powerpoint/2010/main" val="941859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89269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Chile, is the southernmost country in the world, it </a:t>
            </a:r>
            <a:r>
              <a:rPr lang="en-US" sz="2200" dirty="0" err="1">
                <a:effectLst/>
                <a:latin typeface="Helvetica Neue"/>
                <a:ea typeface="Helvetica Neue"/>
                <a:cs typeface="Helvetica Neue"/>
                <a:sym typeface="Helvetica Neue"/>
              </a:rPr>
              <a:t>occupyes</a:t>
            </a:r>
            <a:r>
              <a:rPr lang="en-US" sz="2200" dirty="0">
                <a:effectLst/>
                <a:latin typeface="Helvetica Neue"/>
                <a:ea typeface="Helvetica Neue"/>
                <a:cs typeface="Helvetica Neue"/>
                <a:sym typeface="Helvetica Neue"/>
              </a:rPr>
              <a:t> a long and narrow strip of land between the Andes to the east and the Pacific Ocean to the west. It has more than four thousand km of coast and its maximum wide is only 445 km. Today almost 20 million people lives in  its territory. Chile, has as </a:t>
            </a:r>
            <a:r>
              <a:rPr lang="en-US" sz="2200" dirty="0" err="1">
                <a:effectLst/>
                <a:latin typeface="Helvetica Neue"/>
                <a:ea typeface="Helvetica Neue"/>
                <a:cs typeface="Helvetica Neue"/>
                <a:sym typeface="Helvetica Neue"/>
              </a:rPr>
              <a:t>inmediate</a:t>
            </a:r>
            <a:r>
              <a:rPr lang="en-US" sz="2200" dirty="0">
                <a:effectLst/>
                <a:latin typeface="Helvetica Neue"/>
                <a:ea typeface="Helvetica Neue"/>
                <a:cs typeface="Helvetica Neue"/>
                <a:sym typeface="Helvetica Neue"/>
              </a:rPr>
              <a:t> neighbors </a:t>
            </a:r>
            <a:r>
              <a:rPr lang="en-US" sz="2200" u="sng" dirty="0">
                <a:effectLst/>
                <a:latin typeface="Helvetica Neue"/>
                <a:ea typeface="Helvetica Neue"/>
                <a:cs typeface="Helvetica Neue"/>
                <a:sym typeface="Helvetica Neue"/>
                <a:hlinkClick r:id="rId3" tooltip="Peru"/>
              </a:rPr>
              <a:t>Peru</a:t>
            </a:r>
            <a:r>
              <a:rPr lang="en-US" sz="2200" dirty="0">
                <a:effectLst/>
                <a:latin typeface="Helvetica Neue"/>
                <a:ea typeface="Helvetica Neue"/>
                <a:cs typeface="Helvetica Neue"/>
                <a:sym typeface="Helvetica Neue"/>
              </a:rPr>
              <a:t>, </a:t>
            </a:r>
            <a:r>
              <a:rPr lang="en-US" sz="2200" u="sng" dirty="0">
                <a:effectLst/>
                <a:latin typeface="Helvetica Neue"/>
                <a:ea typeface="Helvetica Neue"/>
                <a:cs typeface="Helvetica Neue"/>
                <a:sym typeface="Helvetica Neue"/>
                <a:hlinkClick r:id="rId4" tooltip="Bolivia"/>
              </a:rPr>
              <a:t>Bolivia</a:t>
            </a:r>
            <a:r>
              <a:rPr lang="en-US" sz="2200" u="sng" dirty="0">
                <a:effectLst/>
                <a:latin typeface="Helvetica Neue"/>
                <a:ea typeface="Helvetica Neue"/>
                <a:cs typeface="Helvetica Neue"/>
                <a:sym typeface="Helvetica Neue"/>
              </a:rPr>
              <a:t> and </a:t>
            </a:r>
            <a:r>
              <a:rPr lang="en-US" sz="2200" u="sng" dirty="0">
                <a:effectLst/>
                <a:latin typeface="Helvetica Neue"/>
                <a:ea typeface="Helvetica Neue"/>
                <a:cs typeface="Helvetica Neue"/>
                <a:sym typeface="Helvetica Neue"/>
                <a:hlinkClick r:id="rId5" tooltip="Argentina"/>
              </a:rPr>
              <a:t>Argentina</a:t>
            </a:r>
            <a:r>
              <a:rPr lang="en-US" sz="2200" dirty="0">
                <a:effectLst/>
                <a:latin typeface="Helvetica Neue"/>
                <a:ea typeface="Helvetica Neue"/>
                <a:cs typeface="Helvetica Neue"/>
                <a:sym typeface="Helvetica Neue"/>
              </a:rPr>
              <a:t> and controls several Pacific islands, and </a:t>
            </a:r>
            <a:r>
              <a:rPr lang="en-US" sz="2200" u="sng" dirty="0">
                <a:effectLst/>
                <a:latin typeface="Helvetica Neue"/>
                <a:ea typeface="Helvetica Neue"/>
                <a:cs typeface="Helvetica Neue"/>
                <a:sym typeface="Helvetica Neue"/>
                <a:hlinkClick r:id="rId6" tooltip="Easter Island"/>
              </a:rPr>
              <a:t>Easter Island</a:t>
            </a:r>
            <a:r>
              <a:rPr lang="en-US" sz="2200" dirty="0">
                <a:effectLst/>
                <a:latin typeface="Helvetica Neue"/>
                <a:ea typeface="Helvetica Neue"/>
                <a:cs typeface="Helvetica Neue"/>
                <a:sym typeface="Helvetica Neue"/>
              </a:rPr>
              <a:t> in </a:t>
            </a:r>
            <a:r>
              <a:rPr lang="en-US" sz="2200" u="sng" dirty="0">
                <a:effectLst/>
                <a:latin typeface="Helvetica Neue"/>
                <a:ea typeface="Helvetica Neue"/>
                <a:cs typeface="Helvetica Neue"/>
                <a:sym typeface="Helvetica Neue"/>
                <a:hlinkClick r:id="rId7" tooltip="Oceania"/>
              </a:rPr>
              <a:t>Oceania</a:t>
            </a:r>
            <a:r>
              <a:rPr lang="en-US" sz="2200" u="sng" dirty="0">
                <a:effectLst/>
                <a:latin typeface="Helvetica Neue"/>
                <a:ea typeface="Helvetica Neue"/>
                <a:cs typeface="Helvetica Neue"/>
                <a:sym typeface="Helvetica Neue"/>
              </a:rPr>
              <a:t>. It also controls a portion of the </a:t>
            </a:r>
            <a:r>
              <a:rPr lang="en-US" sz="2200" u="sng" dirty="0" err="1">
                <a:effectLst/>
                <a:latin typeface="Helvetica Neue"/>
                <a:ea typeface="Helvetica Neue"/>
                <a:cs typeface="Helvetica Neue"/>
                <a:sym typeface="Helvetica Neue"/>
              </a:rPr>
              <a:t>Antartica</a:t>
            </a:r>
            <a:r>
              <a:rPr lang="en-US" sz="2200" u="sng"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3020628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The country's capital and largest city is </a:t>
            </a:r>
            <a:r>
              <a:rPr lang="en-US" sz="2200" u="sng" dirty="0">
                <a:effectLst/>
                <a:latin typeface="Helvetica Neue"/>
                <a:ea typeface="Helvetica Neue"/>
                <a:cs typeface="Helvetica Neue"/>
                <a:sym typeface="Helvetica Neue"/>
                <a:hlinkClick r:id="rId3" tooltip="Santiago"/>
              </a:rPr>
              <a:t>Santiago</a:t>
            </a:r>
            <a:r>
              <a:rPr lang="en-US" sz="2200" dirty="0">
                <a:effectLst/>
                <a:latin typeface="Helvetica Neue"/>
                <a:ea typeface="Helvetica Neue"/>
                <a:cs typeface="Helvetica Neue"/>
                <a:sym typeface="Helvetica Neue"/>
              </a:rPr>
              <a:t>, and its official language is </a:t>
            </a:r>
            <a:r>
              <a:rPr lang="en-US" sz="2200" u="sng" dirty="0">
                <a:effectLst/>
                <a:latin typeface="Helvetica Neue"/>
                <a:ea typeface="Helvetica Neue"/>
                <a:cs typeface="Helvetica Neue"/>
                <a:sym typeface="Helvetica Neue"/>
                <a:hlinkClick r:id="rId4" tooltip="Spanish language"/>
              </a:rPr>
              <a:t>Spanish</a:t>
            </a:r>
            <a:r>
              <a:rPr lang="en-US" sz="2200" dirty="0">
                <a:effectLst/>
                <a:latin typeface="Helvetica Neue"/>
                <a:ea typeface="Helvetica Neue"/>
                <a:cs typeface="Helvetica Neue"/>
                <a:sym typeface="Helvetica Neue"/>
              </a:rPr>
              <a:t>.</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According to the World Bank and the </a:t>
            </a:r>
            <a:r>
              <a:rPr lang="en-US" sz="2200" b="0" i="0" dirty="0" err="1">
                <a:effectLst/>
                <a:latin typeface="Helvetica Neue"/>
                <a:ea typeface="Helvetica Neue"/>
                <a:cs typeface="Helvetica Neue"/>
                <a:sym typeface="Helvetica Neue"/>
              </a:rPr>
              <a:t>Organisation</a:t>
            </a:r>
            <a:r>
              <a:rPr lang="en-US" sz="2200" b="0" i="0" dirty="0">
                <a:effectLst/>
                <a:latin typeface="Helvetica Neue"/>
                <a:ea typeface="Helvetica Neue"/>
                <a:cs typeface="Helvetica Neue"/>
                <a:sym typeface="Helvetica Neue"/>
              </a:rPr>
              <a:t> for Economic Co-operation and Development </a:t>
            </a:r>
            <a:r>
              <a:rPr lang="en-US" sz="2200" dirty="0">
                <a:effectLst/>
                <a:latin typeface="Helvetica Neue"/>
                <a:ea typeface="Helvetica Neue"/>
                <a:cs typeface="Helvetica Neue"/>
                <a:sym typeface="Helvetica Neue"/>
              </a:rPr>
              <a:t>Chile is categorized as a “developing country” with a high income economy, it transition to a market economy during the military regime that collaborated with </a:t>
            </a:r>
            <a:r>
              <a:rPr lang="en-US" sz="2200" dirty="0" err="1">
                <a:effectLst/>
                <a:latin typeface="Helvetica Neue"/>
                <a:ea typeface="Helvetica Neue"/>
                <a:cs typeface="Helvetica Neue"/>
                <a:sym typeface="Helvetica Neue"/>
              </a:rPr>
              <a:t>Mitlon</a:t>
            </a:r>
            <a:r>
              <a:rPr lang="en-US" sz="2200" dirty="0">
                <a:effectLst/>
                <a:latin typeface="Helvetica Neue"/>
                <a:ea typeface="Helvetica Neue"/>
                <a:cs typeface="Helvetica Neue"/>
                <a:sym typeface="Helvetica Neue"/>
              </a:rPr>
              <a:t> Friedman and Arnold </a:t>
            </a:r>
            <a:r>
              <a:rPr lang="en-US" sz="2200" dirty="0" err="1">
                <a:effectLst/>
                <a:latin typeface="Helvetica Neue"/>
                <a:ea typeface="Helvetica Neue"/>
                <a:cs typeface="Helvetica Neue"/>
                <a:sym typeface="Helvetica Neue"/>
              </a:rPr>
              <a:t>Haerberg</a:t>
            </a:r>
            <a:r>
              <a:rPr lang="en-US" sz="2200" dirty="0">
                <a:effectLst/>
                <a:latin typeface="Helvetica Neue"/>
                <a:ea typeface="Helvetica Neue"/>
                <a:cs typeface="Helvetica Neue"/>
                <a:sym typeface="Helvetica Neue"/>
              </a:rPr>
              <a:t>, Professors at the Department of Economics at the University of Chicago. Today Chile remains as one of the most unequal countries in the world.</a:t>
            </a:r>
            <a:endParaRPr dirty="0"/>
          </a:p>
        </p:txBody>
      </p:sp>
    </p:spTree>
    <p:extLst>
      <p:ext uri="{BB962C8B-B14F-4D97-AF65-F5344CB8AC3E}">
        <p14:creationId xmlns:p14="http://schemas.microsoft.com/office/powerpoint/2010/main" val="425979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98306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But first I want to contextualize the information about Chile I’ll provide in the with some data about the Americas, that is also often not talked about: It is estimated that between 70 and 100 </a:t>
            </a:r>
            <a:r>
              <a:rPr lang="en-US" sz="2200" dirty="0" err="1">
                <a:effectLst/>
                <a:latin typeface="Helvetica Neue"/>
                <a:ea typeface="Helvetica Neue"/>
                <a:cs typeface="Helvetica Neue"/>
                <a:sym typeface="Helvetica Neue"/>
              </a:rPr>
              <a:t>millinon</a:t>
            </a:r>
            <a:r>
              <a:rPr lang="en-US" sz="2200" dirty="0">
                <a:effectLst/>
                <a:latin typeface="Helvetica Neue"/>
                <a:ea typeface="Helvetica Neue"/>
                <a:cs typeface="Helvetica Neue"/>
                <a:sym typeface="Helvetica Neue"/>
              </a:rPr>
              <a:t> people lived in the continent before the Europeans arrived and that in the century following Christopher Columbus’s initial journey to the Americas and Caribbean in 1492, nearly 90% indigenous people were killed due to the spread of diseases, wars, displacement from their lands and subsequent disruptions in their ways of being and knowing the world. Many refer to these fatalities to the Great American Dying or the American Holocaust.</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In the United States alone it is estimated that previous to colonization between 5 and 12 million indigenous people lived in continental US and that by 1800 only about 600,000 </a:t>
            </a:r>
            <a:r>
              <a:rPr lang="en-US" sz="2200" dirty="0" err="1">
                <a:effectLst/>
                <a:latin typeface="Helvetica Neue"/>
                <a:ea typeface="Helvetica Neue"/>
                <a:cs typeface="Helvetica Neue"/>
                <a:sym typeface="Helvetica Neue"/>
              </a:rPr>
              <a:t>Indiegnous</a:t>
            </a:r>
            <a:r>
              <a:rPr lang="en-US" sz="2200" dirty="0">
                <a:effectLst/>
                <a:latin typeface="Helvetica Neue"/>
                <a:ea typeface="Helvetica Neue"/>
                <a:cs typeface="Helvetica Neue"/>
                <a:sym typeface="Helvetica Neue"/>
              </a:rPr>
              <a:t> People remained in this country. Here we can see a map that shows the cession of Indian Lands (David Michael Smith, Thornton)</a:t>
            </a:r>
          </a:p>
          <a:p>
            <a:endParaRPr dirty="0"/>
          </a:p>
        </p:txBody>
      </p:sp>
    </p:spTree>
    <p:extLst>
      <p:ext uri="{BB962C8B-B14F-4D97-AF65-F5344CB8AC3E}">
        <p14:creationId xmlns:p14="http://schemas.microsoft.com/office/powerpoint/2010/main" val="4133410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In the land that is now Chile, Indigenous groups can be traced back at least 10,000 years and the estimates are that between 1 to 1.5 millions lived in the territory. Today they only make up 9% of Chile’s population. Here we see the 12 groups that are officially recognized in Chile, The largest group is the </a:t>
            </a:r>
            <a:r>
              <a:rPr lang="en-US" sz="2200" dirty="0" err="1">
                <a:effectLst/>
                <a:latin typeface="Helvetica Neue"/>
                <a:ea typeface="Helvetica Neue"/>
                <a:cs typeface="Helvetica Neue"/>
                <a:sym typeface="Helvetica Neue"/>
              </a:rPr>
              <a:t>Mapuche</a:t>
            </a:r>
            <a:r>
              <a:rPr lang="en-US" sz="2200" dirty="0">
                <a:effectLst/>
                <a:latin typeface="Helvetica Neue"/>
                <a:ea typeface="Helvetica Neue"/>
                <a:cs typeface="Helvetica Neue"/>
                <a:sym typeface="Helvetica Neue"/>
              </a:rPr>
              <a:t>, in the south in pink, but today I’ll talk about mainly those located in the north, </a:t>
            </a:r>
            <a:r>
              <a:rPr lang="en-US" sz="2200" dirty="0" err="1">
                <a:effectLst/>
                <a:latin typeface="Helvetica Neue"/>
                <a:ea typeface="Helvetica Neue"/>
                <a:cs typeface="Helvetica Neue"/>
                <a:sym typeface="Helvetica Neue"/>
              </a:rPr>
              <a:t>trh</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atacamenos</a:t>
            </a:r>
            <a:r>
              <a:rPr lang="en-US" sz="2200" dirty="0">
                <a:effectLst/>
                <a:latin typeface="Helvetica Neue"/>
                <a:ea typeface="Helvetica Neue"/>
                <a:cs typeface="Helvetica Neue"/>
                <a:sym typeface="Helvetica Neue"/>
              </a:rPr>
              <a:t> in grey in the Atacama desert.</a:t>
            </a:r>
          </a:p>
          <a:p>
            <a:endParaRPr dirty="0"/>
          </a:p>
        </p:txBody>
      </p:sp>
    </p:spTree>
    <p:extLst>
      <p:ext uri="{BB962C8B-B14F-4D97-AF65-F5344CB8AC3E}">
        <p14:creationId xmlns:p14="http://schemas.microsoft.com/office/powerpoint/2010/main" val="4189209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The Indigenous communities of the Atacama Desert, where most observatories are located, consist of separate cultures but are collectively known as the </a:t>
            </a:r>
            <a:r>
              <a:rPr lang="en-US" sz="2200" dirty="0" err="1">
                <a:effectLst/>
                <a:latin typeface="Helvetica Neue"/>
                <a:ea typeface="Helvetica Neue"/>
                <a:cs typeface="Helvetica Neue"/>
                <a:sym typeface="Helvetica Neue"/>
              </a:rPr>
              <a:t>Atacameños</a:t>
            </a:r>
            <a:r>
              <a:rPr lang="en-US" sz="2200" dirty="0">
                <a:effectLst/>
                <a:latin typeface="Helvetica Neue"/>
                <a:ea typeface="Helvetica Neue"/>
                <a:cs typeface="Helvetica Neue"/>
                <a:sym typeface="Helvetica Neue"/>
              </a:rPr>
              <a:t> or the </a:t>
            </a:r>
            <a:r>
              <a:rPr lang="en-US" sz="2200" dirty="0" err="1">
                <a:effectLst/>
                <a:latin typeface="Helvetica Neue"/>
                <a:ea typeface="Helvetica Neue"/>
                <a:cs typeface="Helvetica Neue"/>
                <a:sym typeface="Helvetica Neue"/>
              </a:rPr>
              <a:t>Likan</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Antai</a:t>
            </a:r>
            <a:r>
              <a:rPr lang="en-US" sz="2200" dirty="0">
                <a:effectLst/>
                <a:latin typeface="Helvetica Neue"/>
                <a:ea typeface="Helvetica Neue"/>
                <a:cs typeface="Helvetica Neue"/>
                <a:sym typeface="Helvetica Neue"/>
              </a:rPr>
              <a:t>; they now make up 3% of the Indigenous population. In the 15th century the Atacama was conquered by the Incans, and in the 16th century the region was again conquered by the Spanish, after resistance by the </a:t>
            </a:r>
            <a:r>
              <a:rPr lang="en-US" sz="2200" dirty="0" err="1">
                <a:effectLst/>
                <a:latin typeface="Helvetica Neue"/>
                <a:ea typeface="Helvetica Neue"/>
                <a:cs typeface="Helvetica Neue"/>
                <a:sym typeface="Helvetica Neue"/>
              </a:rPr>
              <a:t>Likan</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Antai</a:t>
            </a:r>
            <a:r>
              <a:rPr lang="en-US" sz="2200" dirty="0">
                <a:effectLst/>
                <a:latin typeface="Helvetica Neue"/>
                <a:ea typeface="Helvetica Neue"/>
                <a:cs typeface="Helvetica Neue"/>
                <a:sym typeface="Helvetica Neue"/>
              </a:rPr>
              <a:t> people. After centuries of rule by Spain, and later by Peru and Bolivia, the Atacama was taken over by Chile in the Pacific War in 1883. Today the region is still controlled by the Chilean state, with few national reserves co-managed by the government and Indigenous groups.</a:t>
            </a:r>
          </a:p>
          <a:p>
            <a:r>
              <a:rPr lang="en-US" sz="2200" dirty="0">
                <a:effectLst/>
                <a:latin typeface="Helvetica Neue"/>
                <a:ea typeface="Helvetica Neue"/>
                <a:cs typeface="Helvetica Neue"/>
                <a:sym typeface="Helvetica Neue"/>
              </a:rPr>
              <a:t> </a:t>
            </a:r>
          </a:p>
          <a:p>
            <a:endParaRPr dirty="0"/>
          </a:p>
        </p:txBody>
      </p:sp>
    </p:spTree>
    <p:extLst>
      <p:ext uri="{BB962C8B-B14F-4D97-AF65-F5344CB8AC3E}">
        <p14:creationId xmlns:p14="http://schemas.microsoft.com/office/powerpoint/2010/main" val="1570708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Its important to note here,  the role of planning, as a spatial practice in colonialism and erasure of indigenous populations. Planning and the ordering of space was used to impose and maintain racial and ethnic segregation and elimination. Native lands were often ceded as we saw in the previous slide to colonizers or the state, colonial cities in the Americas were often divided between European and Indigenous zones, or indigenous people were limited to particular portions of land. In words of </a:t>
            </a:r>
            <a:r>
              <a:rPr lang="en-US" sz="2200" dirty="0" err="1">
                <a:effectLst/>
                <a:latin typeface="Helvetica Neue"/>
                <a:ea typeface="Helvetica Neue"/>
                <a:cs typeface="Helvetica Neue"/>
                <a:sym typeface="Helvetica Neue"/>
              </a:rPr>
              <a:t>Yasminah</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Beebeejahun</a:t>
            </a:r>
            <a:r>
              <a:rPr lang="en-US" sz="2200" dirty="0">
                <a:effectLst/>
                <a:latin typeface="Helvetica Neue"/>
                <a:ea typeface="Helvetica Neue"/>
                <a:cs typeface="Helvetica Neue"/>
                <a:sym typeface="Helvetica Neue"/>
              </a:rPr>
              <a:t>, ordering space in the American colonies was an enactment of the </a:t>
            </a:r>
            <a:r>
              <a:rPr lang="en-US" sz="2200" dirty="0" err="1">
                <a:effectLst/>
                <a:latin typeface="Helvetica Neue"/>
                <a:ea typeface="Helvetica Neue"/>
                <a:cs typeface="Helvetica Neue"/>
                <a:sym typeface="Helvetica Neue"/>
              </a:rPr>
              <a:t>politicis</a:t>
            </a:r>
            <a:r>
              <a:rPr lang="en-US" sz="2200" dirty="0">
                <a:effectLst/>
                <a:latin typeface="Helvetica Neue"/>
                <a:ea typeface="Helvetica Neue"/>
                <a:cs typeface="Helvetica Neue"/>
                <a:sym typeface="Helvetica Neue"/>
              </a:rPr>
              <a:t> of dispossession and the dispossessory activities were aimed at erasing the lived spaced of indigenous peoples. These practices of erasure were coupled with processes of racialization that are integral to the development of planning, and I would argue of science and Western knowledge production in general.</a:t>
            </a:r>
          </a:p>
          <a:p>
            <a:r>
              <a:rPr lang="en-US" sz="2200" dirty="0">
                <a:effectLst/>
                <a:latin typeface="Helvetica Neue"/>
                <a:ea typeface="Helvetica Neue"/>
                <a:cs typeface="Helvetica Neue"/>
                <a:sym typeface="Helvetica Neue"/>
              </a:rPr>
              <a:t> </a:t>
            </a:r>
          </a:p>
          <a:p>
            <a:endParaRPr dirty="0"/>
          </a:p>
        </p:txBody>
      </p:sp>
    </p:spTree>
    <p:extLst>
      <p:ext uri="{BB962C8B-B14F-4D97-AF65-F5344CB8AC3E}">
        <p14:creationId xmlns:p14="http://schemas.microsoft.com/office/powerpoint/2010/main" val="59719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 </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We just have to pay attention to how the ancestral cosmological knowledge of the Indigenous People that lived in the Atacama Desert, where most Western Astronomical activities take place in Chile, has remained mostly invisible to the public eye despite that their knowledge and astronomical practices precedes the research and knowledge of the state-of-the-art observatories installed in the Atacama desert. </a:t>
            </a:r>
            <a:r>
              <a:rPr lang="en-US" sz="2200" dirty="0" err="1">
                <a:effectLst/>
                <a:latin typeface="Helvetica Neue"/>
                <a:ea typeface="Helvetica Neue"/>
                <a:cs typeface="Helvetica Neue"/>
                <a:sym typeface="Helvetica Neue"/>
              </a:rPr>
              <a:t>Atacameno</a:t>
            </a:r>
            <a:r>
              <a:rPr lang="en-US" sz="2200" dirty="0">
                <a:effectLst/>
                <a:latin typeface="Helvetica Neue"/>
                <a:ea typeface="Helvetica Neue"/>
                <a:cs typeface="Helvetica Neue"/>
                <a:sym typeface="Helvetica Neue"/>
              </a:rPr>
              <a:t> people have their own observation techniques and their own way of understanding the sky and connecting it to the earth, through a different lens that Western Astronomy but not less valid, this is not science versus culture, they are both knowledge that continue to be central in the ways of lives of this people. </a:t>
            </a:r>
            <a:endParaRPr dirty="0"/>
          </a:p>
        </p:txBody>
      </p:sp>
    </p:spTree>
    <p:extLst>
      <p:ext uri="{BB962C8B-B14F-4D97-AF65-F5344CB8AC3E}">
        <p14:creationId xmlns:p14="http://schemas.microsoft.com/office/powerpoint/2010/main" val="297014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4381500" y="385763"/>
            <a:ext cx="3429000" cy="1928812"/>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a:t>
            </a:r>
            <a:endParaRPr dirty="0"/>
          </a:p>
        </p:txBody>
      </p:sp>
    </p:spTree>
    <p:extLst>
      <p:ext uri="{BB962C8B-B14F-4D97-AF65-F5344CB8AC3E}">
        <p14:creationId xmlns:p14="http://schemas.microsoft.com/office/powerpoint/2010/main" val="2296973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Chile then, has a history of oppression against Indigenous communities, from colonial times until these days. We see in this chart the decreasing of indigenous population during the colonial period but this violence has continued over time. For example, during the dictatorial regime of Augusto Pinochet beginning in the 1970s the state engaged in the acquisition and reselling of land to foreign entities, granting them extraterritorial jurisdiction and diplomatic immunity without prior consent of its original inhabitants. According to Kate </a:t>
            </a:r>
            <a:r>
              <a:rPr lang="en-US" sz="2200" dirty="0" err="1">
                <a:effectLst/>
                <a:latin typeface="Helvetica Neue"/>
                <a:ea typeface="Helvetica Neue"/>
                <a:cs typeface="Helvetica Neue"/>
                <a:sym typeface="Helvetica Neue"/>
              </a:rPr>
              <a:t>Storey</a:t>
            </a:r>
            <a:r>
              <a:rPr lang="en-US" sz="2200" dirty="0">
                <a:effectLst/>
                <a:latin typeface="Helvetica Neue"/>
                <a:ea typeface="Helvetica Neue"/>
                <a:cs typeface="Helvetica Neue"/>
                <a:sym typeface="Helvetica Neue"/>
              </a:rPr>
              <a:t>-Fisher In the 1990s, the European Southern Observatory faced land and labor conflicts at Cerro Paranal and enjoys extraterritorial governance at the observatory sites of Paranal and La Silla. Indeed, many astronomical institutions in Chile have negotiated exemption status from taxes, environmental regulations,  Chilean labor laws, and even hold the right to water. All rights that are extremely limited to Chilean citizens and especially to indigenous people.</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And what is even more interesting is that despite the presence of leading international scientific investment and infrastructure in indigenous land, Indigenous people in Chile, including the </a:t>
            </a:r>
            <a:r>
              <a:rPr lang="en-US" sz="2200" dirty="0" err="1">
                <a:effectLst/>
                <a:latin typeface="Helvetica Neue"/>
                <a:ea typeface="Helvetica Neue"/>
                <a:cs typeface="Helvetica Neue"/>
                <a:sym typeface="Helvetica Neue"/>
              </a:rPr>
              <a:t>Likan</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Antai</a:t>
            </a:r>
            <a:r>
              <a:rPr lang="en-US" sz="2200" dirty="0">
                <a:effectLst/>
                <a:latin typeface="Helvetica Neue"/>
                <a:ea typeface="Helvetica Neue"/>
                <a:cs typeface="Helvetica Neue"/>
                <a:sym typeface="Helvetica Neue"/>
              </a:rPr>
              <a:t> in the Atacama Desert continue to face one of the highest rates of poverty in the country and systemic discrimination.  For example, according to </a:t>
            </a:r>
            <a:r>
              <a:rPr lang="en-US" sz="2200" dirty="0" err="1">
                <a:effectLst/>
                <a:latin typeface="Helvetica Neue"/>
                <a:ea typeface="Helvetica Neue"/>
                <a:cs typeface="Helvetica Neue"/>
                <a:sym typeface="Helvetica Neue"/>
              </a:rPr>
              <a:t>Storey</a:t>
            </a:r>
            <a:r>
              <a:rPr lang="en-US" sz="2200" dirty="0">
                <a:effectLst/>
                <a:latin typeface="Helvetica Neue"/>
                <a:ea typeface="Helvetica Neue"/>
                <a:cs typeface="Helvetica Neue"/>
                <a:sym typeface="Helvetica Neue"/>
              </a:rPr>
              <a:t>-Fisher,  the communities that surround Alma observatory in Atacama Desert, have lower educational achievement than the rest of Chile, and this gap is significantly pronounced for local Indigenous students.</a:t>
            </a:r>
          </a:p>
          <a:p>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Throughout the 20th and early 21st century, Western astronomy has expanded its presence in the Coquimbo and Atacama regions of Chile, and although most observatories operate outreach and local education programs, none except Alma explicitly engage indigenous people.</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dirty="0"/>
          </a:p>
        </p:txBody>
      </p:sp>
    </p:spTree>
    <p:extLst>
      <p:ext uri="{BB962C8B-B14F-4D97-AF65-F5344CB8AC3E}">
        <p14:creationId xmlns:p14="http://schemas.microsoft.com/office/powerpoint/2010/main" val="3313952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So, is colonialism really about the past? Is colonialism limited to an historical period only? How complicit are our disciplines with continuing and deepening the coloniality of power by validating certain knowledges over others?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 believe that coloniality, that is the logic of colonialism that continues to rule today, is built in our power structures, and we know that knowledge is power right? Therefore, our disciplines hold power and we, as scholars, as scientists have the power to exclude or to include other non-western knowledges into the structures that hold our own disciplines</a:t>
            </a:r>
            <a:r>
              <a:rPr lang="en-US" dirty="0">
                <a:effectLst/>
              </a:rPr>
              <a:t> </a:t>
            </a:r>
            <a:endParaRPr dirty="0"/>
          </a:p>
        </p:txBody>
      </p:sp>
    </p:spTree>
    <p:extLst>
      <p:ext uri="{BB962C8B-B14F-4D97-AF65-F5344CB8AC3E}">
        <p14:creationId xmlns:p14="http://schemas.microsoft.com/office/powerpoint/2010/main" val="1775909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Ok, As we have seen, our places and landscapes have memories. Memories that communities hold and that are inscribed in the land, sometimes in very subtle ways.   The memory of our land and the collective memory of the different groups that inhabit our territory are essential to sustaining communities, their identities and the ways of being, but is also essential in the way we produce knowledge today.</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24112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Atacama desert, where the new observatory is planned to be built, holds multiple layers of histories and memories. It holds the bones of dinosaurs and </a:t>
            </a:r>
            <a:r>
              <a:rPr lang="en-US" sz="2200" dirty="0" err="1">
                <a:effectLst/>
                <a:latin typeface="Helvetica Neue"/>
                <a:ea typeface="Helvetica Neue"/>
                <a:cs typeface="Helvetica Neue"/>
                <a:sym typeface="Helvetica Neue"/>
              </a:rPr>
              <a:t>pregistoric</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wahles</a:t>
            </a:r>
            <a:r>
              <a:rPr lang="en-US" sz="2200" dirty="0">
                <a:effectLst/>
                <a:latin typeface="Helvetica Neue"/>
                <a:ea typeface="Helvetica Neue"/>
                <a:cs typeface="Helvetica Neue"/>
                <a:sym typeface="Helvetica Neue"/>
              </a:rPr>
              <a:t>. It Holds the knowledge of indigenous communities as I have discussed, the memories of mining communities that migrated after processes of deindustrialization, and It holds as well, the memory of the disappeared, the traces of the bodies of political prisoners that the military repression hid somewhere in the desert.  </a:t>
            </a:r>
          </a:p>
          <a:p>
            <a:r>
              <a:rPr lang="en-US" sz="2200" dirty="0">
                <a:effectLst/>
                <a:latin typeface="Helvetica Neue"/>
                <a:ea typeface="Helvetica Neue"/>
                <a:cs typeface="Helvetica Neue"/>
                <a:sym typeface="Helvetica Neue"/>
              </a:rPr>
              <a:t>Here in this picture, we see the widows and daughters of the disappeared searching for the bones of their loved ones in the sands of the Atacama desert. The image is from the documentary Nostalgia for the Light from Patricio Guzman. </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361384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All these memories make up the context where you will work or are working and that are in a constant battle with forgetting, because ultimately forgetting is a tool of </a:t>
            </a:r>
            <a:r>
              <a:rPr lang="en-US" sz="2200" dirty="0" err="1">
                <a:effectLst/>
                <a:latin typeface="Helvetica Neue"/>
                <a:ea typeface="Helvetica Neue"/>
                <a:cs typeface="Helvetica Neue"/>
                <a:sym typeface="Helvetica Neue"/>
              </a:rPr>
              <a:t>exlcusion</a:t>
            </a:r>
            <a:r>
              <a:rPr lang="en-US" sz="2200" dirty="0">
                <a:effectLst/>
                <a:latin typeface="Helvetica Neue"/>
                <a:ea typeface="Helvetica Neue"/>
                <a:cs typeface="Helvetica Neue"/>
                <a:sym typeface="Helvetica Neue"/>
              </a:rPr>
              <a:t> and coloniality. It is part of the strategies of how Western knowledge is legitimized. But if forgetting is a tool to exclude, then what I’ve seen in my work is that memory is precisely a tool for communities to challenge those exclusions.</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279573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In recent years we have witnessed hundreds of thousands of people globally marching in the streets asking radical changes to systems of power that has failed them and has deepened inequalities in every corner of the world.</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853050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4381500" y="385763"/>
            <a:ext cx="3429000" cy="1928812"/>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200" dirty="0">
                <a:effectLst/>
                <a:latin typeface="Helvetica Neue"/>
                <a:ea typeface="Helvetica Neue"/>
                <a:cs typeface="Helvetica Neue"/>
                <a:sym typeface="Helvetica Neue"/>
              </a:rPr>
              <a:t>We saw here in the United States the wave of protest following the murder of George Floyd, and the monuments struggle that followed that in my view, was really a struggle about memory. People around the world questioned the historical narratives and representations that fill our lived spaces, what memories are legitimized through the structures that are built in our landscapes?.</a:t>
            </a:r>
          </a:p>
          <a:p>
            <a:endParaRPr dirty="0"/>
          </a:p>
        </p:txBody>
      </p:sp>
    </p:spTree>
    <p:extLst>
      <p:ext uri="{BB962C8B-B14F-4D97-AF65-F5344CB8AC3E}">
        <p14:creationId xmlns:p14="http://schemas.microsoft.com/office/powerpoint/2010/main" val="1122072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4381500" y="385763"/>
            <a:ext cx="3429000" cy="1928812"/>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sz="1900"/>
            </a:pPr>
            <a:r>
              <a:rPr lang="en-US" sz="2000" dirty="0">
                <a:effectLst/>
                <a:latin typeface="Helvetica Neue"/>
                <a:ea typeface="Helvetica Neue"/>
                <a:cs typeface="Helvetica Neue"/>
                <a:sym typeface="Helvetica Neue"/>
              </a:rPr>
              <a:t>In Chile in October 2019, a few months earlier than the Black Lives Movement in the US, erupted a wave of popular protests against inequality, radical neoliberal policies and poor public services. Basically, an extreme unequal system installed and inherited from the military dictatorship. </a:t>
            </a:r>
            <a:r>
              <a:rPr lang="en-US" sz="1900" dirty="0">
                <a:effectLst/>
                <a:latin typeface="Helvetica Neue"/>
                <a:ea typeface="Helvetica Neue"/>
                <a:cs typeface="Helvetica Neue"/>
                <a:sym typeface="Helvetica Neue"/>
              </a:rPr>
              <a:t>Millions of Chileans filled the country’s streets and public squares to demand change of a system installed and inherited from the military dictatorship.</a:t>
            </a:r>
            <a:r>
              <a:rPr lang="en-US" dirty="0">
                <a:effectLst/>
              </a:rPr>
              <a:t> </a:t>
            </a:r>
            <a:endParaRPr lang="en-US" sz="19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943525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4381500" y="385763"/>
            <a:ext cx="3429000" cy="1928812"/>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This was also a claim to recover the memory of what had been forgotten : that is coexisting with each other, debating about what constitutes our past, occupying public spaces again, and beginning to recover our social fabric.</a:t>
            </a:r>
            <a:endParaRPr dirty="0"/>
          </a:p>
        </p:txBody>
      </p:sp>
    </p:spTree>
    <p:extLst>
      <p:ext uri="{BB962C8B-B14F-4D97-AF65-F5344CB8AC3E}">
        <p14:creationId xmlns:p14="http://schemas.microsoft.com/office/powerpoint/2010/main" val="1194378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The protests resulted in important political, cultural and social changes.  A year later, Chileans voted in favor of drafting a new constitution that will hopefully replace the 1980 constitution of the Pinochet dictatorship.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constitutional process was co-chaired by Elisa </a:t>
            </a:r>
            <a:r>
              <a:rPr lang="en-US" sz="2200" dirty="0" err="1">
                <a:effectLst/>
                <a:latin typeface="Helvetica Neue"/>
                <a:ea typeface="Helvetica Neue"/>
                <a:cs typeface="Helvetica Neue"/>
                <a:sym typeface="Helvetica Neue"/>
              </a:rPr>
              <a:t>Loncon</a:t>
            </a:r>
            <a:r>
              <a:rPr lang="en-US" sz="2200" dirty="0">
                <a:effectLst/>
                <a:latin typeface="Helvetica Neue"/>
                <a:ea typeface="Helvetica Neue"/>
                <a:cs typeface="Helvetica Neue"/>
                <a:sym typeface="Helvetica Neue"/>
              </a:rPr>
              <a:t>, an indigenous </a:t>
            </a:r>
            <a:r>
              <a:rPr lang="en-US" sz="2200" dirty="0" err="1">
                <a:effectLst/>
                <a:latin typeface="Helvetica Neue"/>
                <a:ea typeface="Helvetica Neue"/>
                <a:cs typeface="Helvetica Neue"/>
                <a:sym typeface="Helvetica Neue"/>
              </a:rPr>
              <a:t>Mapuche</a:t>
            </a:r>
            <a:r>
              <a:rPr lang="en-US" sz="2200" dirty="0">
                <a:effectLst/>
                <a:latin typeface="Helvetica Neue"/>
                <a:ea typeface="Helvetica Neue"/>
                <a:cs typeface="Helvetica Neue"/>
                <a:sym typeface="Helvetica Neue"/>
              </a:rPr>
              <a:t> woman that we see in this picture, putting in the center for first time in history Indigenous people and their struggles in the making of our social contract. In a couple of weeks we will vote to approve or reject the draft of the new constitution.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 this is the current moment and the context in which new observatories will be built in Chile. What can we learn from these processes? How do we ensure that we individually and collectively are attuned to these local transformations and converge in the struggle for social and cultural justice?</a:t>
            </a:r>
          </a:p>
          <a:p>
            <a:r>
              <a:rPr lang="en-US" sz="2200" dirty="0">
                <a:effectLst/>
                <a:latin typeface="Helvetica Neue"/>
                <a:ea typeface="Helvetica Neue"/>
                <a:cs typeface="Helvetica Neue"/>
                <a:sym typeface="Helvetica Neue"/>
              </a:rPr>
              <a:t>How can we support the struggles of the communities where we are working to recover and preserve their knowledges and to live lives in dignity and in connection with their lands?</a:t>
            </a:r>
          </a:p>
          <a:p>
            <a:endParaRPr lang="en-US" sz="2200" dirty="0">
              <a:effectLst/>
              <a:latin typeface="Helvetica Neue"/>
              <a:ea typeface="Helvetica Neue"/>
              <a:cs typeface="Helvetica Neue"/>
              <a:sym typeface="Helvetica Neue"/>
            </a:endParaRPr>
          </a:p>
          <a:p>
            <a:endParaRPr dirty="0"/>
          </a:p>
        </p:txBody>
      </p:sp>
    </p:spTree>
    <p:extLst>
      <p:ext uri="{BB962C8B-B14F-4D97-AF65-F5344CB8AC3E}">
        <p14:creationId xmlns:p14="http://schemas.microsoft.com/office/powerpoint/2010/main" val="2347737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212786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Often the response in academic environments to these conflicts have been to develop Diversity, Equity and Inclusion Policies and values declaration. </a:t>
            </a:r>
            <a:endParaRPr dirty="0"/>
          </a:p>
        </p:txBody>
      </p:sp>
    </p:spTree>
    <p:extLst>
      <p:ext uri="{BB962C8B-B14F-4D97-AF65-F5344CB8AC3E}">
        <p14:creationId xmlns:p14="http://schemas.microsoft.com/office/powerpoint/2010/main" val="2611052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This is certainly a big important first step, at least in recognizing the historical wrong doings of our disciplines and in thinking how we can do better. But we still need to do better and ask ourselves are these initiatives really aimed at renegotiating power relations in knowledge production and advance social justice, not only within our disciplines but in the places where we work and built infrastructure? Are we willing to go beyond the politics of outreach to advance politics of collaboration? </a:t>
            </a:r>
          </a:p>
          <a:p>
            <a:r>
              <a:rPr lang="en-US" sz="2200" dirty="0">
                <a:effectLst/>
                <a:latin typeface="Helvetica Neue"/>
                <a:ea typeface="Helvetica Neue"/>
                <a:cs typeface="Helvetica Neue"/>
                <a:sym typeface="Helvetica Neue"/>
              </a:rPr>
              <a:t> </a:t>
            </a:r>
          </a:p>
          <a:p>
            <a:endParaRPr dirty="0"/>
          </a:p>
        </p:txBody>
      </p:sp>
    </p:spTree>
    <p:extLst>
      <p:ext uri="{BB962C8B-B14F-4D97-AF65-F5344CB8AC3E}">
        <p14:creationId xmlns:p14="http://schemas.microsoft.com/office/powerpoint/2010/main" val="1818727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After all it is not our land where we are settling in with our projects, we are operating in someone else’s ancestral land, often stolen lands. Therefore, are outreach and education programs enough? Or are these policies contributing to dissipate and conceal some of the problematic foundations of our disciplines and our present responsibility?</a:t>
            </a:r>
          </a:p>
          <a:p>
            <a:r>
              <a:rPr lang="en-US" sz="2200" dirty="0">
                <a:effectLst/>
                <a:latin typeface="Helvetica Neue"/>
                <a:ea typeface="Helvetica Neue"/>
                <a:cs typeface="Helvetica Neue"/>
                <a:sym typeface="Helvetica Neue"/>
              </a:rPr>
              <a:t> </a:t>
            </a:r>
          </a:p>
          <a:p>
            <a:endParaRPr dirty="0"/>
          </a:p>
        </p:txBody>
      </p:sp>
    </p:spTree>
    <p:extLst>
      <p:ext uri="{BB962C8B-B14F-4D97-AF65-F5344CB8AC3E}">
        <p14:creationId xmlns:p14="http://schemas.microsoft.com/office/powerpoint/2010/main" val="1751452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We have to ask ourselves for example, how DEI policies and values would have prevented what is happening in Mauna Kea Hawaii?</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As I said before, while colonization was supposed to be a matter of the past, more and more movements, including Indigenous movements, women movements, intellectuals, artists, and activists are identifying the presence of coloniality everywhere.</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Because even amidst various crisis, the world is still going through the globalization and solidification of a civilization and its knowledge system that has coloniality as its basis</a:t>
            </a:r>
          </a:p>
          <a:p>
            <a:r>
              <a:rPr lang="en-US" sz="2200" dirty="0">
                <a:effectLst/>
                <a:latin typeface="Helvetica Neue"/>
                <a:ea typeface="Helvetica Neue"/>
                <a:cs typeface="Helvetica Neue"/>
                <a:sym typeface="Helvetica Neue"/>
              </a:rPr>
              <a:t>This is reflected in contemporary “development” policies, nation-state building practices, widespread forms of policing, the increasing concentration of resources in the hands of a few, the expression of hate and racial discrimination, various forms of </a:t>
            </a:r>
            <a:r>
              <a:rPr lang="en-US" sz="2200" dirty="0" err="1">
                <a:effectLst/>
                <a:latin typeface="Helvetica Neue"/>
                <a:ea typeface="Helvetica Neue"/>
                <a:cs typeface="Helvetica Neue"/>
                <a:sym typeface="Helvetica Neue"/>
              </a:rPr>
              <a:t>extractivism</a:t>
            </a:r>
            <a:r>
              <a:rPr lang="en-US" sz="2200" dirty="0">
                <a:effectLst/>
                <a:latin typeface="Helvetica Neue"/>
                <a:ea typeface="Helvetica Neue"/>
                <a:cs typeface="Helvetica Neue"/>
                <a:sym typeface="Helvetica Neue"/>
              </a:rPr>
              <a:t> including the ways that we extract knowledge in Western science,  and liberal initiatives of inclusion and diversity.</a:t>
            </a:r>
          </a:p>
          <a:p>
            <a:endParaRPr lang="en-US" sz="2200" dirty="0">
              <a:effectLst/>
              <a:latin typeface="Helvetica Neue"/>
              <a:ea typeface="Helvetica Neue"/>
              <a:cs typeface="Helvetica Neue"/>
              <a:sym typeface="Helvetica Neue"/>
            </a:endParaRPr>
          </a:p>
          <a:p>
            <a:endParaRPr dirty="0"/>
          </a:p>
        </p:txBody>
      </p:sp>
    </p:spTree>
    <p:extLst>
      <p:ext uri="{BB962C8B-B14F-4D97-AF65-F5344CB8AC3E}">
        <p14:creationId xmlns:p14="http://schemas.microsoft.com/office/powerpoint/2010/main" val="1445931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While DEI reflects a broad-spectrum concept that is supposed to influence policies and practices that foster representation and participation among diverse groups of peoples, it runs the risk of diluted impact, of never really dealing with power dynamics, of being all things to everyone and often staying in the realm of discourse but never translate into actions.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So we need to ask ourselves, are we committing today to DEI values of dilution or of disruption? I hope that the later.</a:t>
            </a:r>
          </a:p>
          <a:p>
            <a:endParaRPr dirty="0"/>
          </a:p>
        </p:txBody>
      </p:sp>
    </p:spTree>
    <p:extLst>
      <p:ext uri="{BB962C8B-B14F-4D97-AF65-F5344CB8AC3E}">
        <p14:creationId xmlns:p14="http://schemas.microsoft.com/office/powerpoint/2010/main" val="2860587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2286000" y="514350"/>
            <a:ext cx="4572000" cy="257175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51200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2286000" y="514350"/>
            <a:ext cx="4572000" cy="257175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52382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I’m originally from Chile, but I have been living in the United States for the past 6 years. I came to study my PhD in Architecture and Historic Preservation at the University of Texas at Austin,  and 2 years ago I moved to Urbana Champaign to start my position of Assistant Professor at the department of urban and regional planning at UIUC. </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When Felipe invited me to give a talk in this conference I was a bit confused to be honest. What in the world a woman that works in cultural heritage, urban planning and community engagement can possibly contribute to a world of Astronomers? What connections can possibly exist between studying the space up there and studying the space down here? Well, actually thinking a little bit deeper it started to make more sense. I though about the importance of interdisciplinarity in academia whether we’re in humanities or physics: I myself identify as an interdisciplinary scholar.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So this presentation is also an invitation to think about the politics of diversity, equity and inclusion from an interdisciplinary perspective.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endParaRPr dirty="0"/>
          </a:p>
        </p:txBody>
      </p:sp>
    </p:spTree>
    <p:extLst>
      <p:ext uri="{BB962C8B-B14F-4D97-AF65-F5344CB8AC3E}">
        <p14:creationId xmlns:p14="http://schemas.microsoft.com/office/powerpoint/2010/main" val="2796320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the other hand, when thinking about the very broad topic of Astronomy and Chile, I begun to recall my memories as a child spending summers in the north of Chile, as a young professional working in the Chilean government and traveling through the Atacama desert supporting the process of  designating as world heritage site the </a:t>
            </a:r>
            <a:r>
              <a:rPr lang="en-US" sz="2200" dirty="0" err="1">
                <a:effectLst/>
                <a:latin typeface="Helvetica Neue"/>
                <a:ea typeface="Helvetica Neue"/>
                <a:cs typeface="Helvetica Neue"/>
                <a:sym typeface="Helvetica Neue"/>
              </a:rPr>
              <a:t>qhapaq</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ñan</a:t>
            </a:r>
            <a:r>
              <a:rPr lang="en-US" sz="2200" dirty="0">
                <a:effectLst/>
                <a:latin typeface="Helvetica Neue"/>
                <a:ea typeface="Helvetica Neue"/>
                <a:cs typeface="Helvetica Neue"/>
                <a:sym typeface="Helvetica Neue"/>
              </a:rPr>
              <a:t> or the Andean Road System. I thought about the indigenous communities there, how in one of the community meetings I attended an indigenous man contested and challenged the historical narrative about his people that an archeologist was delivering to them in a presentation. I thought about my dream of visiting Alma and its impossibility, because visits for ordinary Chilean people like myself are extremely limited, I thought about the recent controversies in Hawaii and the role of science in oppressing indigenous communities and their cultural heritage, which is actually </a:t>
            </a:r>
            <a:r>
              <a:rPr lang="en-US" sz="2200" dirty="0" err="1">
                <a:effectLst/>
                <a:latin typeface="Helvetica Neue"/>
                <a:ea typeface="Helvetica Neue"/>
                <a:cs typeface="Helvetica Neue"/>
                <a:sym typeface="Helvetica Neue"/>
              </a:rPr>
              <a:t>myfield</a:t>
            </a:r>
            <a:r>
              <a:rPr lang="en-US" sz="2200" dirty="0">
                <a:effectLst/>
                <a:latin typeface="Helvetica Neue"/>
                <a:ea typeface="Helvetica Neue"/>
                <a:cs typeface="Helvetica Neue"/>
                <a:sym typeface="Helvetica Neue"/>
              </a:rPr>
              <a:t> of research.</a:t>
            </a:r>
            <a:endParaRPr dirty="0"/>
          </a:p>
        </p:txBody>
      </p:sp>
    </p:spTree>
    <p:extLst>
      <p:ext uri="{BB962C8B-B14F-4D97-AF65-F5344CB8AC3E}">
        <p14:creationId xmlns:p14="http://schemas.microsoft.com/office/powerpoint/2010/main" val="2835795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So, I work in the intersections of cultural heritage, territorial planning and social justice in Chile and identify as an engaged scholars working closely with communities.</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 currently work with grassroots and human rights organizations in Chile, focusing on the ways Chilean use heritage and historic sites to create more inclusive stories and memories about the past and decision-making processes in the present. Often the histories, memories and places of marginalized communities are overlooked by cultural and urban policies because they don’t comply with the aesthetical and historical values that the State or experts think of as valid. Through my community engaged scholarship I do an effort to support communities to challenge cultural exclusions and oblivions.</a:t>
            </a:r>
          </a:p>
          <a:p>
            <a:endParaRPr dirty="0"/>
          </a:p>
        </p:txBody>
      </p:sp>
    </p:spTree>
    <p:extLst>
      <p:ext uri="{BB962C8B-B14F-4D97-AF65-F5344CB8AC3E}">
        <p14:creationId xmlns:p14="http://schemas.microsoft.com/office/powerpoint/2010/main" val="184941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What I think has strongly marked what I do today is Chile’s recent past. I grew up in Chile amidst of a military dictatorship. I come from a </a:t>
            </a:r>
            <a:r>
              <a:rPr lang="en-US" sz="2200" dirty="0" err="1">
                <a:effectLst/>
                <a:latin typeface="Helvetica Neue"/>
                <a:ea typeface="Helvetica Neue"/>
                <a:cs typeface="Helvetica Neue"/>
                <a:sym typeface="Helvetica Neue"/>
              </a:rPr>
              <a:t>priviledge</a:t>
            </a:r>
            <a:r>
              <a:rPr lang="en-US" sz="2200" dirty="0">
                <a:effectLst/>
                <a:latin typeface="Helvetica Neue"/>
                <a:ea typeface="Helvetica Neue"/>
                <a:cs typeface="Helvetica Neue"/>
                <a:sym typeface="Helvetica Neue"/>
              </a:rPr>
              <a:t> background, from Spanish descendants and I did not suffer the repression than thousands in my country did after our own nineth eleven, that is the coup </a:t>
            </a:r>
            <a:r>
              <a:rPr lang="en-US" sz="2200" dirty="0" err="1">
                <a:effectLst/>
                <a:latin typeface="Helvetica Neue"/>
                <a:ea typeface="Helvetica Neue"/>
                <a:cs typeface="Helvetica Neue"/>
                <a:sym typeface="Helvetica Neue"/>
              </a:rPr>
              <a:t>etad</a:t>
            </a:r>
            <a:r>
              <a:rPr lang="en-US" sz="2200" dirty="0">
                <a:effectLst/>
                <a:latin typeface="Helvetica Neue"/>
                <a:ea typeface="Helvetica Neue"/>
                <a:cs typeface="Helvetica Neue"/>
                <a:sym typeface="Helvetica Neue"/>
              </a:rPr>
              <a:t> of the September 11 1973 that established a military dictatorship that lasted 17 years.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But as I said, I’ve come to realize that this historical period and the social, cultural, political, and economic restructuration that the regime implemented with the support of the US by the way,  has strongly marked what I do today and what I have had to unlearn about my country, its people and its land and the responsibility that as a Chilean, I have with the deep wounds that this history left in our society.</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But the point that I want to make by telling this personal story is that during 15 or 18 years of my life I imagined my country, its history, and  its people through only one lens, not through the many lens that I’ve come to see now through my work with communities.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endParaRPr dirty="0"/>
          </a:p>
        </p:txBody>
      </p:sp>
    </p:spTree>
    <p:extLst>
      <p:ext uri="{BB962C8B-B14F-4D97-AF65-F5344CB8AC3E}">
        <p14:creationId xmlns:p14="http://schemas.microsoft.com/office/powerpoint/2010/main" val="263644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For example, When I was in school, I thought that having a general as president that never changed was completely normal. I was told that Chile was this beautiful long country with a very diverse landscapes and a very homogenous mestizo population, mostly descendants of Spaniards. I heard </a:t>
            </a:r>
            <a:r>
              <a:rPr lang="en-US" sz="2200" dirty="0" err="1">
                <a:effectLst/>
                <a:latin typeface="Helvetica Neue"/>
                <a:ea typeface="Helvetica Neue"/>
                <a:cs typeface="Helvetica Neue"/>
                <a:sym typeface="Helvetica Neue"/>
              </a:rPr>
              <a:t>soo</a:t>
            </a:r>
            <a:r>
              <a:rPr lang="en-US" sz="2200" dirty="0">
                <a:effectLst/>
                <a:latin typeface="Helvetica Neue"/>
                <a:ea typeface="Helvetica Neue"/>
                <a:cs typeface="Helvetica Neue"/>
                <a:sym typeface="Helvetica Neue"/>
              </a:rPr>
              <a:t> many times that Chile didn’t have much cultural heritage because the native populations that existed ( and I say existed in past tense I was told) weren’t strong civilizations as the Incas or the Mayas, so there wasn’t much valuable left from them in our land. </a:t>
            </a:r>
          </a:p>
          <a:p>
            <a:endParaRPr dirty="0"/>
          </a:p>
        </p:txBody>
      </p:sp>
    </p:spTree>
    <p:extLst>
      <p:ext uri="{BB962C8B-B14F-4D97-AF65-F5344CB8AC3E}">
        <p14:creationId xmlns:p14="http://schemas.microsoft.com/office/powerpoint/2010/main" val="2023317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2286000" y="514350"/>
            <a:ext cx="4572000" cy="257175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rPr lang="en-US" sz="2200" dirty="0">
                <a:effectLst/>
                <a:latin typeface="Helvetica Neue"/>
                <a:ea typeface="Helvetica Neue"/>
                <a:cs typeface="Helvetica Neue"/>
                <a:sym typeface="Helvetica Neue"/>
              </a:rPr>
              <a:t>Furthermore, I was taught a positive version about the Spanish colonization. I learnt that Christopher </a:t>
            </a:r>
            <a:r>
              <a:rPr lang="en-US" sz="2200" dirty="0" err="1">
                <a:effectLst/>
                <a:latin typeface="Helvetica Neue"/>
                <a:ea typeface="Helvetica Neue"/>
                <a:cs typeface="Helvetica Neue"/>
                <a:sym typeface="Helvetica Neue"/>
              </a:rPr>
              <a:t>Colombus</a:t>
            </a:r>
            <a:r>
              <a:rPr lang="en-US" sz="2200" dirty="0">
                <a:effectLst/>
                <a:latin typeface="Helvetica Neue"/>
                <a:ea typeface="Helvetica Neue"/>
                <a:cs typeface="Helvetica Neue"/>
                <a:sym typeface="Helvetica Neue"/>
              </a:rPr>
              <a:t> "discovered" an "empty” land when he got to the Americas. These narratives often included maps of the "peopling" or "settling" of this supposedly "virgin" land. They showed these arrows, representing European immigrants, moving westward or south in what is a mostly a blank continent.</a:t>
            </a:r>
          </a:p>
          <a:p>
            <a:endParaRPr lang="en-US" sz="2200" dirty="0">
              <a:effectLst/>
              <a:latin typeface="Helvetica Neue"/>
              <a:ea typeface="Helvetica Neue"/>
              <a:cs typeface="Helvetica Neue"/>
              <a:sym typeface="Helvetica Neue"/>
            </a:endParaRPr>
          </a:p>
          <a:p>
            <a:endParaRPr dirty="0"/>
          </a:p>
        </p:txBody>
      </p:sp>
    </p:spTree>
    <p:extLst>
      <p:ext uri="{BB962C8B-B14F-4D97-AF65-F5344CB8AC3E}">
        <p14:creationId xmlns:p14="http://schemas.microsoft.com/office/powerpoint/2010/main" val="76910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2" name="Shape 22"/>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23" name="Shape 23"/>
          <p:cNvSpPr>
            <a:spLocks noGrp="1"/>
          </p:cNvSpPr>
          <p:nvPr>
            <p:ph type="body" sz="quarter" idx="14"/>
          </p:nvPr>
        </p:nvSpPr>
        <p:spPr>
          <a:xfrm flipV="1">
            <a:off x="762000" y="8635632"/>
            <a:ext cx="22859999" cy="369"/>
          </a:xfrm>
          <a:prstGeom prst="line">
            <a:avLst/>
          </a:prstGeom>
          <a:ln w="508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762000" y="9042400"/>
            <a:ext cx="22860000" cy="3810000"/>
          </a:xfrm>
          <a:prstGeom prst="rect">
            <a:avLst/>
          </a:prstGeom>
        </p:spPr>
        <p:txBody>
          <a:bodyPr/>
          <a:lstStyle>
            <a:lvl1pPr>
              <a:spcBef>
                <a:spcPts val="0"/>
              </a:spcBef>
              <a:defRPr sz="30300"/>
            </a:lvl1pPr>
          </a:lstStyle>
          <a:p>
            <a:r>
              <a:t>Texto del título</a:t>
            </a:r>
          </a:p>
        </p:txBody>
      </p:sp>
      <p:sp>
        <p:nvSpPr>
          <p:cNvPr id="25" name="Shape 25"/>
          <p:cNvSpPr>
            <a:spLocks noGrp="1"/>
          </p:cNvSpPr>
          <p:nvPr>
            <p:ph type="body" sz="quarter" idx="1"/>
          </p:nvPr>
        </p:nvSpPr>
        <p:spPr>
          <a:xfrm>
            <a:off x="762000" y="5994400"/>
            <a:ext cx="22860000" cy="2540000"/>
          </a:xfrm>
          <a:prstGeom prst="rect">
            <a:avLst/>
          </a:prstGeom>
        </p:spPr>
        <p:txBody>
          <a:bodyPr anchor="b"/>
          <a:lstStyle>
            <a:lvl1pPr marL="0" indent="0">
              <a:lnSpc>
                <a:spcPct val="80000"/>
              </a:lnSpc>
              <a:spcBef>
                <a:spcPts val="3200"/>
              </a:spcBef>
              <a:buClrTx/>
              <a:buSzTx/>
              <a:buFontTx/>
              <a:buNone/>
              <a:defRPr sz="7700" cap="all">
                <a:solidFill>
                  <a:srgbClr val="A6AAA9"/>
                </a:solidFill>
                <a:latin typeface="DIN Alternate"/>
                <a:ea typeface="DIN Alternate"/>
                <a:cs typeface="DIN Alternate"/>
                <a:sym typeface="DIN Alternate"/>
              </a:defRPr>
            </a:lvl1pPr>
            <a:lvl2pPr marL="0" indent="228600">
              <a:lnSpc>
                <a:spcPct val="80000"/>
              </a:lnSpc>
              <a:spcBef>
                <a:spcPts val="3200"/>
              </a:spcBef>
              <a:buClrTx/>
              <a:buSzTx/>
              <a:buFontTx/>
              <a:buNone/>
              <a:defRPr sz="7700" cap="all">
                <a:solidFill>
                  <a:srgbClr val="A6AAA9"/>
                </a:solidFill>
                <a:latin typeface="DIN Alternate"/>
                <a:ea typeface="DIN Alternate"/>
                <a:cs typeface="DIN Alternate"/>
                <a:sym typeface="DIN Alternate"/>
              </a:defRPr>
            </a:lvl2pPr>
            <a:lvl3pPr marL="0" indent="457200">
              <a:lnSpc>
                <a:spcPct val="80000"/>
              </a:lnSpc>
              <a:spcBef>
                <a:spcPts val="3200"/>
              </a:spcBef>
              <a:buClrTx/>
              <a:buSzTx/>
              <a:buFontTx/>
              <a:buNone/>
              <a:defRPr sz="7700" cap="all">
                <a:solidFill>
                  <a:srgbClr val="A6AAA9"/>
                </a:solidFill>
                <a:latin typeface="DIN Alternate"/>
                <a:ea typeface="DIN Alternate"/>
                <a:cs typeface="DIN Alternate"/>
                <a:sym typeface="DIN Alternate"/>
              </a:defRPr>
            </a:lvl3pPr>
            <a:lvl4pPr marL="0" indent="685800">
              <a:lnSpc>
                <a:spcPct val="80000"/>
              </a:lnSpc>
              <a:spcBef>
                <a:spcPts val="3200"/>
              </a:spcBef>
              <a:buClrTx/>
              <a:buSzTx/>
              <a:buFontTx/>
              <a:buNone/>
              <a:defRPr sz="7700" cap="all">
                <a:solidFill>
                  <a:srgbClr val="A6AAA9"/>
                </a:solidFill>
                <a:latin typeface="DIN Alternate"/>
                <a:ea typeface="DIN Alternate"/>
                <a:cs typeface="DIN Alternate"/>
                <a:sym typeface="DIN Alternate"/>
              </a:defRPr>
            </a:lvl4pPr>
            <a:lvl5pPr marL="0" indent="914400">
              <a:lnSpc>
                <a:spcPct val="80000"/>
              </a:lnSpc>
              <a:spcBef>
                <a:spcPts val="3200"/>
              </a:spcBef>
              <a:buClrTx/>
              <a:buSzTx/>
              <a:buFontTx/>
              <a:buNone/>
              <a:defRPr sz="77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26" name="Shape 26"/>
          <p:cNvSpPr>
            <a:spLocks noGrp="1"/>
          </p:cNvSpPr>
          <p:nvPr>
            <p:ph type="sldNum" sz="quarter" idx="2"/>
          </p:nvPr>
        </p:nvSpPr>
        <p:spPr>
          <a:xfrm>
            <a:off x="23063199"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alt.">
    <p:spTree>
      <p:nvGrpSpPr>
        <p:cNvPr id="1" name=""/>
        <p:cNvGrpSpPr/>
        <p:nvPr/>
      </p:nvGrpSpPr>
      <p:grpSpPr>
        <a:xfrm>
          <a:off x="0" y="0"/>
          <a:ext cx="0" cy="0"/>
          <a:chOff x="0" y="0"/>
          <a:chExt cx="0" cy="0"/>
        </a:xfrm>
      </p:grpSpPr>
      <p:sp>
        <p:nvSpPr>
          <p:cNvPr id="132" name="Shape 132"/>
          <p:cNvSpPr>
            <a:spLocks noGrp="1"/>
          </p:cNvSpPr>
          <p:nvPr>
            <p:ph type="body" sz="quarter" idx="13"/>
          </p:nvPr>
        </p:nvSpPr>
        <p:spPr>
          <a:xfrm>
            <a:off x="11049000" y="3721100"/>
            <a:ext cx="12573000" cy="3509777"/>
          </a:xfrm>
          <a:prstGeom prst="rect">
            <a:avLst/>
          </a:prstGeom>
        </p:spPr>
        <p:txBody>
          <a:bodyPr>
            <a:spAutoFit/>
          </a:bodyPr>
          <a:lstStyle>
            <a:lvl1pPr marL="0" indent="0">
              <a:lnSpc>
                <a:spcPct val="80000"/>
              </a:lnSpc>
              <a:spcBef>
                <a:spcPts val="0"/>
              </a:spcBef>
              <a:buClrTx/>
              <a:buSzTx/>
              <a:buFontTx/>
              <a:buNone/>
              <a:defRPr sz="13400" cap="all">
                <a:solidFill>
                  <a:srgbClr val="FFFFFF"/>
                </a:solidFill>
                <a:latin typeface="+mn-lt"/>
                <a:ea typeface="+mn-ea"/>
                <a:cs typeface="+mn-cs"/>
                <a:sym typeface="DIN Condensed"/>
              </a:defRPr>
            </a:lvl1pPr>
          </a:lstStyle>
          <a:p>
            <a:r>
              <a:t>Escribir una cita aquí</a:t>
            </a:r>
          </a:p>
        </p:txBody>
      </p:sp>
      <p:sp>
        <p:nvSpPr>
          <p:cNvPr id="133" name="Shape 133"/>
          <p:cNvSpPr>
            <a:spLocks noGrp="1"/>
          </p:cNvSpPr>
          <p:nvPr>
            <p:ph type="pic" idx="14"/>
          </p:nvPr>
        </p:nvSpPr>
        <p:spPr>
          <a:xfrm>
            <a:off x="0" y="0"/>
            <a:ext cx="10287000" cy="13716000"/>
          </a:xfrm>
          <a:prstGeom prst="rect">
            <a:avLst/>
          </a:prstGeom>
        </p:spPr>
        <p:txBody>
          <a:bodyPr lIns="91439" tIns="45719" rIns="91439" bIns="45719">
            <a:noAutofit/>
          </a:bodyPr>
          <a:lstStyle/>
          <a:p>
            <a:endParaRPr/>
          </a:p>
        </p:txBody>
      </p:sp>
      <p:sp>
        <p:nvSpPr>
          <p:cNvPr id="134" name="Shape 134"/>
          <p:cNvSpPr>
            <a:spLocks noGrp="1"/>
          </p:cNvSpPr>
          <p:nvPr>
            <p:ph type="body" sz="quarter" idx="15"/>
          </p:nvPr>
        </p:nvSpPr>
        <p:spPr>
          <a:xfrm>
            <a:off x="11049000" y="10953750"/>
            <a:ext cx="12573000" cy="1206500"/>
          </a:xfrm>
          <a:prstGeom prst="rect">
            <a:avLst/>
          </a:prstGeom>
        </p:spPr>
        <p:txBody>
          <a:bodyPr anchor="ctr">
            <a:spAutoFit/>
          </a:bodyPr>
          <a:lstStyle>
            <a:lvl1pPr marL="0" indent="0" defTabSz="647700">
              <a:spcBef>
                <a:spcPts val="0"/>
              </a:spcBef>
              <a:buClrTx/>
              <a:buSzTx/>
              <a:buFontTx/>
              <a:buNone/>
              <a:defRPr sz="8700">
                <a:solidFill>
                  <a:srgbClr val="232323"/>
                </a:solidFill>
                <a:latin typeface="+mn-lt"/>
                <a:ea typeface="+mn-ea"/>
                <a:cs typeface="+mn-cs"/>
                <a:sym typeface="DIN Condensed"/>
              </a:defRPr>
            </a:lvl1pPr>
          </a:lstStyle>
          <a:p>
            <a:r>
              <a:t>Juan López</a:t>
            </a:r>
          </a:p>
        </p:txBody>
      </p:sp>
      <p:sp>
        <p:nvSpPr>
          <p:cNvPr id="135" name="Shape 1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42" name="Shape 142"/>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43" name="Shape 1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50" name="Shape 1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En blanco alt.">
    <p:spTree>
      <p:nvGrpSpPr>
        <p:cNvPr id="1" name=""/>
        <p:cNvGrpSpPr/>
        <p:nvPr/>
      </p:nvGrpSpPr>
      <p:grpSpPr>
        <a:xfrm>
          <a:off x="0" y="0"/>
          <a:ext cx="0" cy="0"/>
          <a:chOff x="0" y="0"/>
          <a:chExt cx="0" cy="0"/>
        </a:xfrm>
      </p:grpSpPr>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164" name="Shape 164"/>
          <p:cNvSpPr/>
          <p:nvPr/>
        </p:nvSpPr>
        <p:spPr>
          <a:xfrm flipV="1">
            <a:off x="3619499" y="2761974"/>
            <a:ext cx="17145001" cy="277"/>
          </a:xfrm>
          <a:prstGeom prst="line">
            <a:avLst/>
          </a:prstGeom>
          <a:ln w="12700">
            <a:solidFill>
              <a:srgbClr val="A6AAA9"/>
            </a:solidFill>
            <a:miter lim="400000"/>
          </a:ln>
        </p:spPr>
        <p:txBody>
          <a:bodyPr lIns="38100" tIns="38100" rIns="38100" bIns="38100" anchor="ctr"/>
          <a:lstStyle/>
          <a:p>
            <a:pPr defTabSz="457200">
              <a:spcBef>
                <a:spcPts val="0"/>
              </a:spcBef>
              <a:defRPr sz="1100">
                <a:solidFill>
                  <a:srgbClr val="000000"/>
                </a:solidFill>
                <a:latin typeface="Helvetica"/>
                <a:ea typeface="Helvetica"/>
                <a:cs typeface="Helvetica"/>
                <a:sym typeface="Helvetica"/>
              </a:defRPr>
            </a:pPr>
            <a:endParaRPr/>
          </a:p>
        </p:txBody>
      </p:sp>
      <p:sp>
        <p:nvSpPr>
          <p:cNvPr id="165" name="Shape 165"/>
          <p:cNvSpPr>
            <a:spLocks noGrp="1"/>
          </p:cNvSpPr>
          <p:nvPr>
            <p:ph type="body" sz="quarter" idx="13"/>
          </p:nvPr>
        </p:nvSpPr>
        <p:spPr>
          <a:xfrm>
            <a:off x="3619499" y="2120899"/>
            <a:ext cx="15716253" cy="546101"/>
          </a:xfrm>
          <a:prstGeom prst="rect">
            <a:avLst/>
          </a:prstGeom>
        </p:spPr>
        <p:txBody>
          <a:bodyPr lIns="38100" tIns="38100" rIns="38100" bIns="38100" anchor="b">
            <a:spAutoFit/>
          </a:bodyPr>
          <a:lstStyle>
            <a:lvl1pPr marL="0" indent="0" defTabSz="647700">
              <a:lnSpc>
                <a:spcPct val="80000"/>
              </a:lnSpc>
              <a:spcBef>
                <a:spcPts val="0"/>
              </a:spcBef>
              <a:buClrTx/>
              <a:buSzTx/>
              <a:buFontTx/>
              <a:buNone/>
              <a:defRPr sz="3200" cap="all" spc="160">
                <a:latin typeface="DIN Alternate"/>
                <a:ea typeface="DIN Alternate"/>
                <a:cs typeface="DIN Alternate"/>
                <a:sym typeface="DIN Alternate"/>
              </a:defRPr>
            </a:lvl1pPr>
          </a:lstStyle>
          <a:p>
            <a:r>
              <a:t>Texto</a:t>
            </a:r>
          </a:p>
        </p:txBody>
      </p:sp>
      <p:sp>
        <p:nvSpPr>
          <p:cNvPr id="166" name="Shape 166"/>
          <p:cNvSpPr>
            <a:spLocks noGrp="1"/>
          </p:cNvSpPr>
          <p:nvPr>
            <p:ph type="pic" sz="quarter" idx="14"/>
          </p:nvPr>
        </p:nvSpPr>
        <p:spPr>
          <a:xfrm>
            <a:off x="13049250" y="3333749"/>
            <a:ext cx="7715251" cy="8096251"/>
          </a:xfrm>
          <a:prstGeom prst="rect">
            <a:avLst/>
          </a:prstGeom>
        </p:spPr>
        <p:txBody>
          <a:bodyPr lIns="91439" tIns="45719" rIns="91439" bIns="45719">
            <a:noAutofit/>
          </a:bodyPr>
          <a:lstStyle/>
          <a:p>
            <a:endParaRPr/>
          </a:p>
        </p:txBody>
      </p:sp>
      <p:sp>
        <p:nvSpPr>
          <p:cNvPr id="167" name="Shape 167"/>
          <p:cNvSpPr>
            <a:spLocks noGrp="1"/>
          </p:cNvSpPr>
          <p:nvPr>
            <p:ph type="title"/>
          </p:nvPr>
        </p:nvSpPr>
        <p:spPr>
          <a:xfrm>
            <a:off x="3619499" y="3333750"/>
            <a:ext cx="8858252" cy="762000"/>
          </a:xfrm>
          <a:prstGeom prst="rect">
            <a:avLst/>
          </a:prstGeom>
        </p:spPr>
        <p:txBody>
          <a:bodyPr lIns="38100" tIns="38100" rIns="38100" bIns="38100"/>
          <a:lstStyle>
            <a:lvl1pPr>
              <a:defRPr sz="8400"/>
            </a:lvl1pPr>
          </a:lstStyle>
          <a:p>
            <a:r>
              <a:t>Texto del título</a:t>
            </a:r>
          </a:p>
        </p:txBody>
      </p:sp>
      <p:sp>
        <p:nvSpPr>
          <p:cNvPr id="168" name="Shape 168"/>
          <p:cNvSpPr>
            <a:spLocks noGrp="1"/>
          </p:cNvSpPr>
          <p:nvPr>
            <p:ph type="body" sz="quarter" idx="1"/>
          </p:nvPr>
        </p:nvSpPr>
        <p:spPr>
          <a:xfrm>
            <a:off x="3619499" y="4610100"/>
            <a:ext cx="8858252" cy="6438901"/>
          </a:xfrm>
          <a:prstGeom prst="rect">
            <a:avLst/>
          </a:prstGeom>
        </p:spPr>
        <p:txBody>
          <a:bodyPr lIns="38100" tIns="38100" rIns="38100" bIns="38100"/>
          <a:lstStyle>
            <a:lvl1pPr marL="603250" indent="-603250">
              <a:buClr>
                <a:schemeClr val="accent1"/>
              </a:buClr>
              <a:buChar char="▸"/>
              <a:defRPr sz="3800"/>
            </a:lvl1pPr>
            <a:lvl2pPr marL="1238250" indent="-603250">
              <a:buClr>
                <a:schemeClr val="accent1"/>
              </a:buClr>
              <a:buChar char="▸"/>
              <a:defRPr sz="3800"/>
            </a:lvl2pPr>
            <a:lvl3pPr marL="1873250" indent="-603250">
              <a:buClr>
                <a:schemeClr val="accent1"/>
              </a:buClr>
              <a:buChar char="▸"/>
              <a:defRPr sz="3800"/>
            </a:lvl3pPr>
            <a:lvl4pPr marL="2508250" indent="-603250">
              <a:buClr>
                <a:schemeClr val="accent1"/>
              </a:buClr>
              <a:buChar char="▸"/>
              <a:defRPr sz="3800"/>
            </a:lvl4pPr>
            <a:lvl5pPr marL="3143250" indent="-603250">
              <a:buClr>
                <a:schemeClr val="accent1"/>
              </a:buClr>
              <a:buChar char="▸"/>
              <a:defRPr sz="3800"/>
            </a:lvl5pPr>
          </a:lstStyle>
          <a:p>
            <a:r>
              <a:t>Nivel de texto 1</a:t>
            </a:r>
          </a:p>
          <a:p>
            <a:pPr lvl="1"/>
            <a:r>
              <a:t>Nivel de texto 2</a:t>
            </a:r>
          </a:p>
          <a:p>
            <a:pPr lvl="2"/>
            <a:r>
              <a:t>Nivel de texto 3</a:t>
            </a:r>
          </a:p>
          <a:p>
            <a:pPr lvl="3"/>
            <a:r>
              <a:t>Nivel de texto 4</a:t>
            </a:r>
          </a:p>
          <a:p>
            <a:pPr lvl="4"/>
            <a:r>
              <a:t>Nivel de texto 5</a:t>
            </a:r>
          </a:p>
        </p:txBody>
      </p:sp>
      <p:sp>
        <p:nvSpPr>
          <p:cNvPr id="169" name="Shape 169"/>
          <p:cNvSpPr>
            <a:spLocks noGrp="1"/>
          </p:cNvSpPr>
          <p:nvPr>
            <p:ph type="sldNum" sz="quarter" idx="2"/>
          </p:nvPr>
        </p:nvSpPr>
        <p:spPr>
          <a:xfrm>
            <a:off x="20278607" y="2171699"/>
            <a:ext cx="479029" cy="546101"/>
          </a:xfrm>
          <a:prstGeom prst="rect">
            <a:avLst/>
          </a:prstGeom>
        </p:spPr>
        <p:txBody>
          <a:bodyPr lIns="38100" tIns="38100" rIns="38100" bIns="38100"/>
          <a:lstStyle>
            <a:lvl1pPr>
              <a:defRPr sz="32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43" name="Shape 43"/>
          <p:cNvSpPr>
            <a:spLocks noGrp="1"/>
          </p:cNvSpPr>
          <p:nvPr>
            <p:ph type="title"/>
          </p:nvPr>
        </p:nvSpPr>
        <p:spPr>
          <a:xfrm>
            <a:off x="762000" y="5676900"/>
            <a:ext cx="22860000" cy="6350000"/>
          </a:xfrm>
          <a:prstGeom prst="rect">
            <a:avLst/>
          </a:prstGeom>
        </p:spPr>
        <p:txBody>
          <a:bodyPr/>
          <a:lstStyle>
            <a:lvl1pPr>
              <a:spcBef>
                <a:spcPts val="0"/>
              </a:spcBef>
              <a:defRPr sz="30300"/>
            </a:lvl1pPr>
          </a:lstStyle>
          <a:p>
            <a:r>
              <a:t>Texto del título</a:t>
            </a:r>
          </a:p>
        </p:txBody>
      </p:sp>
      <p:sp>
        <p:nvSpPr>
          <p:cNvPr id="44" name="Shape 44"/>
          <p:cNvSpPr>
            <a:spLocks noGrp="1"/>
          </p:cNvSpPr>
          <p:nvPr>
            <p:ph type="sldNum" sz="quarter" idx="2"/>
          </p:nvPr>
        </p:nvSpPr>
        <p:spPr>
          <a:xfrm>
            <a:off x="23063199"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51" name="Shape 51"/>
          <p:cNvSpPr/>
          <p:nvPr/>
        </p:nvSpPr>
        <p:spPr>
          <a:xfrm flipV="1">
            <a:off x="11049000" y="8635798"/>
            <a:ext cx="12572997" cy="203"/>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Shape 52"/>
          <p:cNvSpPr>
            <a:spLocks noGrp="1"/>
          </p:cNvSpPr>
          <p:nvPr>
            <p:ph type="pic" idx="13"/>
          </p:nvPr>
        </p:nvSpPr>
        <p:spPr>
          <a:xfrm>
            <a:off x="0" y="0"/>
            <a:ext cx="10287000" cy="13716000"/>
          </a:xfrm>
          <a:prstGeom prst="rect">
            <a:avLst/>
          </a:prstGeom>
        </p:spPr>
        <p:txBody>
          <a:bodyPr lIns="91439" tIns="45719" rIns="91439" bIns="45719">
            <a:noAutofit/>
          </a:bodyPr>
          <a:lstStyle/>
          <a:p>
            <a:endParaRPr/>
          </a:p>
        </p:txBody>
      </p:sp>
      <p:sp>
        <p:nvSpPr>
          <p:cNvPr id="53" name="Shape 53"/>
          <p:cNvSpPr>
            <a:spLocks noGrp="1"/>
          </p:cNvSpPr>
          <p:nvPr>
            <p:ph type="title"/>
          </p:nvPr>
        </p:nvSpPr>
        <p:spPr>
          <a:xfrm>
            <a:off x="11049000" y="9042400"/>
            <a:ext cx="12573000" cy="3810000"/>
          </a:xfrm>
          <a:prstGeom prst="rect">
            <a:avLst/>
          </a:prstGeom>
        </p:spPr>
        <p:txBody>
          <a:bodyPr/>
          <a:lstStyle>
            <a:lvl1pPr>
              <a:spcBef>
                <a:spcPts val="0"/>
              </a:spcBef>
              <a:defRPr sz="30300"/>
            </a:lvl1pPr>
          </a:lstStyle>
          <a:p>
            <a:r>
              <a:t>Texto del título</a:t>
            </a:r>
          </a:p>
        </p:txBody>
      </p:sp>
      <p:sp>
        <p:nvSpPr>
          <p:cNvPr id="54" name="Shape 54"/>
          <p:cNvSpPr>
            <a:spLocks noGrp="1"/>
          </p:cNvSpPr>
          <p:nvPr>
            <p:ph type="body" sz="quarter" idx="1"/>
          </p:nvPr>
        </p:nvSpPr>
        <p:spPr>
          <a:xfrm>
            <a:off x="11049000" y="5994400"/>
            <a:ext cx="12573000" cy="2540000"/>
          </a:xfrm>
          <a:prstGeom prst="rect">
            <a:avLst/>
          </a:prstGeom>
        </p:spPr>
        <p:txBody>
          <a:bodyPr anchor="b"/>
          <a:lstStyle>
            <a:lvl1pPr marL="0" indent="0">
              <a:lnSpc>
                <a:spcPct val="80000"/>
              </a:lnSpc>
              <a:spcBef>
                <a:spcPts val="3200"/>
              </a:spcBef>
              <a:buClrTx/>
              <a:buSzTx/>
              <a:buFontTx/>
              <a:buNone/>
              <a:defRPr sz="7700" cap="all">
                <a:solidFill>
                  <a:srgbClr val="A6AAA9"/>
                </a:solidFill>
                <a:latin typeface="DIN Alternate"/>
                <a:ea typeface="DIN Alternate"/>
                <a:cs typeface="DIN Alternate"/>
                <a:sym typeface="DIN Alternate"/>
              </a:defRPr>
            </a:lvl1pPr>
            <a:lvl2pPr marL="0" indent="228600">
              <a:lnSpc>
                <a:spcPct val="80000"/>
              </a:lnSpc>
              <a:spcBef>
                <a:spcPts val="3200"/>
              </a:spcBef>
              <a:buClrTx/>
              <a:buSzTx/>
              <a:buFontTx/>
              <a:buNone/>
              <a:defRPr sz="7700" cap="all">
                <a:solidFill>
                  <a:srgbClr val="A6AAA9"/>
                </a:solidFill>
                <a:latin typeface="DIN Alternate"/>
                <a:ea typeface="DIN Alternate"/>
                <a:cs typeface="DIN Alternate"/>
                <a:sym typeface="DIN Alternate"/>
              </a:defRPr>
            </a:lvl2pPr>
            <a:lvl3pPr marL="0" indent="457200">
              <a:lnSpc>
                <a:spcPct val="80000"/>
              </a:lnSpc>
              <a:spcBef>
                <a:spcPts val="3200"/>
              </a:spcBef>
              <a:buClrTx/>
              <a:buSzTx/>
              <a:buFontTx/>
              <a:buNone/>
              <a:defRPr sz="7700" cap="all">
                <a:solidFill>
                  <a:srgbClr val="A6AAA9"/>
                </a:solidFill>
                <a:latin typeface="DIN Alternate"/>
                <a:ea typeface="DIN Alternate"/>
                <a:cs typeface="DIN Alternate"/>
                <a:sym typeface="DIN Alternate"/>
              </a:defRPr>
            </a:lvl3pPr>
            <a:lvl4pPr marL="0" indent="685800">
              <a:lnSpc>
                <a:spcPct val="80000"/>
              </a:lnSpc>
              <a:spcBef>
                <a:spcPts val="3200"/>
              </a:spcBef>
              <a:buClrTx/>
              <a:buSzTx/>
              <a:buFontTx/>
              <a:buNone/>
              <a:defRPr sz="7700" cap="all">
                <a:solidFill>
                  <a:srgbClr val="A6AAA9"/>
                </a:solidFill>
                <a:latin typeface="DIN Alternate"/>
                <a:ea typeface="DIN Alternate"/>
                <a:cs typeface="DIN Alternate"/>
                <a:sym typeface="DIN Alternate"/>
              </a:defRPr>
            </a:lvl4pPr>
            <a:lvl5pPr marL="0" indent="914400">
              <a:lnSpc>
                <a:spcPct val="80000"/>
              </a:lnSpc>
              <a:spcBef>
                <a:spcPts val="3200"/>
              </a:spcBef>
              <a:buClrTx/>
              <a:buSzTx/>
              <a:buFontTx/>
              <a:buNone/>
              <a:defRPr sz="77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55" name="Shape 55"/>
          <p:cNvSpPr>
            <a:spLocks noGrp="1"/>
          </p:cNvSpPr>
          <p:nvPr>
            <p:ph type="sldNum" sz="quarter" idx="2"/>
          </p:nvPr>
        </p:nvSpPr>
        <p:spPr>
          <a:xfrm>
            <a:off x="23063199"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71" name="Shape 71"/>
          <p:cNvSpPr>
            <a:spLocks noGrp="1"/>
          </p:cNvSpPr>
          <p:nvPr>
            <p:ph type="body" sz="quarter" idx="13"/>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a:ea typeface="DIN Alternate"/>
                <a:cs typeface="DIN Alternate"/>
                <a:sym typeface="DIN Alternate"/>
              </a:defRPr>
            </a:lvl1pPr>
          </a:lstStyle>
          <a:p>
            <a:r>
              <a:t>Texto</a:t>
            </a:r>
          </a:p>
        </p:txBody>
      </p:sp>
      <p:sp>
        <p:nvSpPr>
          <p:cNvPr id="72" name="Shape 72"/>
          <p:cNvSpPr>
            <a:spLocks noGrp="1"/>
          </p:cNvSpPr>
          <p:nvPr>
            <p:ph type="title"/>
          </p:nvPr>
        </p:nvSpPr>
        <p:spPr>
          <a:prstGeom prst="rect">
            <a:avLst/>
          </a:prstGeom>
        </p:spPr>
        <p:txBody>
          <a:bodyPr/>
          <a:lstStyle/>
          <a:p>
            <a:r>
              <a:t>Texto del título</a:t>
            </a:r>
          </a:p>
        </p:txBody>
      </p:sp>
      <p:sp>
        <p:nvSpPr>
          <p:cNvPr id="73" name="Shape 7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74" name="Shape 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y viñetas alt.">
    <p:spTree>
      <p:nvGrpSpPr>
        <p:cNvPr id="1" name=""/>
        <p:cNvGrpSpPr/>
        <p:nvPr/>
      </p:nvGrpSpPr>
      <p:grpSpPr>
        <a:xfrm>
          <a:off x="0" y="0"/>
          <a:ext cx="0" cy="0"/>
          <a:chOff x="0" y="0"/>
          <a:chExt cx="0" cy="0"/>
        </a:xfrm>
      </p:grpSpPr>
      <p:sp>
        <p:nvSpPr>
          <p:cNvPr id="81" name="Shape 81"/>
          <p:cNvSpPr>
            <a:spLocks noGrp="1"/>
          </p:cNvSpPr>
          <p:nvPr>
            <p:ph type="body" sz="quarter" idx="13"/>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a:ea typeface="DIN Alternate"/>
                <a:cs typeface="DIN Alternate"/>
                <a:sym typeface="DIN Alternate"/>
              </a:defRPr>
            </a:lvl1pPr>
          </a:lstStyle>
          <a:p>
            <a:r>
              <a:t>Texto</a:t>
            </a:r>
          </a:p>
        </p:txBody>
      </p:sp>
      <p:sp>
        <p:nvSpPr>
          <p:cNvPr id="82" name="Shape 82"/>
          <p:cNvSpPr>
            <a:spLocks noGrp="1"/>
          </p:cNvSpPr>
          <p:nvPr>
            <p:ph type="title"/>
          </p:nvPr>
        </p:nvSpPr>
        <p:spPr>
          <a:prstGeom prst="rect">
            <a:avLst/>
          </a:prstGeom>
        </p:spPr>
        <p:txBody>
          <a:bodyPr/>
          <a:lstStyle/>
          <a:p>
            <a:r>
              <a:t>Texto del título</a:t>
            </a:r>
          </a:p>
        </p:txBody>
      </p:sp>
      <p:sp>
        <p:nvSpPr>
          <p:cNvPr id="83" name="Shape 8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91" name="Shape 91"/>
          <p:cNvSpPr>
            <a:spLocks noGrp="1"/>
          </p:cNvSpPr>
          <p:nvPr>
            <p:ph type="body" sz="quarter" idx="13"/>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a:ea typeface="DIN Alternate"/>
                <a:cs typeface="DIN Alternate"/>
                <a:sym typeface="DIN Alternate"/>
              </a:defRPr>
            </a:lvl1pPr>
          </a:lstStyle>
          <a:p>
            <a:r>
              <a:t>Texto</a:t>
            </a:r>
          </a:p>
        </p:txBody>
      </p:sp>
      <p:sp>
        <p:nvSpPr>
          <p:cNvPr id="92" name="Shape 92"/>
          <p:cNvSpPr>
            <a:spLocks noGrp="1"/>
          </p:cNvSpPr>
          <p:nvPr>
            <p:ph type="pic" sz="half" idx="14"/>
          </p:nvPr>
        </p:nvSpPr>
        <p:spPr>
          <a:xfrm>
            <a:off x="13335000" y="2159000"/>
            <a:ext cx="10287000" cy="10795000"/>
          </a:xfrm>
          <a:prstGeom prst="rect">
            <a:avLst/>
          </a:prstGeom>
        </p:spPr>
        <p:txBody>
          <a:bodyPr lIns="91439" tIns="45719" rIns="91439" bIns="45719">
            <a:noAutofit/>
          </a:bodyPr>
          <a:lstStyle/>
          <a:p>
            <a:endParaRPr/>
          </a:p>
        </p:txBody>
      </p:sp>
      <p:sp>
        <p:nvSpPr>
          <p:cNvPr id="93" name="Shape 93"/>
          <p:cNvSpPr>
            <a:spLocks noGrp="1"/>
          </p:cNvSpPr>
          <p:nvPr>
            <p:ph type="title"/>
          </p:nvPr>
        </p:nvSpPr>
        <p:spPr>
          <a:xfrm>
            <a:off x="762000" y="2159000"/>
            <a:ext cx="11811000" cy="1016000"/>
          </a:xfrm>
          <a:prstGeom prst="rect">
            <a:avLst/>
          </a:prstGeom>
        </p:spPr>
        <p:txBody>
          <a:bodyPr/>
          <a:lstStyle/>
          <a:p>
            <a:r>
              <a:t>Texto del título</a:t>
            </a:r>
          </a:p>
        </p:txBody>
      </p:sp>
      <p:sp>
        <p:nvSpPr>
          <p:cNvPr id="94" name="Shape 94"/>
          <p:cNvSpPr>
            <a:spLocks noGrp="1"/>
          </p:cNvSpPr>
          <p:nvPr>
            <p:ph type="body" sz="half" idx="1"/>
          </p:nvPr>
        </p:nvSpPr>
        <p:spPr>
          <a:xfrm>
            <a:off x="762000" y="3860800"/>
            <a:ext cx="11811000" cy="8585200"/>
          </a:xfrm>
          <a:prstGeom prst="rect">
            <a:avLst/>
          </a:prstGeom>
        </p:spPr>
        <p:txBody>
          <a:bodyPr/>
          <a:lstStyle>
            <a:lvl1pPr>
              <a:buClr>
                <a:schemeClr val="accent1"/>
              </a:buClr>
              <a:buChar char="▸"/>
              <a:defRPr sz="4000"/>
            </a:lvl1pPr>
            <a:lvl2pPr>
              <a:buClr>
                <a:schemeClr val="accent1"/>
              </a:buClr>
              <a:buChar char="▸"/>
              <a:defRPr sz="4000"/>
            </a:lvl2pPr>
            <a:lvl3pPr>
              <a:buClr>
                <a:schemeClr val="accent1"/>
              </a:buClr>
              <a:buChar char="▸"/>
              <a:defRPr sz="4000"/>
            </a:lvl3pPr>
            <a:lvl4pPr>
              <a:buClr>
                <a:schemeClr val="accent1"/>
              </a:buClr>
              <a:buChar char="▸"/>
              <a:defRPr sz="4000"/>
            </a:lvl4pPr>
            <a:lvl5pPr>
              <a:buClr>
                <a:schemeClr val="accent1"/>
              </a:buClr>
              <a:buChar char="▸"/>
              <a:defRPr sz="4000"/>
            </a:lvl5pPr>
          </a:lstStyle>
          <a:p>
            <a:r>
              <a:t>Nivel de texto 1</a:t>
            </a:r>
          </a:p>
          <a:p>
            <a:pPr lvl="1"/>
            <a:r>
              <a:t>Nivel de texto 2</a:t>
            </a:r>
          </a:p>
          <a:p>
            <a:pPr lvl="2"/>
            <a:r>
              <a:t>Nivel de texto 3</a:t>
            </a:r>
          </a:p>
          <a:p>
            <a:pPr lvl="3"/>
            <a:r>
              <a:t>Nivel de texto 4</a:t>
            </a:r>
          </a:p>
          <a:p>
            <a:pPr lvl="4"/>
            <a:r>
              <a:t>Nivel de texto 5</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102" name="Shape 102"/>
          <p:cNvSpPr>
            <a:spLocks noGrp="1"/>
          </p:cNvSpPr>
          <p:nvPr>
            <p:ph type="body" sz="quarter" idx="13"/>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a:ea typeface="DIN Alternate"/>
                <a:cs typeface="DIN Alternate"/>
                <a:sym typeface="DIN Alternate"/>
              </a:defRPr>
            </a:lvl1pPr>
          </a:lstStyle>
          <a:p>
            <a:r>
              <a:t>Texto</a:t>
            </a:r>
          </a:p>
        </p:txBody>
      </p:sp>
      <p:sp>
        <p:nvSpPr>
          <p:cNvPr id="103" name="Shape 103"/>
          <p:cNvSpPr>
            <a:spLocks noGrp="1"/>
          </p:cNvSpPr>
          <p:nvPr>
            <p:ph type="body" idx="1"/>
          </p:nvPr>
        </p:nvSpPr>
        <p:spPr>
          <a:prstGeom prst="rect">
            <a:avLst/>
          </a:prstGeom>
        </p:spPr>
        <p:txBody>
          <a:bodyPr/>
          <a:lstStyle>
            <a:lvl1pPr>
              <a:buClr>
                <a:schemeClr val="accent1"/>
              </a:buClr>
              <a:buSzPct val="125000"/>
              <a:buChar char="▸"/>
            </a:lvl1pPr>
            <a:lvl2pPr>
              <a:buClr>
                <a:schemeClr val="accent1"/>
              </a:buClr>
              <a:buSzPct val="125000"/>
              <a:buChar char="▸"/>
            </a:lvl2pPr>
            <a:lvl3pPr>
              <a:buClr>
                <a:schemeClr val="accent1"/>
              </a:buClr>
              <a:buSzPct val="125000"/>
              <a:buChar char="▸"/>
            </a:lvl3pPr>
            <a:lvl4pPr>
              <a:buClr>
                <a:schemeClr val="accent1"/>
              </a:buClr>
              <a:buSzPct val="125000"/>
              <a:buChar char="▸"/>
            </a:lvl4pPr>
            <a:lvl5pPr>
              <a:buClr>
                <a:schemeClr val="accent1"/>
              </a:buClr>
              <a:buSzPct val="125000"/>
              <a:buChar char="▸"/>
            </a:lvl5pPr>
          </a:lstStyle>
          <a:p>
            <a:r>
              <a:t>Nivel de texto 1</a:t>
            </a:r>
          </a:p>
          <a:p>
            <a:pPr lvl="1"/>
            <a:r>
              <a:t>Nivel de texto 2</a:t>
            </a:r>
          </a:p>
          <a:p>
            <a:pPr lvl="2"/>
            <a:r>
              <a:t>Nivel de texto 3</a:t>
            </a:r>
          </a:p>
          <a:p>
            <a:pPr lvl="3"/>
            <a:r>
              <a:t>Nivel de texto 4</a:t>
            </a:r>
          </a:p>
          <a:p>
            <a:pPr lvl="4"/>
            <a:r>
              <a:t>Nivel de texto 5</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111" name="Shape 111"/>
          <p:cNvSpPr>
            <a:spLocks noGrp="1"/>
          </p:cNvSpPr>
          <p:nvPr>
            <p:ph type="pic" sz="half" idx="13"/>
          </p:nvPr>
        </p:nvSpPr>
        <p:spPr>
          <a:xfrm>
            <a:off x="12192000" y="0"/>
            <a:ext cx="12192000" cy="6832600"/>
          </a:xfrm>
          <a:prstGeom prst="rect">
            <a:avLst/>
          </a:prstGeom>
        </p:spPr>
        <p:txBody>
          <a:bodyPr lIns="91439" tIns="45719" rIns="91439" bIns="45719">
            <a:noAutofit/>
          </a:bodyPr>
          <a:lstStyle/>
          <a:p>
            <a:endParaRPr/>
          </a:p>
        </p:txBody>
      </p:sp>
      <p:sp>
        <p:nvSpPr>
          <p:cNvPr id="112" name="Shape 112"/>
          <p:cNvSpPr>
            <a:spLocks noGrp="1"/>
          </p:cNvSpPr>
          <p:nvPr>
            <p:ph type="pic" sz="half" idx="14"/>
          </p:nvPr>
        </p:nvSpPr>
        <p:spPr>
          <a:xfrm>
            <a:off x="12192000" y="6896100"/>
            <a:ext cx="12192000" cy="6819900"/>
          </a:xfrm>
          <a:prstGeom prst="rect">
            <a:avLst/>
          </a:prstGeom>
        </p:spPr>
        <p:txBody>
          <a:bodyPr lIns="91439" tIns="45719" rIns="91439" bIns="45719">
            <a:noAutofit/>
          </a:bodyPr>
          <a:lstStyle/>
          <a:p>
            <a:endParaRPr/>
          </a:p>
        </p:txBody>
      </p:sp>
      <p:sp>
        <p:nvSpPr>
          <p:cNvPr id="113" name="Shape 113"/>
          <p:cNvSpPr>
            <a:spLocks noGrp="1"/>
          </p:cNvSpPr>
          <p:nvPr>
            <p:ph type="pic" idx="15"/>
          </p:nvPr>
        </p:nvSpPr>
        <p:spPr>
          <a:xfrm>
            <a:off x="0" y="0"/>
            <a:ext cx="12128500" cy="13716000"/>
          </a:xfrm>
          <a:prstGeom prst="rect">
            <a:avLst/>
          </a:prstGeom>
        </p:spPr>
        <p:txBody>
          <a:bodyPr lIns="91439" tIns="45719" rIns="91439" bIns="45719">
            <a:noAutofit/>
          </a:bodyPr>
          <a:lstStyle/>
          <a:p>
            <a:endParaRPr/>
          </a:p>
        </p:txBody>
      </p:sp>
      <p:sp>
        <p:nvSpPr>
          <p:cNvPr id="114" name="Shape 1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121" name="Shape 121"/>
          <p:cNvSpPr/>
          <p:nvPr/>
        </p:nvSpPr>
        <p:spPr>
          <a:xfrm>
            <a:off x="876300" y="3314700"/>
            <a:ext cx="22631400" cy="7317185"/>
          </a:xfrm>
          <a:custGeom>
            <a:avLst/>
            <a:gdLst/>
            <a:ahLst/>
            <a:cxnLst>
              <a:cxn ang="0">
                <a:pos x="wd2" y="hd2"/>
              </a:cxn>
              <a:cxn ang="5400000">
                <a:pos x="wd2" y="hd2"/>
              </a:cxn>
              <a:cxn ang="10800000">
                <a:pos x="wd2" y="hd2"/>
              </a:cxn>
              <a:cxn ang="16200000">
                <a:pos x="wd2" y="hd2"/>
              </a:cxn>
            </a:cxnLst>
            <a:rect l="0" t="0" r="r" b="b"/>
            <a:pathLst>
              <a:path w="21600" h="21600" extrusionOk="0">
                <a:moveTo>
                  <a:pt x="119" y="0"/>
                </a:moveTo>
                <a:cubicBezTo>
                  <a:pt x="54" y="0"/>
                  <a:pt x="0" y="165"/>
                  <a:pt x="0" y="369"/>
                </a:cubicBezTo>
                <a:lnTo>
                  <a:pt x="0" y="19013"/>
                </a:lnTo>
                <a:cubicBezTo>
                  <a:pt x="0" y="19217"/>
                  <a:pt x="54" y="19382"/>
                  <a:pt x="119" y="19382"/>
                </a:cubicBezTo>
                <a:lnTo>
                  <a:pt x="18186" y="19382"/>
                </a:lnTo>
                <a:lnTo>
                  <a:pt x="18717" y="21600"/>
                </a:lnTo>
                <a:lnTo>
                  <a:pt x="19247" y="19382"/>
                </a:lnTo>
                <a:lnTo>
                  <a:pt x="21481" y="19382"/>
                </a:lnTo>
                <a:cubicBezTo>
                  <a:pt x="21546" y="19382"/>
                  <a:pt x="21600" y="19217"/>
                  <a:pt x="21600" y="19013"/>
                </a:cubicBezTo>
                <a:lnTo>
                  <a:pt x="21600" y="369"/>
                </a:lnTo>
                <a:cubicBezTo>
                  <a:pt x="21600" y="165"/>
                  <a:pt x="21546" y="0"/>
                  <a:pt x="21481" y="0"/>
                </a:cubicBezTo>
                <a:lnTo>
                  <a:pt x="119"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4000" cap="all">
                <a:solidFill>
                  <a:srgbClr val="FFFFFF"/>
                </a:solidFill>
                <a:latin typeface="+mn-lt"/>
                <a:ea typeface="+mn-ea"/>
                <a:cs typeface="+mn-cs"/>
                <a:sym typeface="DIN Condensed"/>
              </a:defRPr>
            </a:pPr>
            <a:endParaRPr/>
          </a:p>
        </p:txBody>
      </p:sp>
      <p:sp>
        <p:nvSpPr>
          <p:cNvPr id="122" name="Shape 122"/>
          <p:cNvSpPr>
            <a:spLocks noGrp="1"/>
          </p:cNvSpPr>
          <p:nvPr>
            <p:ph type="body" sz="quarter" idx="13"/>
          </p:nvPr>
        </p:nvSpPr>
        <p:spPr>
          <a:xfrm>
            <a:off x="1676400" y="4089400"/>
            <a:ext cx="21056600" cy="1805946"/>
          </a:xfrm>
          <a:prstGeom prst="rect">
            <a:avLst/>
          </a:prstGeom>
        </p:spPr>
        <p:txBody>
          <a:bodyPr>
            <a:spAutoFit/>
          </a:bodyPr>
          <a:lstStyle>
            <a:lvl1pPr marL="0" indent="0">
              <a:lnSpc>
                <a:spcPct val="80000"/>
              </a:lnSpc>
              <a:spcBef>
                <a:spcPts val="0"/>
              </a:spcBef>
              <a:buClrTx/>
              <a:buSzTx/>
              <a:buFontTx/>
              <a:buNone/>
              <a:defRPr sz="13400" cap="all">
                <a:solidFill>
                  <a:srgbClr val="FFFFFF"/>
                </a:solidFill>
                <a:latin typeface="+mn-lt"/>
                <a:ea typeface="+mn-ea"/>
                <a:cs typeface="+mn-cs"/>
                <a:sym typeface="DIN Condensed"/>
              </a:defRPr>
            </a:lvl1pPr>
          </a:lstStyle>
          <a:p>
            <a:r>
              <a:t>Escribir una cita aquí</a:t>
            </a:r>
          </a:p>
        </p:txBody>
      </p:sp>
      <p:sp>
        <p:nvSpPr>
          <p:cNvPr id="123" name="Shape 123"/>
          <p:cNvSpPr>
            <a:spLocks noGrp="1"/>
          </p:cNvSpPr>
          <p:nvPr>
            <p:ph type="body" sz="quarter" idx="14"/>
          </p:nvPr>
        </p:nvSpPr>
        <p:spPr>
          <a:xfrm>
            <a:off x="762000" y="10953750"/>
            <a:ext cx="22860000" cy="1206500"/>
          </a:xfrm>
          <a:prstGeom prst="rect">
            <a:avLst/>
          </a:prstGeom>
        </p:spPr>
        <p:txBody>
          <a:bodyPr anchor="ctr">
            <a:spAutoFit/>
          </a:bodyPr>
          <a:lstStyle>
            <a:lvl1pPr marL="0" indent="0" algn="r">
              <a:lnSpc>
                <a:spcPct val="80000"/>
              </a:lnSpc>
              <a:spcBef>
                <a:spcPts val="0"/>
              </a:spcBef>
              <a:buClrTx/>
              <a:buSzTx/>
              <a:buFontTx/>
              <a:buNone/>
              <a:defRPr sz="8700">
                <a:latin typeface="+mn-lt"/>
                <a:ea typeface="+mn-ea"/>
                <a:cs typeface="+mn-cs"/>
                <a:sym typeface="DIN Condensed"/>
              </a:defRPr>
            </a:lvl1pPr>
          </a:lstStyle>
          <a:p>
            <a:r>
              <a:t>Juan López</a:t>
            </a:r>
          </a:p>
        </p:txBody>
      </p:sp>
      <p:sp>
        <p:nvSpPr>
          <p:cNvPr id="124" name="Shape 124"/>
          <p:cNvSpPr>
            <a:spLocks noGrp="1"/>
          </p:cNvSpPr>
          <p:nvPr>
            <p:ph type="body" sz="quarter" idx="15"/>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a:ea typeface="DIN Alternate"/>
                <a:cs typeface="DIN Alternate"/>
                <a:sym typeface="DIN Alternate"/>
              </a:defRPr>
            </a:lvl1pPr>
          </a:lstStyle>
          <a:p>
            <a:r>
              <a:t>Texto</a:t>
            </a:r>
          </a:p>
        </p:txBody>
      </p:sp>
      <p:sp>
        <p:nvSpPr>
          <p:cNvPr id="125" name="Shape 1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Shape 3"/>
          <p:cNvSpPr>
            <a:spLocks noGrp="1"/>
          </p:cNvSpPr>
          <p:nvPr>
            <p:ph type="title"/>
          </p:nvPr>
        </p:nvSpPr>
        <p:spPr>
          <a:xfrm>
            <a:off x="762000" y="2159000"/>
            <a:ext cx="22860000" cy="101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Texto del título</a:t>
            </a:r>
          </a:p>
        </p:txBody>
      </p:sp>
      <p:sp>
        <p:nvSpPr>
          <p:cNvPr id="4" name="Shape 4"/>
          <p:cNvSpPr>
            <a:spLocks noGrp="1"/>
          </p:cNvSpPr>
          <p:nvPr>
            <p:ph type="body" idx="1"/>
          </p:nvPr>
        </p:nvSpPr>
        <p:spPr>
          <a:xfrm>
            <a:off x="762000" y="3860800"/>
            <a:ext cx="22860000" cy="8585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Nivel de texto 1</a:t>
            </a:r>
          </a:p>
          <a:p>
            <a:pPr lvl="1"/>
            <a:r>
              <a:t>Nivel de texto 2</a:t>
            </a:r>
          </a:p>
          <a:p>
            <a:pPr lvl="2"/>
            <a:r>
              <a:t>Nivel de texto 3</a:t>
            </a:r>
          </a:p>
          <a:p>
            <a:pPr lvl="3"/>
            <a:r>
              <a:t>Nivel de texto 4</a:t>
            </a:r>
          </a:p>
          <a:p>
            <a:pPr lvl="4"/>
            <a:r>
              <a:t>Nivel de texto 5</a:t>
            </a:r>
          </a:p>
        </p:txBody>
      </p:sp>
      <p:sp>
        <p:nvSpPr>
          <p:cNvPr id="5" name="Shape 5"/>
          <p:cNvSpPr>
            <a:spLocks noGrp="1"/>
          </p:cNvSpPr>
          <p:nvPr>
            <p:ph type="sldNum" sz="quarter" idx="2"/>
          </p:nvPr>
        </p:nvSpPr>
        <p:spPr>
          <a:xfrm>
            <a:off x="23059652" y="609600"/>
            <a:ext cx="553196" cy="635000"/>
          </a:xfrm>
          <a:prstGeom prst="rect">
            <a:avLst/>
          </a:prstGeom>
          <a:ln w="12700">
            <a:miter lim="400000"/>
          </a:ln>
        </p:spPr>
        <p:txBody>
          <a:bodyPr wrap="none" lIns="50800" tIns="50800" rIns="50800" bIns="50800">
            <a:spAutoFit/>
          </a:bodyPr>
          <a:lstStyle>
            <a:lvl1pPr algn="r">
              <a:lnSpc>
                <a:spcPct val="80000"/>
              </a:lnSpc>
              <a:spcBef>
                <a:spcPts val="0"/>
              </a:spcBef>
              <a:defRPr sz="3600">
                <a:latin typeface="DIN Alternate"/>
                <a:ea typeface="DIN Alternate"/>
                <a:cs typeface="DIN Alternate"/>
                <a:sym typeface="DIN Alternat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transition spd="med"/>
  <p:txStyles>
    <p:titleStyle>
      <a:lvl1pPr marL="0" marR="0" indent="0" algn="l" defTabSz="825500" rtl="0" latinLnBrk="0">
        <a:lnSpc>
          <a:spcPct val="80000"/>
        </a:lnSpc>
        <a:spcBef>
          <a:spcPts val="3900"/>
        </a:spcBef>
        <a:spcAft>
          <a:spcPts val="0"/>
        </a:spcAft>
        <a:buClrTx/>
        <a:buSzTx/>
        <a:buFontTx/>
        <a:buNone/>
        <a:tabLst/>
        <a:defRPr sz="8700" b="0" i="0" u="none" strike="noStrike" cap="all" spc="0" baseline="0">
          <a:ln>
            <a:noFill/>
          </a:ln>
          <a:solidFill>
            <a:schemeClr val="accent1"/>
          </a:solidFill>
          <a:uFillTx/>
          <a:latin typeface="+mn-lt"/>
          <a:ea typeface="+mn-ea"/>
          <a:cs typeface="+mn-cs"/>
          <a:sym typeface="DIN Condensed"/>
        </a:defRPr>
      </a:lvl1pPr>
      <a:lvl2pPr marL="0" marR="0" indent="228600" algn="l" defTabSz="825500" rtl="0" latinLnBrk="0">
        <a:lnSpc>
          <a:spcPct val="80000"/>
        </a:lnSpc>
        <a:spcBef>
          <a:spcPts val="3900"/>
        </a:spcBef>
        <a:spcAft>
          <a:spcPts val="0"/>
        </a:spcAft>
        <a:buClrTx/>
        <a:buSzTx/>
        <a:buFontTx/>
        <a:buNone/>
        <a:tabLst/>
        <a:defRPr sz="8700" b="0" i="0" u="none" strike="noStrike" cap="all" spc="0" baseline="0">
          <a:ln>
            <a:noFill/>
          </a:ln>
          <a:solidFill>
            <a:schemeClr val="accent1"/>
          </a:solidFill>
          <a:uFillTx/>
          <a:latin typeface="+mn-lt"/>
          <a:ea typeface="+mn-ea"/>
          <a:cs typeface="+mn-cs"/>
          <a:sym typeface="DIN Condensed"/>
        </a:defRPr>
      </a:lvl2pPr>
      <a:lvl3pPr marL="0" marR="0" indent="457200" algn="l" defTabSz="825500" rtl="0" latinLnBrk="0">
        <a:lnSpc>
          <a:spcPct val="80000"/>
        </a:lnSpc>
        <a:spcBef>
          <a:spcPts val="3900"/>
        </a:spcBef>
        <a:spcAft>
          <a:spcPts val="0"/>
        </a:spcAft>
        <a:buClrTx/>
        <a:buSzTx/>
        <a:buFontTx/>
        <a:buNone/>
        <a:tabLst/>
        <a:defRPr sz="8700" b="0" i="0" u="none" strike="noStrike" cap="all" spc="0" baseline="0">
          <a:ln>
            <a:noFill/>
          </a:ln>
          <a:solidFill>
            <a:schemeClr val="accent1"/>
          </a:solidFill>
          <a:uFillTx/>
          <a:latin typeface="+mn-lt"/>
          <a:ea typeface="+mn-ea"/>
          <a:cs typeface="+mn-cs"/>
          <a:sym typeface="DIN Condensed"/>
        </a:defRPr>
      </a:lvl3pPr>
      <a:lvl4pPr marL="0" marR="0" indent="685800" algn="l" defTabSz="825500" rtl="0" latinLnBrk="0">
        <a:lnSpc>
          <a:spcPct val="80000"/>
        </a:lnSpc>
        <a:spcBef>
          <a:spcPts val="3900"/>
        </a:spcBef>
        <a:spcAft>
          <a:spcPts val="0"/>
        </a:spcAft>
        <a:buClrTx/>
        <a:buSzTx/>
        <a:buFontTx/>
        <a:buNone/>
        <a:tabLst/>
        <a:defRPr sz="8700" b="0" i="0" u="none" strike="noStrike" cap="all" spc="0" baseline="0">
          <a:ln>
            <a:noFill/>
          </a:ln>
          <a:solidFill>
            <a:schemeClr val="accent1"/>
          </a:solidFill>
          <a:uFillTx/>
          <a:latin typeface="+mn-lt"/>
          <a:ea typeface="+mn-ea"/>
          <a:cs typeface="+mn-cs"/>
          <a:sym typeface="DIN Condensed"/>
        </a:defRPr>
      </a:lvl4pPr>
      <a:lvl5pPr marL="0" marR="0" indent="914400" algn="l" defTabSz="825500" rtl="0" latinLnBrk="0">
        <a:lnSpc>
          <a:spcPct val="80000"/>
        </a:lnSpc>
        <a:spcBef>
          <a:spcPts val="3900"/>
        </a:spcBef>
        <a:spcAft>
          <a:spcPts val="0"/>
        </a:spcAft>
        <a:buClrTx/>
        <a:buSzTx/>
        <a:buFontTx/>
        <a:buNone/>
        <a:tabLst/>
        <a:defRPr sz="8700" b="0" i="0" u="none" strike="noStrike" cap="all" spc="0" baseline="0">
          <a:ln>
            <a:noFill/>
          </a:ln>
          <a:solidFill>
            <a:schemeClr val="accent1"/>
          </a:solidFill>
          <a:uFillTx/>
          <a:latin typeface="+mn-lt"/>
          <a:ea typeface="+mn-ea"/>
          <a:cs typeface="+mn-cs"/>
          <a:sym typeface="DIN Condensed"/>
        </a:defRPr>
      </a:lvl5pPr>
      <a:lvl6pPr marL="0" marR="0" indent="1143000" algn="l" defTabSz="825500" rtl="0" latinLnBrk="0">
        <a:lnSpc>
          <a:spcPct val="80000"/>
        </a:lnSpc>
        <a:spcBef>
          <a:spcPts val="3900"/>
        </a:spcBef>
        <a:spcAft>
          <a:spcPts val="0"/>
        </a:spcAft>
        <a:buClrTx/>
        <a:buSzTx/>
        <a:buFontTx/>
        <a:buNone/>
        <a:tabLst/>
        <a:defRPr sz="8700" b="0" i="0" u="none" strike="noStrike" cap="all" spc="0" baseline="0">
          <a:ln>
            <a:noFill/>
          </a:ln>
          <a:solidFill>
            <a:schemeClr val="accent1"/>
          </a:solidFill>
          <a:uFillTx/>
          <a:latin typeface="+mn-lt"/>
          <a:ea typeface="+mn-ea"/>
          <a:cs typeface="+mn-cs"/>
          <a:sym typeface="DIN Condensed"/>
        </a:defRPr>
      </a:lvl6pPr>
      <a:lvl7pPr marL="0" marR="0" indent="1371600" algn="l" defTabSz="825500" rtl="0" latinLnBrk="0">
        <a:lnSpc>
          <a:spcPct val="80000"/>
        </a:lnSpc>
        <a:spcBef>
          <a:spcPts val="3900"/>
        </a:spcBef>
        <a:spcAft>
          <a:spcPts val="0"/>
        </a:spcAft>
        <a:buClrTx/>
        <a:buSzTx/>
        <a:buFontTx/>
        <a:buNone/>
        <a:tabLst/>
        <a:defRPr sz="8700" b="0" i="0" u="none" strike="noStrike" cap="all" spc="0" baseline="0">
          <a:ln>
            <a:noFill/>
          </a:ln>
          <a:solidFill>
            <a:schemeClr val="accent1"/>
          </a:solidFill>
          <a:uFillTx/>
          <a:latin typeface="+mn-lt"/>
          <a:ea typeface="+mn-ea"/>
          <a:cs typeface="+mn-cs"/>
          <a:sym typeface="DIN Condensed"/>
        </a:defRPr>
      </a:lvl7pPr>
      <a:lvl8pPr marL="0" marR="0" indent="1600200" algn="l" defTabSz="825500" rtl="0" latinLnBrk="0">
        <a:lnSpc>
          <a:spcPct val="80000"/>
        </a:lnSpc>
        <a:spcBef>
          <a:spcPts val="3900"/>
        </a:spcBef>
        <a:spcAft>
          <a:spcPts val="0"/>
        </a:spcAft>
        <a:buClrTx/>
        <a:buSzTx/>
        <a:buFontTx/>
        <a:buNone/>
        <a:tabLst/>
        <a:defRPr sz="8700" b="0" i="0" u="none" strike="noStrike" cap="all" spc="0" baseline="0">
          <a:ln>
            <a:noFill/>
          </a:ln>
          <a:solidFill>
            <a:schemeClr val="accent1"/>
          </a:solidFill>
          <a:uFillTx/>
          <a:latin typeface="+mn-lt"/>
          <a:ea typeface="+mn-ea"/>
          <a:cs typeface="+mn-cs"/>
          <a:sym typeface="DIN Condensed"/>
        </a:defRPr>
      </a:lvl8pPr>
      <a:lvl9pPr marL="0" marR="0" indent="1828800" algn="l" defTabSz="825500" rtl="0" latinLnBrk="0">
        <a:lnSpc>
          <a:spcPct val="80000"/>
        </a:lnSpc>
        <a:spcBef>
          <a:spcPts val="3900"/>
        </a:spcBef>
        <a:spcAft>
          <a:spcPts val="0"/>
        </a:spcAft>
        <a:buClrTx/>
        <a:buSzTx/>
        <a:buFontTx/>
        <a:buNone/>
        <a:tabLst/>
        <a:defRPr sz="8700" b="0" i="0" u="none" strike="noStrike" cap="all" spc="0" baseline="0">
          <a:ln>
            <a:noFill/>
          </a:ln>
          <a:solidFill>
            <a:schemeClr val="accent1"/>
          </a:solidFill>
          <a:uFillTx/>
          <a:latin typeface="+mn-lt"/>
          <a:ea typeface="+mn-ea"/>
          <a:cs typeface="+mn-cs"/>
          <a:sym typeface="DIN Condensed"/>
        </a:defRPr>
      </a:lvl9pPr>
    </p:titleStyle>
    <p:bodyStyle>
      <a:lvl1pPr marL="635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1pPr>
      <a:lvl2pPr marL="1270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2pPr>
      <a:lvl3pPr marL="1905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3pPr>
      <a:lvl4pPr marL="2540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4pPr>
      <a:lvl5pPr marL="3175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5pPr>
      <a:lvl6pPr marL="3810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6pPr>
      <a:lvl7pPr marL="4445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7pPr>
      <a:lvl8pPr marL="5080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8pPr>
      <a:lvl9pPr marL="5715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825500" latinLnBrk="0">
        <a:lnSpc>
          <a:spcPct val="80000"/>
        </a:lnSpc>
        <a:spcBef>
          <a:spcPts val="0"/>
        </a:spcBef>
        <a:spcAft>
          <a:spcPts val="0"/>
        </a:spcAft>
        <a:buClrTx/>
        <a:buSzTx/>
        <a:buFontTx/>
        <a:buNone/>
        <a:tabLst/>
        <a:defRPr sz="3600" b="0" i="0" u="none" strike="noStrike" cap="none" spc="0" baseline="0">
          <a:ln>
            <a:noFill/>
          </a:ln>
          <a:solidFill>
            <a:schemeClr val="tx1"/>
          </a:solidFill>
          <a:uFillTx/>
          <a:latin typeface="+mn-lt"/>
          <a:ea typeface="+mn-ea"/>
          <a:cs typeface="+mn-cs"/>
          <a:sym typeface="DIN Alternate"/>
        </a:defRPr>
      </a:lvl1pPr>
      <a:lvl2pPr marL="0" marR="0" indent="228600" algn="r" defTabSz="825500" latinLnBrk="0">
        <a:lnSpc>
          <a:spcPct val="80000"/>
        </a:lnSpc>
        <a:spcBef>
          <a:spcPts val="0"/>
        </a:spcBef>
        <a:spcAft>
          <a:spcPts val="0"/>
        </a:spcAft>
        <a:buClrTx/>
        <a:buSzTx/>
        <a:buFontTx/>
        <a:buNone/>
        <a:tabLst/>
        <a:defRPr sz="3600" b="0" i="0" u="none" strike="noStrike" cap="none" spc="0" baseline="0">
          <a:ln>
            <a:noFill/>
          </a:ln>
          <a:solidFill>
            <a:schemeClr val="tx1"/>
          </a:solidFill>
          <a:uFillTx/>
          <a:latin typeface="+mn-lt"/>
          <a:ea typeface="+mn-ea"/>
          <a:cs typeface="+mn-cs"/>
          <a:sym typeface="DIN Alternate"/>
        </a:defRPr>
      </a:lvl2pPr>
      <a:lvl3pPr marL="0" marR="0" indent="457200" algn="r" defTabSz="825500" latinLnBrk="0">
        <a:lnSpc>
          <a:spcPct val="80000"/>
        </a:lnSpc>
        <a:spcBef>
          <a:spcPts val="0"/>
        </a:spcBef>
        <a:spcAft>
          <a:spcPts val="0"/>
        </a:spcAft>
        <a:buClrTx/>
        <a:buSzTx/>
        <a:buFontTx/>
        <a:buNone/>
        <a:tabLst/>
        <a:defRPr sz="3600" b="0" i="0" u="none" strike="noStrike" cap="none" spc="0" baseline="0">
          <a:ln>
            <a:noFill/>
          </a:ln>
          <a:solidFill>
            <a:schemeClr val="tx1"/>
          </a:solidFill>
          <a:uFillTx/>
          <a:latin typeface="+mn-lt"/>
          <a:ea typeface="+mn-ea"/>
          <a:cs typeface="+mn-cs"/>
          <a:sym typeface="DIN Alternate"/>
        </a:defRPr>
      </a:lvl3pPr>
      <a:lvl4pPr marL="0" marR="0" indent="685800" algn="r" defTabSz="825500" latinLnBrk="0">
        <a:lnSpc>
          <a:spcPct val="80000"/>
        </a:lnSpc>
        <a:spcBef>
          <a:spcPts val="0"/>
        </a:spcBef>
        <a:spcAft>
          <a:spcPts val="0"/>
        </a:spcAft>
        <a:buClrTx/>
        <a:buSzTx/>
        <a:buFontTx/>
        <a:buNone/>
        <a:tabLst/>
        <a:defRPr sz="3600" b="0" i="0" u="none" strike="noStrike" cap="none" spc="0" baseline="0">
          <a:ln>
            <a:noFill/>
          </a:ln>
          <a:solidFill>
            <a:schemeClr val="tx1"/>
          </a:solidFill>
          <a:uFillTx/>
          <a:latin typeface="+mn-lt"/>
          <a:ea typeface="+mn-ea"/>
          <a:cs typeface="+mn-cs"/>
          <a:sym typeface="DIN Alternate"/>
        </a:defRPr>
      </a:lvl4pPr>
      <a:lvl5pPr marL="0" marR="0" indent="914400" algn="r" defTabSz="825500" latinLnBrk="0">
        <a:lnSpc>
          <a:spcPct val="80000"/>
        </a:lnSpc>
        <a:spcBef>
          <a:spcPts val="0"/>
        </a:spcBef>
        <a:spcAft>
          <a:spcPts val="0"/>
        </a:spcAft>
        <a:buClrTx/>
        <a:buSzTx/>
        <a:buFontTx/>
        <a:buNone/>
        <a:tabLst/>
        <a:defRPr sz="3600" b="0" i="0" u="none" strike="noStrike" cap="none" spc="0" baseline="0">
          <a:ln>
            <a:noFill/>
          </a:ln>
          <a:solidFill>
            <a:schemeClr val="tx1"/>
          </a:solidFill>
          <a:uFillTx/>
          <a:latin typeface="+mn-lt"/>
          <a:ea typeface="+mn-ea"/>
          <a:cs typeface="+mn-cs"/>
          <a:sym typeface="DIN Alternate"/>
        </a:defRPr>
      </a:lvl5pPr>
      <a:lvl6pPr marL="0" marR="0" indent="1143000" algn="r" defTabSz="825500" latinLnBrk="0">
        <a:lnSpc>
          <a:spcPct val="80000"/>
        </a:lnSpc>
        <a:spcBef>
          <a:spcPts val="0"/>
        </a:spcBef>
        <a:spcAft>
          <a:spcPts val="0"/>
        </a:spcAft>
        <a:buClrTx/>
        <a:buSzTx/>
        <a:buFontTx/>
        <a:buNone/>
        <a:tabLst/>
        <a:defRPr sz="3600" b="0" i="0" u="none" strike="noStrike" cap="none" spc="0" baseline="0">
          <a:ln>
            <a:noFill/>
          </a:ln>
          <a:solidFill>
            <a:schemeClr val="tx1"/>
          </a:solidFill>
          <a:uFillTx/>
          <a:latin typeface="+mn-lt"/>
          <a:ea typeface="+mn-ea"/>
          <a:cs typeface="+mn-cs"/>
          <a:sym typeface="DIN Alternate"/>
        </a:defRPr>
      </a:lvl6pPr>
      <a:lvl7pPr marL="0" marR="0" indent="1371600" algn="r" defTabSz="825500" latinLnBrk="0">
        <a:lnSpc>
          <a:spcPct val="80000"/>
        </a:lnSpc>
        <a:spcBef>
          <a:spcPts val="0"/>
        </a:spcBef>
        <a:spcAft>
          <a:spcPts val="0"/>
        </a:spcAft>
        <a:buClrTx/>
        <a:buSzTx/>
        <a:buFontTx/>
        <a:buNone/>
        <a:tabLst/>
        <a:defRPr sz="3600" b="0" i="0" u="none" strike="noStrike" cap="none" spc="0" baseline="0">
          <a:ln>
            <a:noFill/>
          </a:ln>
          <a:solidFill>
            <a:schemeClr val="tx1"/>
          </a:solidFill>
          <a:uFillTx/>
          <a:latin typeface="+mn-lt"/>
          <a:ea typeface="+mn-ea"/>
          <a:cs typeface="+mn-cs"/>
          <a:sym typeface="DIN Alternate"/>
        </a:defRPr>
      </a:lvl7pPr>
      <a:lvl8pPr marL="0" marR="0" indent="1600200" algn="r" defTabSz="825500" latinLnBrk="0">
        <a:lnSpc>
          <a:spcPct val="80000"/>
        </a:lnSpc>
        <a:spcBef>
          <a:spcPts val="0"/>
        </a:spcBef>
        <a:spcAft>
          <a:spcPts val="0"/>
        </a:spcAft>
        <a:buClrTx/>
        <a:buSzTx/>
        <a:buFontTx/>
        <a:buNone/>
        <a:tabLst/>
        <a:defRPr sz="3600" b="0" i="0" u="none" strike="noStrike" cap="none" spc="0" baseline="0">
          <a:ln>
            <a:noFill/>
          </a:ln>
          <a:solidFill>
            <a:schemeClr val="tx1"/>
          </a:solidFill>
          <a:uFillTx/>
          <a:latin typeface="+mn-lt"/>
          <a:ea typeface="+mn-ea"/>
          <a:cs typeface="+mn-cs"/>
          <a:sym typeface="DIN Alternate"/>
        </a:defRPr>
      </a:lvl8pPr>
      <a:lvl9pPr marL="0" marR="0" indent="1828800" algn="r" defTabSz="825500" latinLnBrk="0">
        <a:lnSpc>
          <a:spcPct val="80000"/>
        </a:lnSpc>
        <a:spcBef>
          <a:spcPts val="0"/>
        </a:spcBef>
        <a:spcAft>
          <a:spcPts val="0"/>
        </a:spcAft>
        <a:buClrTx/>
        <a:buSzTx/>
        <a:buFontTx/>
        <a:buNone/>
        <a:tabLst/>
        <a:defRPr sz="3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8.tiff"/></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body" idx="13"/>
          </p:nvPr>
        </p:nvSpPr>
        <p:spPr>
          <a:xfrm>
            <a:off x="-1587062" y="3529473"/>
            <a:ext cx="27558124" cy="1936684"/>
          </a:xfrm>
          <a:prstGeom prst="rect">
            <a:avLst/>
          </a:prstGeom>
        </p:spPr>
        <p:txBody>
          <a:bodyPr/>
          <a:lstStyle>
            <a:lvl1pPr>
              <a:defRPr sz="7400"/>
            </a:lvl1pPr>
          </a:lstStyle>
          <a:p>
            <a:pPr algn="ctr"/>
            <a:r>
              <a:rPr lang="en-US" dirty="0">
                <a:solidFill>
                  <a:srgbClr val="3571A3"/>
                </a:solidFill>
              </a:rPr>
              <a:t>Observing beyond our disciplines: </a:t>
            </a:r>
          </a:p>
          <a:p>
            <a:pPr algn="ctr"/>
            <a:r>
              <a:rPr lang="en-US" dirty="0">
                <a:solidFill>
                  <a:srgbClr val="3571A3"/>
                </a:solidFill>
              </a:rPr>
              <a:t>Erasures, memories and the making of Chile</a:t>
            </a:r>
            <a:endParaRPr dirty="0">
              <a:solidFill>
                <a:srgbClr val="3571A3"/>
              </a:solidFill>
            </a:endParaRPr>
          </a:p>
        </p:txBody>
      </p:sp>
      <p:sp>
        <p:nvSpPr>
          <p:cNvPr id="180" name="Shape 180"/>
          <p:cNvSpPr>
            <a:spLocks noGrp="1"/>
          </p:cNvSpPr>
          <p:nvPr>
            <p:ph type="body" idx="15"/>
          </p:nvPr>
        </p:nvSpPr>
        <p:spPr>
          <a:xfrm>
            <a:off x="1272560" y="8757016"/>
            <a:ext cx="21838879" cy="3426579"/>
          </a:xfrm>
          <a:prstGeom prst="rect">
            <a:avLst/>
          </a:prstGeom>
        </p:spPr>
        <p:txBody>
          <a:bodyPr/>
          <a:lstStyle/>
          <a:p>
            <a:pPr algn="ctr">
              <a:defRPr sz="5800"/>
            </a:pPr>
            <a:r>
              <a:rPr sz="5400" dirty="0">
                <a:latin typeface="Avenir Next" panose="020B0503020202020204" pitchFamily="34" charset="0"/>
              </a:rPr>
              <a:t>Magdalena </a:t>
            </a:r>
            <a:r>
              <a:rPr sz="5400" dirty="0" err="1">
                <a:latin typeface="Avenir Next" panose="020B0503020202020204" pitchFamily="34" charset="0"/>
              </a:rPr>
              <a:t>Novoa</a:t>
            </a:r>
            <a:endParaRPr lang="en-US" sz="5400" dirty="0">
              <a:latin typeface="Avenir Next" panose="020B0503020202020204" pitchFamily="34" charset="0"/>
            </a:endParaRPr>
          </a:p>
          <a:p>
            <a:pPr algn="ctr">
              <a:defRPr sz="5800"/>
            </a:pPr>
            <a:r>
              <a:rPr lang="en-US" sz="5400" dirty="0">
                <a:latin typeface="Avenir Next" panose="020B0503020202020204" pitchFamily="34" charset="0"/>
              </a:rPr>
              <a:t>Assistant Professor</a:t>
            </a:r>
          </a:p>
          <a:p>
            <a:pPr algn="ctr">
              <a:defRPr sz="5800"/>
            </a:pPr>
            <a:r>
              <a:rPr lang="en-US" sz="5400" dirty="0">
                <a:latin typeface="Avenir Next" panose="020B0503020202020204" pitchFamily="34" charset="0"/>
              </a:rPr>
              <a:t>Urban &amp; Regional Planning</a:t>
            </a:r>
          </a:p>
          <a:p>
            <a:pPr algn="ctr">
              <a:defRPr sz="5800"/>
            </a:pPr>
            <a:r>
              <a:rPr lang="en-US" sz="5400" dirty="0">
                <a:latin typeface="Avenir Next" panose="020B0503020202020204" pitchFamily="34" charset="0"/>
              </a:rPr>
              <a:t>University of Illinois Urbana Champaign</a:t>
            </a:r>
            <a:endParaRPr sz="5400" dirty="0">
              <a:latin typeface="Avenir Next" panose="020B050302020202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ilding, outdoor, person&#10;&#10;Description automatically generated">
            <a:extLst>
              <a:ext uri="{FF2B5EF4-FFF2-40B4-BE49-F238E27FC236}">
                <a16:creationId xmlns:a16="http://schemas.microsoft.com/office/drawing/2014/main" id="{0D1B59B6-C13B-3669-BBDE-DB914F47E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45" y="2403158"/>
            <a:ext cx="14346621" cy="8069974"/>
          </a:xfrm>
          <a:prstGeom prst="rect">
            <a:avLst/>
          </a:prstGeom>
        </p:spPr>
      </p:pic>
      <p:sp>
        <p:nvSpPr>
          <p:cNvPr id="13" name="TextBox 12">
            <a:extLst>
              <a:ext uri="{FF2B5EF4-FFF2-40B4-BE49-F238E27FC236}">
                <a16:creationId xmlns:a16="http://schemas.microsoft.com/office/drawing/2014/main" id="{3FA6153C-6321-E38A-1575-C67891EC16E0}"/>
              </a:ext>
            </a:extLst>
          </p:cNvPr>
          <p:cNvSpPr txBox="1"/>
          <p:nvPr/>
        </p:nvSpPr>
        <p:spPr>
          <a:xfrm>
            <a:off x="1218325" y="12924015"/>
            <a:ext cx="1867775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dirty="0">
                <a:solidFill>
                  <a:schemeClr val="bg1"/>
                </a:solidFill>
              </a:rPr>
              <a:t>A LOGO FOR AMERICA, Alfredo Jaar, Times Square, New York, 1987</a:t>
            </a:r>
          </a:p>
        </p:txBody>
      </p:sp>
      <p:sp>
        <p:nvSpPr>
          <p:cNvPr id="10" name="Text Placeholder 9">
            <a:extLst>
              <a:ext uri="{FF2B5EF4-FFF2-40B4-BE49-F238E27FC236}">
                <a16:creationId xmlns:a16="http://schemas.microsoft.com/office/drawing/2014/main" id="{5DB3865B-40FA-D409-B63E-36E904498CE2}"/>
              </a:ext>
            </a:extLst>
          </p:cNvPr>
          <p:cNvSpPr>
            <a:spLocks noGrp="1"/>
          </p:cNvSpPr>
          <p:nvPr>
            <p:ph type="body" sz="quarter" idx="13"/>
          </p:nvPr>
        </p:nvSpPr>
        <p:spPr/>
        <p:txBody>
          <a:bodyPr/>
          <a:lstStyle/>
          <a:p>
            <a:endParaRPr lang="en-US"/>
          </a:p>
        </p:txBody>
      </p:sp>
      <p:pic>
        <p:nvPicPr>
          <p:cNvPr id="14" name="Picture 13" descr="A picture containing text&#10;&#10;Description automatically generated">
            <a:extLst>
              <a:ext uri="{FF2B5EF4-FFF2-40B4-BE49-F238E27FC236}">
                <a16:creationId xmlns:a16="http://schemas.microsoft.com/office/drawing/2014/main" id="{C1C60E04-B514-2804-F09A-5B93AA1912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9585" y="2132174"/>
            <a:ext cx="9173123" cy="8611943"/>
          </a:xfrm>
          <a:prstGeom prst="rect">
            <a:avLst/>
          </a:prstGeom>
        </p:spPr>
      </p:pic>
    </p:spTree>
    <p:extLst>
      <p:ext uri="{BB962C8B-B14F-4D97-AF65-F5344CB8AC3E}">
        <p14:creationId xmlns:p14="http://schemas.microsoft.com/office/powerpoint/2010/main" val="178998620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148" y="6871677"/>
            <a:ext cx="17932400" cy="1016000"/>
          </a:xfrm>
        </p:spPr>
        <p:txBody>
          <a:bodyPr>
            <a:noAutofit/>
          </a:bodyPr>
          <a:lstStyle/>
          <a:p>
            <a:pPr algn="ctr"/>
            <a:r>
              <a:rPr lang="en-US" sz="9600" dirty="0"/>
              <a:t>Some data about Chile</a:t>
            </a:r>
            <a:br>
              <a:rPr lang="en-US" sz="9600" dirty="0"/>
            </a:br>
            <a:endParaRPr lang="en-US" sz="9600" dirty="0"/>
          </a:p>
        </p:txBody>
      </p:sp>
    </p:spTree>
    <p:extLst>
      <p:ext uri="{BB962C8B-B14F-4D97-AF65-F5344CB8AC3E}">
        <p14:creationId xmlns:p14="http://schemas.microsoft.com/office/powerpoint/2010/main" val="263721163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98">
            <a:extLst>
              <a:ext uri="{FF2B5EF4-FFF2-40B4-BE49-F238E27FC236}">
                <a16:creationId xmlns:a16="http://schemas.microsoft.com/office/drawing/2014/main" id="{A392280C-890D-D036-6837-2AF56CC7EB2D}"/>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Some data about Chile</a:t>
            </a:r>
            <a:endParaRPr sz="5600" dirty="0">
              <a:solidFill>
                <a:srgbClr val="2289C0"/>
              </a:solidFill>
              <a:latin typeface="+mn-lt"/>
            </a:endParaRPr>
          </a:p>
        </p:txBody>
      </p:sp>
      <p:sp>
        <p:nvSpPr>
          <p:cNvPr id="8" name="Shape 186">
            <a:extLst>
              <a:ext uri="{FF2B5EF4-FFF2-40B4-BE49-F238E27FC236}">
                <a16:creationId xmlns:a16="http://schemas.microsoft.com/office/drawing/2014/main" id="{50478117-064B-66E9-34CF-A6E0111C6D09}"/>
              </a:ext>
            </a:extLst>
          </p:cNvPr>
          <p:cNvSpPr>
            <a:spLocks noGrp="1"/>
          </p:cNvSpPr>
          <p:nvPr>
            <p:ph type="body" idx="1"/>
          </p:nvPr>
        </p:nvSpPr>
        <p:spPr>
          <a:xfrm>
            <a:off x="762000" y="4209924"/>
            <a:ext cx="15613117" cy="10960651"/>
          </a:xfrm>
          <a:prstGeom prst="rect">
            <a:avLst/>
          </a:prstGeom>
        </p:spPr>
        <p:txBody>
          <a:bodyPr>
            <a:normAutofit/>
          </a:bodyPr>
          <a:lstStyle/>
          <a:p>
            <a:pPr>
              <a:lnSpc>
                <a:spcPct val="200000"/>
              </a:lnSpc>
              <a:defRPr>
                <a:solidFill>
                  <a:srgbClr val="5B5B5C"/>
                </a:solidFill>
              </a:defRPr>
            </a:pPr>
            <a:r>
              <a:rPr lang="en-US" sz="4800" b="1" dirty="0"/>
              <a:t>4,270 km of coast </a:t>
            </a:r>
          </a:p>
          <a:p>
            <a:pPr>
              <a:lnSpc>
                <a:spcPct val="200000"/>
              </a:lnSpc>
              <a:defRPr>
                <a:solidFill>
                  <a:srgbClr val="5B5B5C"/>
                </a:solidFill>
              </a:defRPr>
            </a:pPr>
            <a:r>
              <a:rPr lang="en-US" sz="4800" b="1" dirty="0"/>
              <a:t>19.7 million inhabitants</a:t>
            </a:r>
          </a:p>
          <a:p>
            <a:pPr>
              <a:lnSpc>
                <a:spcPct val="200000"/>
              </a:lnSpc>
              <a:defRPr>
                <a:solidFill>
                  <a:srgbClr val="5B5B5C"/>
                </a:solidFill>
              </a:defRPr>
            </a:pPr>
            <a:r>
              <a:rPr lang="en-US" sz="4800" b="1" dirty="0"/>
              <a:t>Official language: Spanish</a:t>
            </a:r>
          </a:p>
        </p:txBody>
      </p:sp>
      <p:pic>
        <p:nvPicPr>
          <p:cNvPr id="10" name="Picture 9" descr="A satellite image of the earth&#10;&#10;Description automatically generated with medium confidence">
            <a:extLst>
              <a:ext uri="{FF2B5EF4-FFF2-40B4-BE49-F238E27FC236}">
                <a16:creationId xmlns:a16="http://schemas.microsoft.com/office/drawing/2014/main" id="{6E2C49F0-96D1-7C2C-EA61-05D97BF9AEE6}"/>
              </a:ext>
            </a:extLst>
          </p:cNvPr>
          <p:cNvPicPr>
            <a:picLocks noChangeAspect="1"/>
          </p:cNvPicPr>
          <p:nvPr/>
        </p:nvPicPr>
        <p:blipFill rotWithShape="1">
          <a:blip r:embed="rId3">
            <a:extLst>
              <a:ext uri="{28A0092B-C50C-407E-A947-70E740481C1C}">
                <a14:useLocalDpi xmlns:a14="http://schemas.microsoft.com/office/drawing/2010/main" val="0"/>
              </a:ext>
            </a:extLst>
          </a:blip>
          <a:srcRect b="6192"/>
          <a:stretch/>
        </p:blipFill>
        <p:spPr>
          <a:xfrm>
            <a:off x="10521073" y="2286530"/>
            <a:ext cx="13375848" cy="9947511"/>
          </a:xfrm>
          <a:prstGeom prst="rect">
            <a:avLst/>
          </a:prstGeom>
        </p:spPr>
      </p:pic>
      <p:sp>
        <p:nvSpPr>
          <p:cNvPr id="11" name="TextBox 10">
            <a:extLst>
              <a:ext uri="{FF2B5EF4-FFF2-40B4-BE49-F238E27FC236}">
                <a16:creationId xmlns:a16="http://schemas.microsoft.com/office/drawing/2014/main" id="{F6CDDC21-EC22-358C-A881-C13736809456}"/>
              </a:ext>
            </a:extLst>
          </p:cNvPr>
          <p:cNvSpPr txBox="1"/>
          <p:nvPr/>
        </p:nvSpPr>
        <p:spPr>
          <a:xfrm>
            <a:off x="10521073" y="12068183"/>
            <a:ext cx="12591175" cy="10926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3600" dirty="0">
                <a:solidFill>
                  <a:schemeClr val="bg1"/>
                </a:solidFill>
              </a:rPr>
              <a:t>Chile. Source: Google earth</a:t>
            </a:r>
            <a:endParaRPr kumimoji="0" lang="en-US" sz="3600" b="0" i="0" u="none" strike="noStrike" cap="none" spc="0" normalizeH="0" baseline="0" dirty="0">
              <a:ln>
                <a:noFill/>
              </a:ln>
              <a:solidFill>
                <a:schemeClr val="bg1"/>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49219380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98">
            <a:extLst>
              <a:ext uri="{FF2B5EF4-FFF2-40B4-BE49-F238E27FC236}">
                <a16:creationId xmlns:a16="http://schemas.microsoft.com/office/drawing/2014/main" id="{A392280C-890D-D036-6837-2AF56CC7EB2D}"/>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Some data about Chile</a:t>
            </a:r>
            <a:endParaRPr sz="5600" dirty="0">
              <a:solidFill>
                <a:srgbClr val="2289C0"/>
              </a:solidFill>
              <a:latin typeface="+mn-lt"/>
            </a:endParaRPr>
          </a:p>
        </p:txBody>
      </p:sp>
      <p:sp>
        <p:nvSpPr>
          <p:cNvPr id="8" name="Shape 186">
            <a:extLst>
              <a:ext uri="{FF2B5EF4-FFF2-40B4-BE49-F238E27FC236}">
                <a16:creationId xmlns:a16="http://schemas.microsoft.com/office/drawing/2014/main" id="{50478117-064B-66E9-34CF-A6E0111C6D09}"/>
              </a:ext>
            </a:extLst>
          </p:cNvPr>
          <p:cNvSpPr>
            <a:spLocks noGrp="1"/>
          </p:cNvSpPr>
          <p:nvPr>
            <p:ph type="body" idx="1"/>
          </p:nvPr>
        </p:nvSpPr>
        <p:spPr>
          <a:xfrm>
            <a:off x="762000" y="4462171"/>
            <a:ext cx="15613117" cy="10960651"/>
          </a:xfrm>
          <a:prstGeom prst="rect">
            <a:avLst/>
          </a:prstGeom>
        </p:spPr>
        <p:txBody>
          <a:bodyPr>
            <a:normAutofit/>
          </a:bodyPr>
          <a:lstStyle/>
          <a:p>
            <a:pPr>
              <a:lnSpc>
                <a:spcPct val="200000"/>
              </a:lnSpc>
              <a:defRPr>
                <a:solidFill>
                  <a:srgbClr val="5B5B5C"/>
                </a:solidFill>
              </a:defRPr>
            </a:pPr>
            <a:r>
              <a:rPr lang="en-US" sz="4800" b="1" dirty="0"/>
              <a:t>Capital of Santiago</a:t>
            </a:r>
          </a:p>
          <a:p>
            <a:pPr>
              <a:lnSpc>
                <a:spcPct val="200000"/>
              </a:lnSpc>
              <a:defRPr>
                <a:solidFill>
                  <a:srgbClr val="5B5B5C"/>
                </a:solidFill>
              </a:defRPr>
            </a:pPr>
            <a:r>
              <a:rPr lang="en-US" sz="4800" b="1" dirty="0"/>
              <a:t>Official language: Spanish</a:t>
            </a:r>
          </a:p>
          <a:p>
            <a:pPr>
              <a:lnSpc>
                <a:spcPct val="200000"/>
              </a:lnSpc>
              <a:defRPr>
                <a:solidFill>
                  <a:srgbClr val="5B5B5C"/>
                </a:solidFill>
              </a:defRPr>
            </a:pPr>
            <a:r>
              <a:rPr lang="en-US" sz="4800" b="1" dirty="0"/>
              <a:t>Market economy </a:t>
            </a:r>
            <a:endParaRPr lang="en-US" dirty="0"/>
          </a:p>
        </p:txBody>
      </p:sp>
      <p:sp>
        <p:nvSpPr>
          <p:cNvPr id="11" name="TextBox 10">
            <a:extLst>
              <a:ext uri="{FF2B5EF4-FFF2-40B4-BE49-F238E27FC236}">
                <a16:creationId xmlns:a16="http://schemas.microsoft.com/office/drawing/2014/main" id="{F6CDDC21-EC22-358C-A881-C13736809456}"/>
              </a:ext>
            </a:extLst>
          </p:cNvPr>
          <p:cNvSpPr txBox="1"/>
          <p:nvPr/>
        </p:nvSpPr>
        <p:spPr>
          <a:xfrm>
            <a:off x="9387490" y="12149033"/>
            <a:ext cx="12591175" cy="10926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Avenir Next Medium"/>
                <a:ea typeface="Avenir Next Medium"/>
                <a:cs typeface="Avenir Next Medium"/>
                <a:sym typeface="Avenir Next Medium"/>
              </a:rPr>
              <a:t>Santiago, Chile. Photo by the author.</a:t>
            </a:r>
          </a:p>
        </p:txBody>
      </p:sp>
      <p:pic>
        <p:nvPicPr>
          <p:cNvPr id="6" name="Picture 5" descr="A picture containing grass, outdoor, mountain, city&#10;&#10;Description automatically generated">
            <a:extLst>
              <a:ext uri="{FF2B5EF4-FFF2-40B4-BE49-F238E27FC236}">
                <a16:creationId xmlns:a16="http://schemas.microsoft.com/office/drawing/2014/main" id="{9FBAE18C-6E00-EAD9-C323-93755474E94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936" b="23653"/>
          <a:stretch/>
        </p:blipFill>
        <p:spPr>
          <a:xfrm>
            <a:off x="9387490" y="2827293"/>
            <a:ext cx="14996510" cy="9327281"/>
          </a:xfrm>
          <a:prstGeom prst="rect">
            <a:avLst/>
          </a:prstGeom>
        </p:spPr>
      </p:pic>
    </p:spTree>
    <p:extLst>
      <p:ext uri="{BB962C8B-B14F-4D97-AF65-F5344CB8AC3E}">
        <p14:creationId xmlns:p14="http://schemas.microsoft.com/office/powerpoint/2010/main" val="3230901374"/>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148" y="6871677"/>
            <a:ext cx="17932400" cy="1016000"/>
          </a:xfrm>
        </p:spPr>
        <p:txBody>
          <a:bodyPr>
            <a:noAutofit/>
          </a:bodyPr>
          <a:lstStyle/>
          <a:p>
            <a:pPr algn="ctr"/>
            <a:r>
              <a:rPr lang="en-US" sz="9600" dirty="0"/>
              <a:t>Silences: some more data…</a:t>
            </a:r>
          </a:p>
        </p:txBody>
      </p:sp>
    </p:spTree>
    <p:extLst>
      <p:ext uri="{BB962C8B-B14F-4D97-AF65-F5344CB8AC3E}">
        <p14:creationId xmlns:p14="http://schemas.microsoft.com/office/powerpoint/2010/main" val="349847216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249EA20A-E9FC-84BA-9C3D-C38BE01DD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670" y="2004955"/>
            <a:ext cx="16196660" cy="10819369"/>
          </a:xfrm>
          <a:prstGeom prst="rect">
            <a:avLst/>
          </a:prstGeom>
        </p:spPr>
      </p:pic>
      <p:sp>
        <p:nvSpPr>
          <p:cNvPr id="7" name="Shape 198">
            <a:extLst>
              <a:ext uri="{FF2B5EF4-FFF2-40B4-BE49-F238E27FC236}">
                <a16:creationId xmlns:a16="http://schemas.microsoft.com/office/drawing/2014/main" id="{546C5760-CF27-D985-4F82-2E58A365C9CF}"/>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Silences: some more data about Chile</a:t>
            </a:r>
            <a:endParaRPr sz="5600" dirty="0">
              <a:solidFill>
                <a:srgbClr val="2289C0"/>
              </a:solidFill>
              <a:latin typeface="+mn-lt"/>
            </a:endParaRPr>
          </a:p>
        </p:txBody>
      </p:sp>
      <p:sp>
        <p:nvSpPr>
          <p:cNvPr id="8" name="TextBox 7">
            <a:extLst>
              <a:ext uri="{FF2B5EF4-FFF2-40B4-BE49-F238E27FC236}">
                <a16:creationId xmlns:a16="http://schemas.microsoft.com/office/drawing/2014/main" id="{AAF2D28D-AA98-AACB-6B63-B466AC1FD22B}"/>
              </a:ext>
            </a:extLst>
          </p:cNvPr>
          <p:cNvSpPr txBox="1"/>
          <p:nvPr/>
        </p:nvSpPr>
        <p:spPr>
          <a:xfrm>
            <a:off x="4093670" y="12675432"/>
            <a:ext cx="12617778"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chemeClr val="bg1"/>
                </a:solidFill>
              </a:rPr>
              <a:t>Source: Sam B. Hillard/</a:t>
            </a:r>
            <a:r>
              <a:rPr lang="en-US" dirty="0" err="1">
                <a:solidFill>
                  <a:schemeClr val="bg1"/>
                </a:solidFill>
              </a:rPr>
              <a:t>Sunisup</a:t>
            </a:r>
            <a:r>
              <a:rPr lang="en-US" dirty="0">
                <a:solidFill>
                  <a:schemeClr val="bg1"/>
                </a:solidFill>
              </a:rPr>
              <a:t> via </a:t>
            </a:r>
            <a:r>
              <a:rPr lang="en-US" dirty="0" err="1">
                <a:solidFill>
                  <a:schemeClr val="bg1"/>
                </a:solidFill>
              </a:rPr>
              <a:t>vox.com</a:t>
            </a:r>
            <a:endParaRPr kumimoji="0" lang="en-US" sz="3000" b="0" i="0" u="none" strike="noStrike" cap="none" spc="0" normalizeH="0" baseline="0" dirty="0">
              <a:ln>
                <a:noFill/>
              </a:ln>
              <a:solidFill>
                <a:schemeClr val="bg1"/>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383083886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98">
            <a:extLst>
              <a:ext uri="{FF2B5EF4-FFF2-40B4-BE49-F238E27FC236}">
                <a16:creationId xmlns:a16="http://schemas.microsoft.com/office/drawing/2014/main" id="{F66A18A4-F390-031D-DB41-112985DCBDD3}"/>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Silences: some more data about Chile</a:t>
            </a:r>
            <a:endParaRPr sz="5600" dirty="0">
              <a:solidFill>
                <a:srgbClr val="2289C0"/>
              </a:solidFill>
              <a:latin typeface="+mn-lt"/>
            </a:endParaRPr>
          </a:p>
        </p:txBody>
      </p:sp>
      <p:pic>
        <p:nvPicPr>
          <p:cNvPr id="6" name="Picture 5" descr="A screenshot of a video game&#10;&#10;Description automatically generated">
            <a:extLst>
              <a:ext uri="{FF2B5EF4-FFF2-40B4-BE49-F238E27FC236}">
                <a16:creationId xmlns:a16="http://schemas.microsoft.com/office/drawing/2014/main" id="{965D05B3-71A1-70A0-438B-FBFA0E48D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559" y="4232603"/>
            <a:ext cx="22256173" cy="6196724"/>
          </a:xfrm>
          <a:prstGeom prst="rect">
            <a:avLst/>
          </a:prstGeom>
        </p:spPr>
      </p:pic>
    </p:spTree>
    <p:extLst>
      <p:ext uri="{BB962C8B-B14F-4D97-AF65-F5344CB8AC3E}">
        <p14:creationId xmlns:p14="http://schemas.microsoft.com/office/powerpoint/2010/main" val="424799367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98">
            <a:extLst>
              <a:ext uri="{FF2B5EF4-FFF2-40B4-BE49-F238E27FC236}">
                <a16:creationId xmlns:a16="http://schemas.microsoft.com/office/drawing/2014/main" id="{C77D76F6-4E52-1309-5F1F-6C4E65FA80CB}"/>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Silences: some more data about Chile</a:t>
            </a:r>
            <a:endParaRPr sz="5600" dirty="0">
              <a:solidFill>
                <a:srgbClr val="2289C0"/>
              </a:solidFill>
              <a:latin typeface="+mn-lt"/>
            </a:endParaRPr>
          </a:p>
        </p:txBody>
      </p:sp>
      <p:sp>
        <p:nvSpPr>
          <p:cNvPr id="13" name="TextBox 12">
            <a:extLst>
              <a:ext uri="{FF2B5EF4-FFF2-40B4-BE49-F238E27FC236}">
                <a16:creationId xmlns:a16="http://schemas.microsoft.com/office/drawing/2014/main" id="{09986D2E-A855-02E8-E84C-97A445C70718}"/>
              </a:ext>
            </a:extLst>
          </p:cNvPr>
          <p:cNvSpPr txBox="1"/>
          <p:nvPr/>
        </p:nvSpPr>
        <p:spPr>
          <a:xfrm>
            <a:off x="3836275" y="12167366"/>
            <a:ext cx="17478704" cy="14619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chemeClr val="bg1"/>
                </a:solidFill>
              </a:rPr>
              <a:t>International observatories in the Atacama Desert. Source: NRAO through </a:t>
            </a:r>
            <a:r>
              <a:rPr lang="en-US" dirty="0" err="1">
                <a:solidFill>
                  <a:schemeClr val="bg1"/>
                </a:solidFill>
              </a:rPr>
              <a:t>astrobites.org</a:t>
            </a:r>
            <a:r>
              <a:rPr lang="en-US" dirty="0">
                <a:solidFill>
                  <a:schemeClr val="bg1"/>
                </a:solidFill>
              </a:rPr>
              <a:t> , Kate </a:t>
            </a:r>
            <a:r>
              <a:rPr lang="en-US" dirty="0" err="1">
                <a:solidFill>
                  <a:schemeClr val="bg1"/>
                </a:solidFill>
              </a:rPr>
              <a:t>Storey</a:t>
            </a:r>
            <a:r>
              <a:rPr lang="en-US" dirty="0">
                <a:solidFill>
                  <a:schemeClr val="bg1"/>
                </a:solidFill>
              </a:rPr>
              <a:t>-Fisher.</a:t>
            </a:r>
            <a:endParaRPr kumimoji="0" lang="en-US" sz="3000" i="0" u="none" strike="noStrike" cap="none" spc="0" normalizeH="0" baseline="0" dirty="0">
              <a:ln>
                <a:noFill/>
              </a:ln>
              <a:solidFill>
                <a:schemeClr val="bg1"/>
              </a:solidFill>
              <a:effectLst/>
              <a:uFillTx/>
              <a:latin typeface="Avenir Next Medium"/>
              <a:ea typeface="Avenir Next Medium"/>
              <a:cs typeface="Avenir Next Medium"/>
              <a:sym typeface="Avenir Next Medium"/>
            </a:endParaRPr>
          </a:p>
        </p:txBody>
      </p:sp>
      <p:pic>
        <p:nvPicPr>
          <p:cNvPr id="15" name="Picture 14" descr="Map&#10;&#10;Description automatically generated">
            <a:extLst>
              <a:ext uri="{FF2B5EF4-FFF2-40B4-BE49-F238E27FC236}">
                <a16:creationId xmlns:a16="http://schemas.microsoft.com/office/drawing/2014/main" id="{F7E0C8BC-419E-0741-069F-D9912079C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329" y="1270000"/>
            <a:ext cx="8221499" cy="10944871"/>
          </a:xfrm>
          <a:prstGeom prst="rect">
            <a:avLst/>
          </a:prstGeom>
        </p:spPr>
      </p:pic>
    </p:spTree>
    <p:extLst>
      <p:ext uri="{BB962C8B-B14F-4D97-AF65-F5344CB8AC3E}">
        <p14:creationId xmlns:p14="http://schemas.microsoft.com/office/powerpoint/2010/main" val="278308859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16740A-8A38-8D5C-798C-97E1B1FF269D}"/>
              </a:ext>
            </a:extLst>
          </p:cNvPr>
          <p:cNvSpPr txBox="1"/>
          <p:nvPr/>
        </p:nvSpPr>
        <p:spPr>
          <a:xfrm>
            <a:off x="5572680" y="11974245"/>
            <a:ext cx="11762609" cy="10926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3600" i="0" u="none" strike="noStrike" cap="none" spc="0" normalizeH="0" baseline="0" dirty="0">
                <a:ln>
                  <a:noFill/>
                </a:ln>
                <a:solidFill>
                  <a:schemeClr val="bg1"/>
                </a:solidFill>
                <a:effectLst/>
                <a:uFillTx/>
                <a:latin typeface="Avenir Next Medium"/>
                <a:ea typeface="Avenir Next Medium"/>
                <a:cs typeface="Avenir Next Medium"/>
                <a:sym typeface="Avenir Next Medium"/>
              </a:rPr>
              <a:t>Map of Santiago, 1756. Source: Antique Books Maps</a:t>
            </a:r>
          </a:p>
        </p:txBody>
      </p:sp>
      <p:sp>
        <p:nvSpPr>
          <p:cNvPr id="5" name="Shape 198">
            <a:extLst>
              <a:ext uri="{FF2B5EF4-FFF2-40B4-BE49-F238E27FC236}">
                <a16:creationId xmlns:a16="http://schemas.microsoft.com/office/drawing/2014/main" id="{A0D0FF7F-293E-EBCE-1861-DC75B4645C93}"/>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Silences: some more data about Chile</a:t>
            </a:r>
            <a:endParaRPr sz="5600" dirty="0">
              <a:solidFill>
                <a:srgbClr val="2289C0"/>
              </a:solidFill>
              <a:latin typeface="+mn-lt"/>
            </a:endParaRPr>
          </a:p>
        </p:txBody>
      </p:sp>
      <p:pic>
        <p:nvPicPr>
          <p:cNvPr id="6" name="Picture 5" descr="A picture containing diagram&#10;&#10;Description automatically generated">
            <a:extLst>
              <a:ext uri="{FF2B5EF4-FFF2-40B4-BE49-F238E27FC236}">
                <a16:creationId xmlns:a16="http://schemas.microsoft.com/office/drawing/2014/main" id="{A59D2194-E90F-8F24-E343-DC3B78D9E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680" y="1695588"/>
            <a:ext cx="13766430" cy="10324823"/>
          </a:xfrm>
          <a:prstGeom prst="rect">
            <a:avLst/>
          </a:prstGeom>
        </p:spPr>
      </p:pic>
    </p:spTree>
    <p:extLst>
      <p:ext uri="{BB962C8B-B14F-4D97-AF65-F5344CB8AC3E}">
        <p14:creationId xmlns:p14="http://schemas.microsoft.com/office/powerpoint/2010/main" val="2989597295"/>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98">
            <a:extLst>
              <a:ext uri="{FF2B5EF4-FFF2-40B4-BE49-F238E27FC236}">
                <a16:creationId xmlns:a16="http://schemas.microsoft.com/office/drawing/2014/main" id="{C77D76F6-4E52-1309-5F1F-6C4E65FA80CB}"/>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Silences: some more data about Chile</a:t>
            </a:r>
            <a:endParaRPr sz="5600" dirty="0">
              <a:solidFill>
                <a:srgbClr val="2289C0"/>
              </a:solidFill>
              <a:latin typeface="+mn-lt"/>
            </a:endParaRPr>
          </a:p>
        </p:txBody>
      </p:sp>
      <p:sp>
        <p:nvSpPr>
          <p:cNvPr id="2" name="Rectangle 1">
            <a:extLst>
              <a:ext uri="{FF2B5EF4-FFF2-40B4-BE49-F238E27FC236}">
                <a16:creationId xmlns:a16="http://schemas.microsoft.com/office/drawing/2014/main" id="{AD2DB3B0-1DF0-1F6D-1DE6-AA6761B8A686}"/>
              </a:ext>
            </a:extLst>
          </p:cNvPr>
          <p:cNvSpPr/>
          <p:nvPr/>
        </p:nvSpPr>
        <p:spPr>
          <a:xfrm>
            <a:off x="16968952" y="8007061"/>
            <a:ext cx="7751379" cy="4524315"/>
          </a:xfrm>
          <a:prstGeom prst="rect">
            <a:avLst/>
          </a:prstGeom>
        </p:spPr>
        <p:txBody>
          <a:bodyPr wrap="square">
            <a:spAutoFit/>
          </a:bodyPr>
          <a:lstStyle/>
          <a:p>
            <a:r>
              <a:rPr lang="en-US" sz="3600" dirty="0">
                <a:solidFill>
                  <a:schemeClr val="bg1"/>
                </a:solidFill>
              </a:rPr>
              <a:t>Cosmological notions of the Andean world. </a:t>
            </a:r>
            <a:r>
              <a:rPr lang="en-US" sz="3600" dirty="0" err="1">
                <a:solidFill>
                  <a:schemeClr val="bg1"/>
                </a:solidFill>
              </a:rPr>
              <a:t>Mapamundi</a:t>
            </a:r>
            <a:r>
              <a:rPr lang="en-US" sz="3600" dirty="0">
                <a:solidFill>
                  <a:schemeClr val="bg1"/>
                </a:solidFill>
              </a:rPr>
              <a:t> of the Peruvian </a:t>
            </a:r>
            <a:r>
              <a:rPr lang="en-US" sz="3600" dirty="0" err="1">
                <a:solidFill>
                  <a:schemeClr val="bg1"/>
                </a:solidFill>
              </a:rPr>
              <a:t>Indias</a:t>
            </a:r>
            <a:r>
              <a:rPr lang="en-US" sz="3600" dirty="0">
                <a:solidFill>
                  <a:schemeClr val="bg1"/>
                </a:solidFill>
              </a:rPr>
              <a:t> showing the division of the Inca empire, </a:t>
            </a:r>
            <a:r>
              <a:rPr lang="en-US" sz="3600" dirty="0" err="1">
                <a:solidFill>
                  <a:schemeClr val="bg1"/>
                </a:solidFill>
              </a:rPr>
              <a:t>Tawantinsuyu</a:t>
            </a:r>
            <a:r>
              <a:rPr lang="en-US" sz="3600" dirty="0">
                <a:solidFill>
                  <a:schemeClr val="bg1"/>
                </a:solidFill>
              </a:rPr>
              <a:t>. Felipe </a:t>
            </a:r>
            <a:r>
              <a:rPr lang="en-US" sz="3600" dirty="0" err="1">
                <a:solidFill>
                  <a:schemeClr val="bg1"/>
                </a:solidFill>
              </a:rPr>
              <a:t>Guamán</a:t>
            </a:r>
            <a:r>
              <a:rPr lang="en-US" sz="3600" dirty="0">
                <a:solidFill>
                  <a:schemeClr val="bg1"/>
                </a:solidFill>
              </a:rPr>
              <a:t> Poma de </a:t>
            </a:r>
            <a:r>
              <a:rPr lang="en-US" sz="3600" dirty="0" err="1">
                <a:solidFill>
                  <a:schemeClr val="bg1"/>
                </a:solidFill>
              </a:rPr>
              <a:t>Ayala,Lima</a:t>
            </a:r>
            <a:r>
              <a:rPr lang="en-US" sz="3600" dirty="0">
                <a:solidFill>
                  <a:schemeClr val="bg1"/>
                </a:solidFill>
              </a:rPr>
              <a:t>, 1612/1615. Source: El </a:t>
            </a:r>
            <a:r>
              <a:rPr lang="en-US" sz="3600" dirty="0" err="1">
                <a:solidFill>
                  <a:schemeClr val="bg1"/>
                </a:solidFill>
              </a:rPr>
              <a:t>cielo</a:t>
            </a:r>
            <a:r>
              <a:rPr lang="en-US" sz="3600" dirty="0">
                <a:solidFill>
                  <a:schemeClr val="bg1"/>
                </a:solidFill>
              </a:rPr>
              <a:t> </a:t>
            </a:r>
            <a:r>
              <a:rPr lang="en-US" sz="3600" dirty="0" err="1">
                <a:solidFill>
                  <a:schemeClr val="bg1"/>
                </a:solidFill>
              </a:rPr>
              <a:t>en</a:t>
            </a:r>
            <a:r>
              <a:rPr lang="en-US" sz="3600" dirty="0">
                <a:solidFill>
                  <a:schemeClr val="bg1"/>
                </a:solidFill>
              </a:rPr>
              <a:t> la </a:t>
            </a:r>
            <a:r>
              <a:rPr lang="en-US" sz="3600" dirty="0" err="1">
                <a:solidFill>
                  <a:schemeClr val="bg1"/>
                </a:solidFill>
              </a:rPr>
              <a:t>cosmovisión</a:t>
            </a:r>
            <a:r>
              <a:rPr lang="en-US" sz="3600" dirty="0">
                <a:solidFill>
                  <a:schemeClr val="bg1"/>
                </a:solidFill>
              </a:rPr>
              <a:t> de Atacama</a:t>
            </a:r>
          </a:p>
        </p:txBody>
      </p:sp>
      <p:pic>
        <p:nvPicPr>
          <p:cNvPr id="5" name="Picture 4" descr="A picture containing text, rug, furniture, fabric&#10;&#10;Description automatically generated">
            <a:extLst>
              <a:ext uri="{FF2B5EF4-FFF2-40B4-BE49-F238E27FC236}">
                <a16:creationId xmlns:a16="http://schemas.microsoft.com/office/drawing/2014/main" id="{5CD12568-6282-EEF9-2566-0D0BDAE9F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738621"/>
            <a:ext cx="16206952" cy="11977379"/>
          </a:xfrm>
          <a:prstGeom prst="rect">
            <a:avLst/>
          </a:prstGeom>
        </p:spPr>
      </p:pic>
    </p:spTree>
    <p:extLst>
      <p:ext uri="{BB962C8B-B14F-4D97-AF65-F5344CB8AC3E}">
        <p14:creationId xmlns:p14="http://schemas.microsoft.com/office/powerpoint/2010/main" val="224903202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body" idx="1"/>
          </p:nvPr>
        </p:nvSpPr>
        <p:spPr>
          <a:xfrm>
            <a:off x="1153886" y="3454399"/>
            <a:ext cx="18338800" cy="8923867"/>
          </a:xfrm>
          <a:prstGeom prst="rect">
            <a:avLst/>
          </a:prstGeom>
        </p:spPr>
        <p:txBody>
          <a:bodyPr>
            <a:normAutofit/>
          </a:bodyPr>
          <a:lstStyle/>
          <a:p>
            <a:pPr marL="781050" indent="-781050">
              <a:buClrTx/>
              <a:buSzPct val="100000"/>
              <a:buFontTx/>
              <a:buAutoNum type="arabicPeriod"/>
              <a:defRPr sz="4800">
                <a:solidFill>
                  <a:srgbClr val="424242"/>
                </a:solidFill>
              </a:defRPr>
            </a:pPr>
            <a:r>
              <a:rPr lang="en-US" dirty="0"/>
              <a:t>Introduction </a:t>
            </a:r>
          </a:p>
          <a:p>
            <a:pPr marL="781050" indent="-781050">
              <a:buClrTx/>
              <a:buSzPct val="100000"/>
              <a:buFontTx/>
              <a:buAutoNum type="arabicPeriod"/>
              <a:defRPr sz="4800">
                <a:solidFill>
                  <a:srgbClr val="424242"/>
                </a:solidFill>
              </a:defRPr>
            </a:pPr>
            <a:r>
              <a:rPr lang="en-US" dirty="0"/>
              <a:t>Some data about Chile</a:t>
            </a:r>
          </a:p>
          <a:p>
            <a:pPr marL="781050" indent="-781050">
              <a:buClrTx/>
              <a:buSzPct val="100000"/>
              <a:buFontTx/>
              <a:buAutoNum type="arabicPeriod"/>
              <a:defRPr sz="4800">
                <a:solidFill>
                  <a:srgbClr val="424242"/>
                </a:solidFill>
              </a:defRPr>
            </a:pPr>
            <a:r>
              <a:rPr lang="en-US" dirty="0"/>
              <a:t>Silences: Some more data about Chile…</a:t>
            </a:r>
          </a:p>
          <a:p>
            <a:pPr marL="781050" indent="-781050">
              <a:buClrTx/>
              <a:buSzPct val="100000"/>
              <a:buFontTx/>
              <a:buAutoNum type="arabicPeriod"/>
              <a:defRPr sz="4800">
                <a:solidFill>
                  <a:srgbClr val="424242"/>
                </a:solidFill>
              </a:defRPr>
            </a:pPr>
            <a:r>
              <a:rPr lang="en-US" dirty="0"/>
              <a:t>Memories and the (re)making of Chile</a:t>
            </a:r>
          </a:p>
          <a:p>
            <a:pPr marL="781050" indent="-781050">
              <a:buClrTx/>
              <a:buSzPct val="100000"/>
              <a:buFontTx/>
              <a:buAutoNum type="arabicPeriod"/>
              <a:defRPr sz="4800">
                <a:solidFill>
                  <a:srgbClr val="424242"/>
                </a:solidFill>
              </a:defRPr>
            </a:pPr>
            <a:r>
              <a:rPr lang="en-US" dirty="0"/>
              <a:t>DEI: politics of dilution or disruption?</a:t>
            </a:r>
          </a:p>
        </p:txBody>
      </p:sp>
      <p:sp>
        <p:nvSpPr>
          <p:cNvPr id="7" name="Shape 198">
            <a:extLst>
              <a:ext uri="{FF2B5EF4-FFF2-40B4-BE49-F238E27FC236}">
                <a16:creationId xmlns:a16="http://schemas.microsoft.com/office/drawing/2014/main" id="{6F434D7E-6A65-6E4A-8F72-C624640B6785}"/>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INTRODUCTION</a:t>
            </a:r>
            <a:endParaRPr sz="5600" dirty="0">
              <a:solidFill>
                <a:srgbClr val="2289C0"/>
              </a:solidFill>
              <a:latin typeface="+mn-lt"/>
            </a:endParaRPr>
          </a:p>
        </p:txBody>
      </p:sp>
    </p:spTree>
    <p:extLst>
      <p:ext uri="{BB962C8B-B14F-4D97-AF65-F5344CB8AC3E}">
        <p14:creationId xmlns:p14="http://schemas.microsoft.com/office/powerpoint/2010/main" val="158626322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09066C78-A8F6-9627-929B-868F5BF81707}"/>
              </a:ext>
            </a:extLst>
          </p:cNvPr>
          <p:cNvPicPr>
            <a:picLocks noChangeAspect="1"/>
          </p:cNvPicPr>
          <p:nvPr/>
        </p:nvPicPr>
        <p:blipFill rotWithShape="1">
          <a:blip r:embed="rId3">
            <a:extLst>
              <a:ext uri="{28A0092B-C50C-407E-A947-70E740481C1C}">
                <a14:useLocalDpi xmlns:a14="http://schemas.microsoft.com/office/drawing/2010/main" val="0"/>
              </a:ext>
            </a:extLst>
          </a:blip>
          <a:srcRect l="2371" t="8535" r="3142" b="6264"/>
          <a:stretch/>
        </p:blipFill>
        <p:spPr>
          <a:xfrm>
            <a:off x="11519338" y="4713889"/>
            <a:ext cx="12864662" cy="4288221"/>
          </a:xfrm>
          <a:prstGeom prst="rect">
            <a:avLst/>
          </a:prstGeom>
        </p:spPr>
      </p:pic>
      <p:sp>
        <p:nvSpPr>
          <p:cNvPr id="9" name="TextBox 8">
            <a:extLst>
              <a:ext uri="{FF2B5EF4-FFF2-40B4-BE49-F238E27FC236}">
                <a16:creationId xmlns:a16="http://schemas.microsoft.com/office/drawing/2014/main" id="{BEBE8768-0573-73A8-CF44-00739B4A8E37}"/>
              </a:ext>
            </a:extLst>
          </p:cNvPr>
          <p:cNvSpPr txBox="1"/>
          <p:nvPr/>
        </p:nvSpPr>
        <p:spPr>
          <a:xfrm>
            <a:off x="12199158" y="3409859"/>
            <a:ext cx="11762609"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3000" b="1" i="0" u="none" strike="noStrike" cap="none" spc="0" normalizeH="0" baseline="0" dirty="0">
                <a:ln>
                  <a:noFill/>
                </a:ln>
                <a:solidFill>
                  <a:schemeClr val="bg1"/>
                </a:solidFill>
                <a:effectLst/>
                <a:uFillTx/>
                <a:latin typeface="Avenir Next Medium"/>
                <a:ea typeface="Avenir Next Medium"/>
                <a:cs typeface="Avenir Next Medium"/>
                <a:sym typeface="Avenir Next Medium"/>
              </a:rPr>
              <a:t>Indigenous population during the Colonial period in Chile</a:t>
            </a:r>
          </a:p>
        </p:txBody>
      </p:sp>
      <p:pic>
        <p:nvPicPr>
          <p:cNvPr id="3" name="Picture 2" descr="A group of people posing for a photo in front of a building&#10;&#10;Description automatically generated">
            <a:extLst>
              <a:ext uri="{FF2B5EF4-FFF2-40B4-BE49-F238E27FC236}">
                <a16:creationId xmlns:a16="http://schemas.microsoft.com/office/drawing/2014/main" id="{F613F5C2-6B9B-A826-65EC-97EFC8600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33" y="2806335"/>
            <a:ext cx="10908327" cy="8103329"/>
          </a:xfrm>
          <a:prstGeom prst="rect">
            <a:avLst/>
          </a:prstGeom>
        </p:spPr>
      </p:pic>
      <p:sp>
        <p:nvSpPr>
          <p:cNvPr id="4" name="TextBox 3">
            <a:extLst>
              <a:ext uri="{FF2B5EF4-FFF2-40B4-BE49-F238E27FC236}">
                <a16:creationId xmlns:a16="http://schemas.microsoft.com/office/drawing/2014/main" id="{B616740A-8A38-8D5C-798C-97E1B1FF269D}"/>
              </a:ext>
            </a:extLst>
          </p:cNvPr>
          <p:cNvSpPr txBox="1"/>
          <p:nvPr/>
        </p:nvSpPr>
        <p:spPr>
          <a:xfrm>
            <a:off x="457570" y="10482451"/>
            <a:ext cx="11762609" cy="14619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3000" b="1" i="0" u="none" strike="noStrike" cap="none" spc="0" normalizeH="0" baseline="0" dirty="0">
                <a:ln>
                  <a:noFill/>
                </a:ln>
                <a:solidFill>
                  <a:schemeClr val="bg1"/>
                </a:solidFill>
                <a:effectLst/>
                <a:uFillTx/>
                <a:latin typeface="Avenir Next Medium"/>
                <a:ea typeface="Avenir Next Medium"/>
                <a:cs typeface="Avenir Next Medium"/>
                <a:sym typeface="Avenir Next Medium"/>
              </a:rPr>
              <a:t>The last </a:t>
            </a:r>
            <a:r>
              <a:rPr kumimoji="0" lang="en-US" sz="3000" b="1" i="0" u="none" strike="noStrike" cap="none" spc="0" normalizeH="0" baseline="0" dirty="0" err="1">
                <a:ln>
                  <a:noFill/>
                </a:ln>
                <a:solidFill>
                  <a:schemeClr val="bg1"/>
                </a:solidFill>
                <a:effectLst/>
                <a:uFillTx/>
                <a:latin typeface="Avenir Next Medium"/>
                <a:ea typeface="Avenir Next Medium"/>
                <a:cs typeface="Avenir Next Medium"/>
                <a:sym typeface="Avenir Next Medium"/>
              </a:rPr>
              <a:t>Selknam</a:t>
            </a:r>
            <a:r>
              <a:rPr kumimoji="0" lang="en-US" sz="3000" b="1" i="0" u="none" strike="noStrike" cap="none" spc="0" normalizeH="0" baseline="0" dirty="0">
                <a:ln>
                  <a:noFill/>
                </a:ln>
                <a:solidFill>
                  <a:schemeClr val="bg1"/>
                </a:solidFill>
                <a:effectLst/>
                <a:uFillTx/>
                <a:latin typeface="Avenir Next Medium"/>
                <a:ea typeface="Avenir Next Medium"/>
                <a:cs typeface="Avenir Next Medium"/>
                <a:sym typeface="Avenir Next Medium"/>
              </a:rPr>
              <a:t> people in the </a:t>
            </a:r>
            <a:r>
              <a:rPr lang="en-US" b="1" dirty="0">
                <a:solidFill>
                  <a:schemeClr val="bg1"/>
                </a:solidFill>
              </a:rPr>
              <a:t>Salesian Mission at Dawson Island in early twentieth century. Source: Memoria </a:t>
            </a:r>
            <a:r>
              <a:rPr lang="en-US" b="1" dirty="0" err="1">
                <a:solidFill>
                  <a:schemeClr val="bg1"/>
                </a:solidFill>
              </a:rPr>
              <a:t>Chilena</a:t>
            </a:r>
            <a:endParaRPr kumimoji="0" lang="en-US" sz="3000" b="1" i="0" u="none" strike="noStrike" cap="none" spc="0" normalizeH="0" baseline="0" dirty="0">
              <a:ln>
                <a:noFill/>
              </a:ln>
              <a:solidFill>
                <a:schemeClr val="bg1"/>
              </a:solidFill>
              <a:effectLst/>
              <a:uFillTx/>
              <a:latin typeface="Avenir Next Medium"/>
              <a:ea typeface="Avenir Next Medium"/>
              <a:cs typeface="Avenir Next Medium"/>
              <a:sym typeface="Avenir Next Medium"/>
            </a:endParaRPr>
          </a:p>
        </p:txBody>
      </p:sp>
      <p:sp>
        <p:nvSpPr>
          <p:cNvPr id="5" name="Shape 198">
            <a:extLst>
              <a:ext uri="{FF2B5EF4-FFF2-40B4-BE49-F238E27FC236}">
                <a16:creationId xmlns:a16="http://schemas.microsoft.com/office/drawing/2014/main" id="{A0D0FF7F-293E-EBCE-1861-DC75B4645C93}"/>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Silences: some more data about Chile</a:t>
            </a:r>
            <a:endParaRPr sz="5600" dirty="0">
              <a:solidFill>
                <a:srgbClr val="2289C0"/>
              </a:solidFill>
              <a:latin typeface="+mn-lt"/>
            </a:endParaRPr>
          </a:p>
        </p:txBody>
      </p:sp>
    </p:spTree>
    <p:extLst>
      <p:ext uri="{BB962C8B-B14F-4D97-AF65-F5344CB8AC3E}">
        <p14:creationId xmlns:p14="http://schemas.microsoft.com/office/powerpoint/2010/main" val="3617811625"/>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294" y="6243145"/>
            <a:ext cx="20211411" cy="2968836"/>
          </a:xfrm>
        </p:spPr>
        <p:txBody>
          <a:bodyPr>
            <a:noAutofit/>
          </a:bodyPr>
          <a:lstStyle/>
          <a:p>
            <a:pPr algn="ctr"/>
            <a:r>
              <a:rPr lang="en-US" sz="10000" dirty="0">
                <a:solidFill>
                  <a:schemeClr val="bg1"/>
                </a:solidFill>
              </a:rPr>
              <a:t>Is Colonialism about the past?</a:t>
            </a:r>
          </a:p>
        </p:txBody>
      </p:sp>
      <p:sp>
        <p:nvSpPr>
          <p:cNvPr id="3" name="Shape 198">
            <a:extLst>
              <a:ext uri="{FF2B5EF4-FFF2-40B4-BE49-F238E27FC236}">
                <a16:creationId xmlns:a16="http://schemas.microsoft.com/office/drawing/2014/main" id="{B0176573-8B95-0AA6-AF9C-59F26C2C0EC8}"/>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Silences: some more data about Chile</a:t>
            </a:r>
            <a:endParaRPr sz="5600" dirty="0">
              <a:solidFill>
                <a:srgbClr val="2289C0"/>
              </a:solidFill>
              <a:latin typeface="+mn-lt"/>
            </a:endParaRPr>
          </a:p>
        </p:txBody>
      </p:sp>
    </p:spTree>
    <p:extLst>
      <p:ext uri="{BB962C8B-B14F-4D97-AF65-F5344CB8AC3E}">
        <p14:creationId xmlns:p14="http://schemas.microsoft.com/office/powerpoint/2010/main" val="147503687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148" y="6871677"/>
            <a:ext cx="17932400" cy="1016000"/>
          </a:xfrm>
        </p:spPr>
        <p:txBody>
          <a:bodyPr>
            <a:noAutofit/>
          </a:bodyPr>
          <a:lstStyle/>
          <a:p>
            <a:pPr algn="ctr"/>
            <a:r>
              <a:rPr lang="en-US" sz="9600" dirty="0" err="1"/>
              <a:t>mEMORY</a:t>
            </a:r>
            <a:r>
              <a:rPr lang="en-US" sz="9600" dirty="0"/>
              <a:t> AND THE (RE)MAKING OF </a:t>
            </a:r>
            <a:r>
              <a:rPr lang="en-US" sz="9600" dirty="0" err="1"/>
              <a:t>chile</a:t>
            </a:r>
            <a:endParaRPr lang="en-US" sz="9600" dirty="0"/>
          </a:p>
        </p:txBody>
      </p:sp>
    </p:spTree>
    <p:extLst>
      <p:ext uri="{BB962C8B-B14F-4D97-AF65-F5344CB8AC3E}">
        <p14:creationId xmlns:p14="http://schemas.microsoft.com/office/powerpoint/2010/main" val="88568331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ound, field&#10;&#10;Description automatically generated">
            <a:extLst>
              <a:ext uri="{FF2B5EF4-FFF2-40B4-BE49-F238E27FC236}">
                <a16:creationId xmlns:a16="http://schemas.microsoft.com/office/drawing/2014/main" id="{EA05F3C3-FE74-9B8C-5D4C-10E0020C7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662" y="1513570"/>
            <a:ext cx="19990675" cy="11239202"/>
          </a:xfrm>
          <a:prstGeom prst="rect">
            <a:avLst/>
          </a:prstGeom>
        </p:spPr>
      </p:pic>
      <p:sp>
        <p:nvSpPr>
          <p:cNvPr id="7" name="Shape 198">
            <a:extLst>
              <a:ext uri="{FF2B5EF4-FFF2-40B4-BE49-F238E27FC236}">
                <a16:creationId xmlns:a16="http://schemas.microsoft.com/office/drawing/2014/main" id="{6C79C8FD-6C91-734C-F1F2-D5CAADAFC985}"/>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Memory and the (re)Making of Chile</a:t>
            </a:r>
            <a:endParaRPr sz="5600" dirty="0">
              <a:solidFill>
                <a:srgbClr val="2289C0"/>
              </a:solidFill>
              <a:latin typeface="+mn-lt"/>
            </a:endParaRPr>
          </a:p>
        </p:txBody>
      </p:sp>
      <p:sp>
        <p:nvSpPr>
          <p:cNvPr id="10" name="TextBox 9">
            <a:extLst>
              <a:ext uri="{FF2B5EF4-FFF2-40B4-BE49-F238E27FC236}">
                <a16:creationId xmlns:a16="http://schemas.microsoft.com/office/drawing/2014/main" id="{81D71611-A5F7-D0CA-44F6-C283203F861F}"/>
              </a:ext>
            </a:extLst>
          </p:cNvPr>
          <p:cNvSpPr txBox="1"/>
          <p:nvPr/>
        </p:nvSpPr>
        <p:spPr>
          <a:xfrm>
            <a:off x="1781874" y="12526326"/>
            <a:ext cx="21393436"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3000" i="0" u="none" strike="noStrike" cap="none" spc="0" normalizeH="0" baseline="0" dirty="0">
                <a:ln>
                  <a:noFill/>
                </a:ln>
                <a:solidFill>
                  <a:schemeClr val="bg1"/>
                </a:solidFill>
                <a:effectLst/>
                <a:uFillTx/>
                <a:latin typeface="Avenir Next Medium"/>
                <a:ea typeface="Avenir Next Medium"/>
                <a:cs typeface="Avenir Next Medium"/>
                <a:sym typeface="Avenir Next Medium"/>
              </a:rPr>
              <a:t>Women searching pieces of bones in the Atacama Desert. Source: Nostalgia from the Light, Patricio Guzm</a:t>
            </a:r>
            <a:r>
              <a:rPr lang="en-US" dirty="0">
                <a:solidFill>
                  <a:schemeClr val="bg1"/>
                </a:solidFill>
              </a:rPr>
              <a:t>án, 2010.</a:t>
            </a:r>
            <a:endParaRPr kumimoji="0" lang="en-US" sz="3000" i="0" u="none" strike="noStrike" cap="none" spc="0" normalizeH="0" baseline="0" dirty="0">
              <a:ln>
                <a:noFill/>
              </a:ln>
              <a:solidFill>
                <a:schemeClr val="bg1"/>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343006510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98">
            <a:extLst>
              <a:ext uri="{FF2B5EF4-FFF2-40B4-BE49-F238E27FC236}">
                <a16:creationId xmlns:a16="http://schemas.microsoft.com/office/drawing/2014/main" id="{6C79C8FD-6C91-734C-F1F2-D5CAADAFC985}"/>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Memory and the (re)Making of Chile</a:t>
            </a:r>
            <a:endParaRPr sz="5600" dirty="0">
              <a:solidFill>
                <a:srgbClr val="2289C0"/>
              </a:solidFill>
              <a:latin typeface="+mn-lt"/>
            </a:endParaRPr>
          </a:p>
        </p:txBody>
      </p:sp>
      <p:sp>
        <p:nvSpPr>
          <p:cNvPr id="10" name="TextBox 9">
            <a:extLst>
              <a:ext uri="{FF2B5EF4-FFF2-40B4-BE49-F238E27FC236}">
                <a16:creationId xmlns:a16="http://schemas.microsoft.com/office/drawing/2014/main" id="{81D71611-A5F7-D0CA-44F6-C283203F861F}"/>
              </a:ext>
            </a:extLst>
          </p:cNvPr>
          <p:cNvSpPr txBox="1"/>
          <p:nvPr/>
        </p:nvSpPr>
        <p:spPr>
          <a:xfrm>
            <a:off x="2995449" y="12246907"/>
            <a:ext cx="21393436"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chemeClr val="bg1"/>
                </a:solidFill>
              </a:rPr>
              <a:t>Alignment of sunrise and </a:t>
            </a:r>
            <a:r>
              <a:rPr lang="en-US" dirty="0" err="1">
                <a:solidFill>
                  <a:schemeClr val="bg1"/>
                </a:solidFill>
              </a:rPr>
              <a:t>S</a:t>
            </a:r>
            <a:r>
              <a:rPr lang="en-US" i="1" dirty="0" err="1">
                <a:solidFill>
                  <a:schemeClr val="bg1"/>
                </a:solidFill>
              </a:rPr>
              <a:t>aywas</a:t>
            </a:r>
            <a:r>
              <a:rPr lang="en-US" dirty="0">
                <a:solidFill>
                  <a:schemeClr val="bg1"/>
                </a:solidFill>
              </a:rPr>
              <a:t> (stone structures build by the Inca). Source: A. Silber - ALMA (ESO/NAOJ/NRAO)</a:t>
            </a:r>
            <a:endParaRPr kumimoji="0" lang="en-US" sz="3000" i="0" u="none" strike="noStrike" cap="none" spc="0" normalizeH="0" baseline="0" dirty="0">
              <a:ln>
                <a:noFill/>
              </a:ln>
              <a:solidFill>
                <a:schemeClr val="bg1"/>
              </a:solidFill>
              <a:effectLst/>
              <a:uFillTx/>
              <a:latin typeface="Avenir Next Medium"/>
              <a:ea typeface="Avenir Next Medium"/>
              <a:cs typeface="Avenir Next Medium"/>
              <a:sym typeface="Avenir Next Medium"/>
            </a:endParaRPr>
          </a:p>
        </p:txBody>
      </p:sp>
      <p:pic>
        <p:nvPicPr>
          <p:cNvPr id="3" name="Picture 2" descr="A picture containing sky, ground, outdoor, nature&#10;&#10;Description automatically generated">
            <a:extLst>
              <a:ext uri="{FF2B5EF4-FFF2-40B4-BE49-F238E27FC236}">
                <a16:creationId xmlns:a16="http://schemas.microsoft.com/office/drawing/2014/main" id="{F83F48C0-53AF-6BFE-1CD6-2DACB8F08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449" y="1695391"/>
            <a:ext cx="19293974" cy="10830935"/>
          </a:xfrm>
          <a:prstGeom prst="rect">
            <a:avLst/>
          </a:prstGeom>
        </p:spPr>
      </p:pic>
    </p:spTree>
    <p:extLst>
      <p:ext uri="{BB962C8B-B14F-4D97-AF65-F5344CB8AC3E}">
        <p14:creationId xmlns:p14="http://schemas.microsoft.com/office/powerpoint/2010/main" val="3552199540"/>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EC056C-06E0-F431-7095-262B0FCFC2D8}"/>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b="11886"/>
          <a:stretch/>
        </p:blipFill>
        <p:spPr>
          <a:xfrm>
            <a:off x="12502189" y="2345855"/>
            <a:ext cx="8631326" cy="5486658"/>
          </a:xfrm>
          <a:prstGeom prst="rect">
            <a:avLst/>
          </a:prstGeom>
        </p:spPr>
      </p:pic>
      <p:pic>
        <p:nvPicPr>
          <p:cNvPr id="6" name="Picture 5">
            <a:extLst>
              <a:ext uri="{FF2B5EF4-FFF2-40B4-BE49-F238E27FC236}">
                <a16:creationId xmlns:a16="http://schemas.microsoft.com/office/drawing/2014/main" id="{BF607B72-40FE-F8C5-51C2-82247E0DCB13}"/>
              </a:ext>
            </a:extLst>
          </p:cNvPr>
          <p:cNvPicPr>
            <a:picLocks noChangeAspect="1"/>
          </p:cNvPicPr>
          <p:nvPr/>
        </p:nvPicPr>
        <p:blipFill rotWithShape="1">
          <a:blip r:embed="rId4">
            <a:extLst>
              <a:ext uri="{28A0092B-C50C-407E-A947-70E740481C1C}">
                <a14:useLocalDpi xmlns:a14="http://schemas.microsoft.com/office/drawing/2010/main" val="0"/>
              </a:ext>
            </a:extLst>
          </a:blip>
          <a:srcRect l="1970" b="8942"/>
          <a:stretch/>
        </p:blipFill>
        <p:spPr>
          <a:xfrm>
            <a:off x="3358079" y="2308677"/>
            <a:ext cx="8980113" cy="5561013"/>
          </a:xfrm>
          <a:prstGeom prst="rect">
            <a:avLst/>
          </a:prstGeom>
        </p:spPr>
      </p:pic>
      <p:sp>
        <p:nvSpPr>
          <p:cNvPr id="7" name="TextBox 6">
            <a:extLst>
              <a:ext uri="{FF2B5EF4-FFF2-40B4-BE49-F238E27FC236}">
                <a16:creationId xmlns:a16="http://schemas.microsoft.com/office/drawing/2014/main" id="{842D7388-1130-C0E1-E17C-2682EB9A2315}"/>
              </a:ext>
            </a:extLst>
          </p:cNvPr>
          <p:cNvSpPr txBox="1"/>
          <p:nvPr/>
        </p:nvSpPr>
        <p:spPr>
          <a:xfrm>
            <a:off x="345770" y="2767575"/>
            <a:ext cx="3582163" cy="22621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spcBef>
                <a:spcPts val="3400"/>
              </a:spcBef>
              <a:spcAft>
                <a:spcPts val="0"/>
              </a:spcAft>
              <a:buClrTx/>
              <a:buSzTx/>
              <a:buFontTx/>
              <a:buNone/>
              <a:tabLst/>
            </a:pPr>
            <a:r>
              <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Hong Kong, June 2019                 </a:t>
            </a:r>
            <a:r>
              <a:rPr kumimoji="0" lang="es-ES_tradnl" sz="28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Source</a:t>
            </a:r>
            <a:r>
              <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28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Wikipedia.org</a:t>
            </a:r>
            <a:endPar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endParaRPr>
          </a:p>
        </p:txBody>
      </p:sp>
      <p:sp>
        <p:nvSpPr>
          <p:cNvPr id="8" name="TextBox 7">
            <a:extLst>
              <a:ext uri="{FF2B5EF4-FFF2-40B4-BE49-F238E27FC236}">
                <a16:creationId xmlns:a16="http://schemas.microsoft.com/office/drawing/2014/main" id="{A2652727-24C2-4E4A-A198-8B43CB02E078}"/>
              </a:ext>
            </a:extLst>
          </p:cNvPr>
          <p:cNvSpPr txBox="1"/>
          <p:nvPr/>
        </p:nvSpPr>
        <p:spPr>
          <a:xfrm>
            <a:off x="21169187" y="8922232"/>
            <a:ext cx="3582163" cy="18312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spcBef>
                <a:spcPts val="3400"/>
              </a:spcBef>
              <a:spcAft>
                <a:spcPts val="0"/>
              </a:spcAft>
              <a:buClrTx/>
              <a:buSzTx/>
              <a:buFontTx/>
              <a:buNone/>
              <a:tabLst/>
            </a:pPr>
            <a:r>
              <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India, </a:t>
            </a:r>
            <a:r>
              <a:rPr kumimoji="0" lang="es-ES_tradnl" sz="28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December</a:t>
            </a:r>
            <a:r>
              <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2019                 </a:t>
            </a:r>
            <a:r>
              <a:rPr kumimoji="0" lang="es-ES_tradnl" sz="28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Source</a:t>
            </a:r>
            <a:r>
              <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PBS</a:t>
            </a:r>
          </a:p>
        </p:txBody>
      </p:sp>
      <p:pic>
        <p:nvPicPr>
          <p:cNvPr id="9" name="Picture 8">
            <a:extLst>
              <a:ext uri="{FF2B5EF4-FFF2-40B4-BE49-F238E27FC236}">
                <a16:creationId xmlns:a16="http://schemas.microsoft.com/office/drawing/2014/main" id="{2EE15D01-1AA3-F8A2-58FA-66B566019B88}"/>
              </a:ext>
            </a:extLst>
          </p:cNvPr>
          <p:cNvPicPr>
            <a:picLocks noChangeAspect="1"/>
          </p:cNvPicPr>
          <p:nvPr/>
        </p:nvPicPr>
        <p:blipFill rotWithShape="1">
          <a:blip r:embed="rId5">
            <a:extLst>
              <a:ext uri="{28A0092B-C50C-407E-A947-70E740481C1C}">
                <a14:useLocalDpi xmlns:a14="http://schemas.microsoft.com/office/drawing/2010/main" val="0"/>
              </a:ext>
            </a:extLst>
          </a:blip>
          <a:srcRect t="1156" b="2681"/>
          <a:stretch/>
        </p:blipFill>
        <p:spPr>
          <a:xfrm>
            <a:off x="12462432" y="8094471"/>
            <a:ext cx="8576017" cy="5486658"/>
          </a:xfrm>
          <a:prstGeom prst="rect">
            <a:avLst/>
          </a:prstGeom>
        </p:spPr>
      </p:pic>
      <p:sp>
        <p:nvSpPr>
          <p:cNvPr id="10" name="TextBox 9">
            <a:extLst>
              <a:ext uri="{FF2B5EF4-FFF2-40B4-BE49-F238E27FC236}">
                <a16:creationId xmlns:a16="http://schemas.microsoft.com/office/drawing/2014/main" id="{5D506C8C-D012-EEB0-0E56-0E7733420984}"/>
              </a:ext>
            </a:extLst>
          </p:cNvPr>
          <p:cNvSpPr txBox="1"/>
          <p:nvPr/>
        </p:nvSpPr>
        <p:spPr>
          <a:xfrm>
            <a:off x="21297512" y="2850964"/>
            <a:ext cx="2904715" cy="18312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spcBef>
                <a:spcPts val="3400"/>
              </a:spcBef>
              <a:spcAft>
                <a:spcPts val="0"/>
              </a:spcAft>
              <a:buClrTx/>
              <a:buSzTx/>
              <a:buFontTx/>
              <a:buNone/>
              <a:tabLst/>
            </a:pPr>
            <a:r>
              <a:rPr lang="es-ES_tradnl" sz="2800" dirty="0">
                <a:solidFill>
                  <a:schemeClr val="bg1">
                    <a:lumMod val="90000"/>
                    <a:lumOff val="10000"/>
                  </a:schemeClr>
                </a:solidFill>
              </a:rPr>
              <a:t>Chile</a:t>
            </a:r>
            <a:r>
              <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28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October</a:t>
            </a:r>
            <a:r>
              <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2019                 </a:t>
            </a:r>
            <a:r>
              <a:rPr kumimoji="0" lang="es-ES_tradnl" sz="28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Source</a:t>
            </a:r>
            <a:r>
              <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28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Author</a:t>
            </a:r>
            <a:endPar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endParaRPr>
          </a:p>
        </p:txBody>
      </p:sp>
      <p:sp>
        <p:nvSpPr>
          <p:cNvPr id="11" name="TextBox 10">
            <a:extLst>
              <a:ext uri="{FF2B5EF4-FFF2-40B4-BE49-F238E27FC236}">
                <a16:creationId xmlns:a16="http://schemas.microsoft.com/office/drawing/2014/main" id="{1CDD69DB-7B8E-23CA-2FA1-A393B0FA6B72}"/>
              </a:ext>
            </a:extLst>
          </p:cNvPr>
          <p:cNvSpPr txBox="1"/>
          <p:nvPr/>
        </p:nvSpPr>
        <p:spPr>
          <a:xfrm>
            <a:off x="163552" y="8097063"/>
            <a:ext cx="3946597" cy="18312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spcBef>
                <a:spcPts val="3400"/>
              </a:spcBef>
              <a:spcAft>
                <a:spcPts val="0"/>
              </a:spcAft>
              <a:buClrTx/>
              <a:buSzTx/>
              <a:buFontTx/>
              <a:buNone/>
              <a:tabLst/>
            </a:pPr>
            <a:r>
              <a:rPr kumimoji="0" lang="es-ES_tradnl" sz="28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United</a:t>
            </a:r>
            <a:r>
              <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28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States</a:t>
            </a:r>
            <a:r>
              <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June 2020                        </a:t>
            </a:r>
            <a:r>
              <a:rPr kumimoji="0" lang="es-ES_tradnl" sz="28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Source:CNN</a:t>
            </a:r>
            <a:endParaRPr kumimoji="0" lang="es-ES_tradnl" sz="28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endParaRPr>
          </a:p>
        </p:txBody>
      </p:sp>
      <p:pic>
        <p:nvPicPr>
          <p:cNvPr id="14" name="Picture 13" descr="A group of people marching in the street&#10;&#10;Description automatically generated with medium confidence">
            <a:extLst>
              <a:ext uri="{FF2B5EF4-FFF2-40B4-BE49-F238E27FC236}">
                <a16:creationId xmlns:a16="http://schemas.microsoft.com/office/drawing/2014/main" id="{BE701055-5A72-5B98-5255-FB7D9EAF5C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5551" y="8043006"/>
            <a:ext cx="8846449" cy="5589588"/>
          </a:xfrm>
          <a:prstGeom prst="rect">
            <a:avLst/>
          </a:prstGeom>
        </p:spPr>
      </p:pic>
      <p:sp>
        <p:nvSpPr>
          <p:cNvPr id="15" name="Shape 198">
            <a:extLst>
              <a:ext uri="{FF2B5EF4-FFF2-40B4-BE49-F238E27FC236}">
                <a16:creationId xmlns:a16="http://schemas.microsoft.com/office/drawing/2014/main" id="{940F2639-B269-70D4-1838-03E794DBB069}"/>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Memory and the (re)Making of Chile</a:t>
            </a:r>
            <a:endParaRPr sz="5600" dirty="0">
              <a:solidFill>
                <a:srgbClr val="2289C0"/>
              </a:solidFill>
              <a:latin typeface="+mn-lt"/>
            </a:endParaRPr>
          </a:p>
        </p:txBody>
      </p:sp>
    </p:spTree>
    <p:extLst>
      <p:ext uri="{BB962C8B-B14F-4D97-AF65-F5344CB8AC3E}">
        <p14:creationId xmlns:p14="http://schemas.microsoft.com/office/powerpoint/2010/main" val="7844082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846226C7-84F1-0E45-82DF-783A6432B4B9}"/>
              </a:ext>
            </a:extLst>
          </p:cNvPr>
          <p:cNvSpPr txBox="1"/>
          <p:nvPr/>
        </p:nvSpPr>
        <p:spPr>
          <a:xfrm>
            <a:off x="4824248" y="10778648"/>
            <a:ext cx="15166428" cy="22006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spcBef>
                <a:spcPts val="3400"/>
              </a:spcBef>
              <a:spcAft>
                <a:spcPts val="0"/>
              </a:spcAft>
              <a:buClrTx/>
              <a:buSzTx/>
              <a:buFontTx/>
              <a:buNone/>
              <a:tabLst/>
            </a:pP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An</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image</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of</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late Rep. John Lewis, Pioneer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of</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the</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civil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rights</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movement</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is</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projected</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in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the</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statue</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of</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the</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Confederate</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Robert E. Lewis in Richmond, Virginia, </a:t>
            </a:r>
            <a:r>
              <a:rPr kumimoji="0" lang="es-ES_tradnl" sz="3600" b="0" i="0" u="none" strike="noStrike" cap="none" spc="0" normalizeH="0" baseline="0" dirty="0" err="1">
                <a:ln>
                  <a:noFill/>
                </a:ln>
                <a:solidFill>
                  <a:schemeClr val="bg1">
                    <a:lumMod val="90000"/>
                    <a:lumOff val="10000"/>
                  </a:schemeClr>
                </a:solidFill>
                <a:effectLst/>
                <a:uFillTx/>
                <a:latin typeface="Avenir Next Medium"/>
                <a:ea typeface="Avenir Next Medium"/>
                <a:cs typeface="Avenir Next Medium"/>
                <a:sym typeface="Avenir Next Medium"/>
              </a:rPr>
              <a:t>July</a:t>
            </a:r>
            <a:r>
              <a:rPr kumimoji="0" lang="es-ES_tradnl" sz="3600" b="0" i="0" u="none" strike="noStrike" cap="none" spc="0" normalizeH="0" baseline="0" dirty="0">
                <a:ln>
                  <a:noFill/>
                </a:ln>
                <a:solidFill>
                  <a:schemeClr val="bg1">
                    <a:lumMod val="90000"/>
                    <a:lumOff val="10000"/>
                  </a:schemeClr>
                </a:solidFill>
                <a:effectLst/>
                <a:uFillTx/>
                <a:latin typeface="Avenir Next Medium"/>
                <a:ea typeface="Avenir Next Medium"/>
                <a:cs typeface="Avenir Next Medium"/>
                <a:sym typeface="Avenir Next Medium"/>
              </a:rPr>
              <a:t> 2020.</a:t>
            </a:r>
          </a:p>
        </p:txBody>
      </p:sp>
      <p:pic>
        <p:nvPicPr>
          <p:cNvPr id="6" name="Picture 5" descr="A statue of a person on a horse&#10;&#10;Description automatically generated with medium confidence">
            <a:extLst>
              <a:ext uri="{FF2B5EF4-FFF2-40B4-BE49-F238E27FC236}">
                <a16:creationId xmlns:a16="http://schemas.microsoft.com/office/drawing/2014/main" id="{432EFCB5-BFAE-CFBB-E0EF-A404C0670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248" y="1469537"/>
            <a:ext cx="14283559" cy="9267443"/>
          </a:xfrm>
          <a:prstGeom prst="rect">
            <a:avLst/>
          </a:prstGeom>
        </p:spPr>
      </p:pic>
      <p:sp>
        <p:nvSpPr>
          <p:cNvPr id="9" name="Shape 198">
            <a:extLst>
              <a:ext uri="{FF2B5EF4-FFF2-40B4-BE49-F238E27FC236}">
                <a16:creationId xmlns:a16="http://schemas.microsoft.com/office/drawing/2014/main" id="{F858A69A-ADFE-CF38-789D-10BF90178577}"/>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Memory and the (re)Making of Chile</a:t>
            </a:r>
            <a:endParaRPr sz="5600" dirty="0">
              <a:solidFill>
                <a:srgbClr val="2289C0"/>
              </a:solidFill>
              <a:latin typeface="+mn-lt"/>
            </a:endParaRPr>
          </a:p>
        </p:txBody>
      </p:sp>
    </p:spTree>
    <p:extLst>
      <p:ext uri="{BB962C8B-B14F-4D97-AF65-F5344CB8AC3E}">
        <p14:creationId xmlns:p14="http://schemas.microsoft.com/office/powerpoint/2010/main" val="3625874143"/>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B5EB9-34B8-1F49-88F4-747A05CF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28" y="1542029"/>
            <a:ext cx="12039600" cy="12039600"/>
          </a:xfrm>
          <a:prstGeom prst="rect">
            <a:avLst/>
          </a:prstGeom>
        </p:spPr>
      </p:pic>
      <p:sp>
        <p:nvSpPr>
          <p:cNvPr id="2" name="Rectangle 1">
            <a:extLst>
              <a:ext uri="{FF2B5EF4-FFF2-40B4-BE49-F238E27FC236}">
                <a16:creationId xmlns:a16="http://schemas.microsoft.com/office/drawing/2014/main" id="{FE980FB3-FE76-4D4A-BC30-7A416F73E8EC}"/>
              </a:ext>
            </a:extLst>
          </p:cNvPr>
          <p:cNvSpPr/>
          <p:nvPr/>
        </p:nvSpPr>
        <p:spPr>
          <a:xfrm>
            <a:off x="12706544" y="4023651"/>
            <a:ext cx="11677455" cy="5445080"/>
          </a:xfrm>
          <a:prstGeom prst="rect">
            <a:avLst/>
          </a:prstGeom>
        </p:spPr>
        <p:txBody>
          <a:bodyPr wrap="square">
            <a:spAutoFit/>
          </a:bodyPr>
          <a:lstStyle/>
          <a:p>
            <a:pPr>
              <a:lnSpc>
                <a:spcPct val="150000"/>
              </a:lnSpc>
            </a:pPr>
            <a:r>
              <a:rPr lang="en-US" sz="3600" dirty="0">
                <a:solidFill>
                  <a:schemeClr val="bg1"/>
                </a:solidFill>
              </a:rPr>
              <a:t>”The Greatest March of Chile”. On Friday, 25 October, </a:t>
            </a:r>
            <a:r>
              <a:rPr lang="en-US" sz="3600" dirty="0" err="1">
                <a:solidFill>
                  <a:schemeClr val="bg1"/>
                </a:solidFill>
              </a:rPr>
              <a:t>approx</a:t>
            </a:r>
            <a:r>
              <a:rPr lang="en-US" sz="3600" dirty="0">
                <a:solidFill>
                  <a:schemeClr val="bg1"/>
                </a:solidFill>
              </a:rPr>
              <a:t> 1.5 million people marched in the streets of Santiago after the social uprising that started on 18 October 2019. Thousands of people also marched in cities across the country. </a:t>
            </a:r>
          </a:p>
          <a:p>
            <a:pPr>
              <a:lnSpc>
                <a:spcPct val="150000"/>
              </a:lnSpc>
            </a:pPr>
            <a:r>
              <a:rPr lang="en-US" sz="3600" dirty="0">
                <a:solidFill>
                  <a:schemeClr val="bg1"/>
                </a:solidFill>
              </a:rPr>
              <a:t>Photo by Samir </a:t>
            </a:r>
            <a:r>
              <a:rPr lang="en-US" sz="3600" dirty="0" err="1">
                <a:solidFill>
                  <a:schemeClr val="bg1"/>
                </a:solidFill>
              </a:rPr>
              <a:t>Vivieros</a:t>
            </a:r>
            <a:r>
              <a:rPr lang="en-US" sz="3600" dirty="0">
                <a:solidFill>
                  <a:schemeClr val="bg1"/>
                </a:solidFill>
              </a:rPr>
              <a:t>, </a:t>
            </a:r>
            <a:r>
              <a:rPr lang="en-US" sz="3600" dirty="0" err="1">
                <a:solidFill>
                  <a:schemeClr val="bg1"/>
                </a:solidFill>
              </a:rPr>
              <a:t>AgenciaUno</a:t>
            </a:r>
            <a:r>
              <a:rPr lang="en-US" sz="3600" dirty="0">
                <a:solidFill>
                  <a:schemeClr val="bg1"/>
                </a:solidFill>
              </a:rPr>
              <a:t>.</a:t>
            </a:r>
            <a:endParaRPr lang="es-ES_tradnl" sz="3600" dirty="0"/>
          </a:p>
        </p:txBody>
      </p:sp>
      <p:sp>
        <p:nvSpPr>
          <p:cNvPr id="4" name="Shape 198">
            <a:extLst>
              <a:ext uri="{FF2B5EF4-FFF2-40B4-BE49-F238E27FC236}">
                <a16:creationId xmlns:a16="http://schemas.microsoft.com/office/drawing/2014/main" id="{ACA81523-4A8F-87F3-7769-7B7ED2EA4E59}"/>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Memory and the (re)Making of Chile</a:t>
            </a:r>
            <a:endParaRPr sz="5600" dirty="0">
              <a:solidFill>
                <a:srgbClr val="2289C0"/>
              </a:solidFill>
              <a:latin typeface="+mn-lt"/>
            </a:endParaRPr>
          </a:p>
        </p:txBody>
      </p:sp>
    </p:spTree>
    <p:extLst>
      <p:ext uri="{BB962C8B-B14F-4D97-AF65-F5344CB8AC3E}">
        <p14:creationId xmlns:p14="http://schemas.microsoft.com/office/powerpoint/2010/main" val="31264681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BE4544-A636-99CF-255A-213425B89028}"/>
              </a:ext>
            </a:extLst>
          </p:cNvPr>
          <p:cNvSpPr/>
          <p:nvPr/>
        </p:nvSpPr>
        <p:spPr>
          <a:xfrm>
            <a:off x="2456463" y="11767601"/>
            <a:ext cx="18974787" cy="1754326"/>
          </a:xfrm>
          <a:prstGeom prst="rect">
            <a:avLst/>
          </a:prstGeom>
        </p:spPr>
        <p:txBody>
          <a:bodyPr wrap="square">
            <a:spAutoFit/>
          </a:bodyPr>
          <a:lstStyle/>
          <a:p>
            <a:r>
              <a:rPr lang="en-US" sz="3600" dirty="0">
                <a:solidFill>
                  <a:schemeClr val="bg1"/>
                </a:solidFill>
              </a:rPr>
              <a:t>Monument to Spanish colonizer Francisco De Aguirre was replaced by an indigenous </a:t>
            </a:r>
            <a:r>
              <a:rPr lang="en-US" sz="3600" dirty="0" err="1">
                <a:solidFill>
                  <a:schemeClr val="bg1"/>
                </a:solidFill>
              </a:rPr>
              <a:t>diaguita</a:t>
            </a:r>
            <a:r>
              <a:rPr lang="en-US" sz="3600" dirty="0">
                <a:solidFill>
                  <a:schemeClr val="bg1"/>
                </a:solidFill>
              </a:rPr>
              <a:t> women names </a:t>
            </a:r>
            <a:r>
              <a:rPr lang="en-US" sz="3600" dirty="0" err="1">
                <a:solidFill>
                  <a:schemeClr val="bg1"/>
                </a:solidFill>
              </a:rPr>
              <a:t>Milanka</a:t>
            </a:r>
            <a:r>
              <a:rPr lang="en-US" sz="3600" dirty="0">
                <a:solidFill>
                  <a:schemeClr val="bg1"/>
                </a:solidFill>
              </a:rPr>
              <a:t> in La Serena downtown, region of Coquimbo, northern Chile.  Photo by </a:t>
            </a:r>
            <a:r>
              <a:rPr lang="en-US" sz="3600" dirty="0" err="1">
                <a:solidFill>
                  <a:schemeClr val="bg1"/>
                </a:solidFill>
              </a:rPr>
              <a:t>Lautaro</a:t>
            </a:r>
            <a:r>
              <a:rPr lang="en-US" sz="3600" dirty="0">
                <a:solidFill>
                  <a:schemeClr val="bg1"/>
                </a:solidFill>
              </a:rPr>
              <a:t> Carmona.</a:t>
            </a:r>
          </a:p>
        </p:txBody>
      </p:sp>
      <p:pic>
        <p:nvPicPr>
          <p:cNvPr id="3" name="Picture 2">
            <a:extLst>
              <a:ext uri="{FF2B5EF4-FFF2-40B4-BE49-F238E27FC236}">
                <a16:creationId xmlns:a16="http://schemas.microsoft.com/office/drawing/2014/main" id="{47561DD8-1938-8927-6C32-94FD058751BE}"/>
              </a:ext>
            </a:extLst>
          </p:cNvPr>
          <p:cNvPicPr>
            <a:picLocks noChangeAspect="1"/>
          </p:cNvPicPr>
          <p:nvPr/>
        </p:nvPicPr>
        <p:blipFill>
          <a:blip r:embed="rId3"/>
          <a:stretch>
            <a:fillRect/>
          </a:stretch>
        </p:blipFill>
        <p:spPr>
          <a:xfrm>
            <a:off x="2456464" y="2348574"/>
            <a:ext cx="8794750" cy="9002173"/>
          </a:xfrm>
          <a:prstGeom prst="rect">
            <a:avLst/>
          </a:prstGeom>
        </p:spPr>
      </p:pic>
      <p:pic>
        <p:nvPicPr>
          <p:cNvPr id="5" name="Picture 4">
            <a:extLst>
              <a:ext uri="{FF2B5EF4-FFF2-40B4-BE49-F238E27FC236}">
                <a16:creationId xmlns:a16="http://schemas.microsoft.com/office/drawing/2014/main" id="{B16D5D73-8B9F-9516-D9AE-AAA024FE979D}"/>
              </a:ext>
            </a:extLst>
          </p:cNvPr>
          <p:cNvPicPr>
            <a:picLocks noChangeAspect="1"/>
          </p:cNvPicPr>
          <p:nvPr/>
        </p:nvPicPr>
        <p:blipFill>
          <a:blip r:embed="rId4"/>
          <a:stretch>
            <a:fillRect/>
          </a:stretch>
        </p:blipFill>
        <p:spPr>
          <a:xfrm>
            <a:off x="12540593" y="2348574"/>
            <a:ext cx="8890657" cy="8967632"/>
          </a:xfrm>
          <a:prstGeom prst="rect">
            <a:avLst/>
          </a:prstGeom>
        </p:spPr>
      </p:pic>
      <p:sp>
        <p:nvSpPr>
          <p:cNvPr id="10" name="Shape 198">
            <a:extLst>
              <a:ext uri="{FF2B5EF4-FFF2-40B4-BE49-F238E27FC236}">
                <a16:creationId xmlns:a16="http://schemas.microsoft.com/office/drawing/2014/main" id="{09D2DCF3-4211-D3D7-E24C-225DCEF58C0E}"/>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Memory and the (re)Making of Chile</a:t>
            </a:r>
            <a:endParaRPr sz="5600" dirty="0">
              <a:solidFill>
                <a:srgbClr val="2289C0"/>
              </a:solidFill>
              <a:latin typeface="+mn-lt"/>
            </a:endParaRPr>
          </a:p>
        </p:txBody>
      </p:sp>
    </p:spTree>
    <p:extLst>
      <p:ext uri="{BB962C8B-B14F-4D97-AF65-F5344CB8AC3E}">
        <p14:creationId xmlns:p14="http://schemas.microsoft.com/office/powerpoint/2010/main" val="19323714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45DF334C-1E5A-75DB-B188-6C5AD815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697" y="1580094"/>
            <a:ext cx="9806152" cy="12360696"/>
          </a:xfrm>
          <a:prstGeom prst="rect">
            <a:avLst/>
          </a:prstGeom>
        </p:spPr>
      </p:pic>
      <p:sp>
        <p:nvSpPr>
          <p:cNvPr id="7" name="Shape 198">
            <a:extLst>
              <a:ext uri="{FF2B5EF4-FFF2-40B4-BE49-F238E27FC236}">
                <a16:creationId xmlns:a16="http://schemas.microsoft.com/office/drawing/2014/main" id="{BFE345F5-405E-8881-0B9F-B80DA2811C90}"/>
              </a:ext>
            </a:extLst>
          </p:cNvPr>
          <p:cNvSpPr>
            <a:spLocks noGrp="1"/>
          </p:cNvSpPr>
          <p:nvPr>
            <p:ph type="body" idx="13"/>
          </p:nvPr>
        </p:nvSpPr>
        <p:spPr>
          <a:xfrm>
            <a:off x="762000" y="468819"/>
            <a:ext cx="20955000" cy="801181"/>
          </a:xfrm>
          <a:prstGeom prst="rect">
            <a:avLst/>
          </a:prstGeom>
        </p:spPr>
        <p:txBody>
          <a:bodyPr/>
          <a:lstStyle/>
          <a:p>
            <a:r>
              <a:rPr lang="en-US" sz="5600" dirty="0">
                <a:solidFill>
                  <a:srgbClr val="2289C0"/>
                </a:solidFill>
                <a:latin typeface="+mn-lt"/>
              </a:rPr>
              <a:t>Memory and the (re)Making of Chile</a:t>
            </a:r>
            <a:endParaRPr sz="5600" dirty="0">
              <a:solidFill>
                <a:srgbClr val="2289C0"/>
              </a:solidFill>
              <a:latin typeface="+mn-lt"/>
            </a:endParaRPr>
          </a:p>
        </p:txBody>
      </p:sp>
    </p:spTree>
    <p:extLst>
      <p:ext uri="{BB962C8B-B14F-4D97-AF65-F5344CB8AC3E}">
        <p14:creationId xmlns:p14="http://schemas.microsoft.com/office/powerpoint/2010/main" val="313252510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148" y="6871677"/>
            <a:ext cx="17932400" cy="1016000"/>
          </a:xfrm>
        </p:spPr>
        <p:txBody>
          <a:bodyPr>
            <a:noAutofit/>
          </a:bodyPr>
          <a:lstStyle/>
          <a:p>
            <a:pPr algn="ctr"/>
            <a:r>
              <a:rPr lang="en-US" sz="9600" dirty="0"/>
              <a:t>introduction</a:t>
            </a:r>
          </a:p>
        </p:txBody>
      </p:sp>
    </p:spTree>
    <p:extLst>
      <p:ext uri="{BB962C8B-B14F-4D97-AF65-F5344CB8AC3E}">
        <p14:creationId xmlns:p14="http://schemas.microsoft.com/office/powerpoint/2010/main" val="126622771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148" y="6871677"/>
            <a:ext cx="17932400" cy="1016000"/>
          </a:xfrm>
        </p:spPr>
        <p:txBody>
          <a:bodyPr>
            <a:noAutofit/>
          </a:bodyPr>
          <a:lstStyle/>
          <a:p>
            <a:pPr algn="ctr"/>
            <a:r>
              <a:rPr lang="en-US" sz="9600" dirty="0"/>
              <a:t>DIVERSITY, EQUITY &amp; INCLUSION</a:t>
            </a:r>
            <a:br>
              <a:rPr lang="en-US" sz="9600" dirty="0"/>
            </a:br>
            <a:r>
              <a:rPr lang="en-US" sz="9600" dirty="0" err="1"/>
              <a:t>pOLITICS</a:t>
            </a:r>
            <a:r>
              <a:rPr lang="en-US" sz="9600" dirty="0"/>
              <a:t> OF DILUTION OR DISRUPTION?</a:t>
            </a:r>
          </a:p>
        </p:txBody>
      </p:sp>
    </p:spTree>
    <p:extLst>
      <p:ext uri="{BB962C8B-B14F-4D97-AF65-F5344CB8AC3E}">
        <p14:creationId xmlns:p14="http://schemas.microsoft.com/office/powerpoint/2010/main" val="114733556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98">
            <a:extLst>
              <a:ext uri="{FF2B5EF4-FFF2-40B4-BE49-F238E27FC236}">
                <a16:creationId xmlns:a16="http://schemas.microsoft.com/office/drawing/2014/main" id="{4BD7A789-ECC5-3D13-02E8-4C52AE0D8051}"/>
              </a:ext>
            </a:extLst>
          </p:cNvPr>
          <p:cNvSpPr>
            <a:spLocks noGrp="1"/>
          </p:cNvSpPr>
          <p:nvPr>
            <p:ph type="body" idx="13"/>
          </p:nvPr>
        </p:nvSpPr>
        <p:spPr>
          <a:xfrm>
            <a:off x="762000" y="468819"/>
            <a:ext cx="20955000" cy="801181"/>
          </a:xfrm>
          <a:prstGeom prst="rect">
            <a:avLst/>
          </a:prstGeom>
        </p:spPr>
        <p:txBody>
          <a:bodyPr/>
          <a:lstStyle/>
          <a:p>
            <a:r>
              <a:rPr lang="es-ES" sz="5600" dirty="0">
                <a:solidFill>
                  <a:srgbClr val="2289C0"/>
                </a:solidFill>
                <a:latin typeface="+mn-lt"/>
              </a:rPr>
              <a:t>Dei: </a:t>
            </a:r>
            <a:r>
              <a:rPr lang="es-ES" sz="5600" dirty="0" err="1">
                <a:solidFill>
                  <a:srgbClr val="2289C0"/>
                </a:solidFill>
                <a:latin typeface="+mn-lt"/>
              </a:rPr>
              <a:t>Politics</a:t>
            </a:r>
            <a:r>
              <a:rPr lang="es-ES" sz="5600" dirty="0">
                <a:solidFill>
                  <a:srgbClr val="2289C0"/>
                </a:solidFill>
                <a:latin typeface="+mn-lt"/>
              </a:rPr>
              <a:t> </a:t>
            </a:r>
            <a:r>
              <a:rPr lang="es-ES" sz="5600" dirty="0" err="1">
                <a:solidFill>
                  <a:srgbClr val="2289C0"/>
                </a:solidFill>
                <a:latin typeface="+mn-lt"/>
              </a:rPr>
              <a:t>of</a:t>
            </a:r>
            <a:r>
              <a:rPr lang="es-ES" sz="5600" dirty="0">
                <a:solidFill>
                  <a:srgbClr val="2289C0"/>
                </a:solidFill>
                <a:latin typeface="+mn-lt"/>
              </a:rPr>
              <a:t> </a:t>
            </a:r>
            <a:r>
              <a:rPr lang="es-ES" sz="5600" dirty="0" err="1">
                <a:solidFill>
                  <a:srgbClr val="2289C0"/>
                </a:solidFill>
                <a:latin typeface="+mn-lt"/>
              </a:rPr>
              <a:t>dilution</a:t>
            </a:r>
            <a:r>
              <a:rPr lang="es-ES" sz="5600" dirty="0">
                <a:solidFill>
                  <a:srgbClr val="2289C0"/>
                </a:solidFill>
                <a:latin typeface="+mn-lt"/>
              </a:rPr>
              <a:t> </a:t>
            </a:r>
            <a:r>
              <a:rPr lang="es-ES" sz="5600" dirty="0" err="1">
                <a:solidFill>
                  <a:srgbClr val="2289C0"/>
                </a:solidFill>
                <a:latin typeface="+mn-lt"/>
              </a:rPr>
              <a:t>or</a:t>
            </a:r>
            <a:r>
              <a:rPr lang="es-ES" sz="5600" dirty="0">
                <a:solidFill>
                  <a:srgbClr val="2289C0"/>
                </a:solidFill>
                <a:latin typeface="+mn-lt"/>
              </a:rPr>
              <a:t> </a:t>
            </a:r>
            <a:r>
              <a:rPr lang="es-ES" sz="5600" dirty="0" err="1">
                <a:solidFill>
                  <a:srgbClr val="2289C0"/>
                </a:solidFill>
                <a:latin typeface="+mn-lt"/>
              </a:rPr>
              <a:t>disruption</a:t>
            </a:r>
            <a:r>
              <a:rPr lang="es-ES" sz="5600" dirty="0">
                <a:solidFill>
                  <a:srgbClr val="2289C0"/>
                </a:solidFill>
                <a:latin typeface="+mn-lt"/>
              </a:rPr>
              <a:t>?</a:t>
            </a:r>
            <a:endParaRPr sz="5600" dirty="0">
              <a:solidFill>
                <a:srgbClr val="2289C0"/>
              </a:solidFill>
              <a:latin typeface="+mn-lt"/>
            </a:endParaRPr>
          </a:p>
        </p:txBody>
      </p:sp>
      <p:pic>
        <p:nvPicPr>
          <p:cNvPr id="7" name="Picture 6" descr="Diagram&#10;&#10;Description automatically generated with low confidence">
            <a:extLst>
              <a:ext uri="{FF2B5EF4-FFF2-40B4-BE49-F238E27FC236}">
                <a16:creationId xmlns:a16="http://schemas.microsoft.com/office/drawing/2014/main" id="{C7C3FC38-3888-E134-0822-C0E1DFC62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487" y="2790496"/>
            <a:ext cx="16235344" cy="9132381"/>
          </a:xfrm>
          <a:prstGeom prst="rect">
            <a:avLst/>
          </a:prstGeom>
        </p:spPr>
      </p:pic>
      <p:sp>
        <p:nvSpPr>
          <p:cNvPr id="8" name="Rectangle 7">
            <a:extLst>
              <a:ext uri="{FF2B5EF4-FFF2-40B4-BE49-F238E27FC236}">
                <a16:creationId xmlns:a16="http://schemas.microsoft.com/office/drawing/2014/main" id="{6E757054-FDAB-6E2E-A1C8-000284E0CCE4}"/>
              </a:ext>
            </a:extLst>
          </p:cNvPr>
          <p:cNvSpPr/>
          <p:nvPr/>
        </p:nvSpPr>
        <p:spPr>
          <a:xfrm>
            <a:off x="4421169" y="11958554"/>
            <a:ext cx="18974787" cy="646331"/>
          </a:xfrm>
          <a:prstGeom prst="rect">
            <a:avLst/>
          </a:prstGeom>
        </p:spPr>
        <p:txBody>
          <a:bodyPr wrap="square">
            <a:spAutoFit/>
          </a:bodyPr>
          <a:lstStyle/>
          <a:p>
            <a:r>
              <a:rPr lang="en-US" sz="3600" dirty="0">
                <a:solidFill>
                  <a:schemeClr val="bg1"/>
                </a:solidFill>
              </a:rPr>
              <a:t>Source: University of Florida</a:t>
            </a:r>
          </a:p>
        </p:txBody>
      </p:sp>
    </p:spTree>
    <p:extLst>
      <p:ext uri="{BB962C8B-B14F-4D97-AF65-F5344CB8AC3E}">
        <p14:creationId xmlns:p14="http://schemas.microsoft.com/office/powerpoint/2010/main" val="1465863931"/>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98">
            <a:extLst>
              <a:ext uri="{FF2B5EF4-FFF2-40B4-BE49-F238E27FC236}">
                <a16:creationId xmlns:a16="http://schemas.microsoft.com/office/drawing/2014/main" id="{4BD7A789-ECC5-3D13-02E8-4C52AE0D8051}"/>
              </a:ext>
            </a:extLst>
          </p:cNvPr>
          <p:cNvSpPr>
            <a:spLocks noGrp="1"/>
          </p:cNvSpPr>
          <p:nvPr>
            <p:ph type="body" idx="13"/>
          </p:nvPr>
        </p:nvSpPr>
        <p:spPr>
          <a:xfrm>
            <a:off x="762000" y="468819"/>
            <a:ext cx="20955000" cy="801181"/>
          </a:xfrm>
          <a:prstGeom prst="rect">
            <a:avLst/>
          </a:prstGeom>
        </p:spPr>
        <p:txBody>
          <a:bodyPr/>
          <a:lstStyle/>
          <a:p>
            <a:r>
              <a:rPr lang="es-ES" sz="5600" dirty="0">
                <a:solidFill>
                  <a:srgbClr val="2289C0"/>
                </a:solidFill>
                <a:latin typeface="+mn-lt"/>
              </a:rPr>
              <a:t>Dei: </a:t>
            </a:r>
            <a:r>
              <a:rPr lang="es-ES" sz="5600" dirty="0" err="1">
                <a:solidFill>
                  <a:srgbClr val="2289C0"/>
                </a:solidFill>
                <a:latin typeface="+mn-lt"/>
              </a:rPr>
              <a:t>Politics</a:t>
            </a:r>
            <a:r>
              <a:rPr lang="es-ES" sz="5600" dirty="0">
                <a:solidFill>
                  <a:srgbClr val="2289C0"/>
                </a:solidFill>
                <a:latin typeface="+mn-lt"/>
              </a:rPr>
              <a:t> </a:t>
            </a:r>
            <a:r>
              <a:rPr lang="es-ES" sz="5600" dirty="0" err="1">
                <a:solidFill>
                  <a:srgbClr val="2289C0"/>
                </a:solidFill>
                <a:latin typeface="+mn-lt"/>
              </a:rPr>
              <a:t>of</a:t>
            </a:r>
            <a:r>
              <a:rPr lang="es-ES" sz="5600" dirty="0">
                <a:solidFill>
                  <a:srgbClr val="2289C0"/>
                </a:solidFill>
                <a:latin typeface="+mn-lt"/>
              </a:rPr>
              <a:t> </a:t>
            </a:r>
            <a:r>
              <a:rPr lang="es-ES" sz="5600" dirty="0" err="1">
                <a:solidFill>
                  <a:srgbClr val="2289C0"/>
                </a:solidFill>
                <a:latin typeface="+mn-lt"/>
              </a:rPr>
              <a:t>dilution</a:t>
            </a:r>
            <a:r>
              <a:rPr lang="es-ES" sz="5600" dirty="0">
                <a:solidFill>
                  <a:srgbClr val="2289C0"/>
                </a:solidFill>
                <a:latin typeface="+mn-lt"/>
              </a:rPr>
              <a:t> </a:t>
            </a:r>
            <a:r>
              <a:rPr lang="es-ES" sz="5600" dirty="0" err="1">
                <a:solidFill>
                  <a:srgbClr val="2289C0"/>
                </a:solidFill>
                <a:latin typeface="+mn-lt"/>
              </a:rPr>
              <a:t>or</a:t>
            </a:r>
            <a:r>
              <a:rPr lang="es-ES" sz="5600" dirty="0">
                <a:solidFill>
                  <a:srgbClr val="2289C0"/>
                </a:solidFill>
                <a:latin typeface="+mn-lt"/>
              </a:rPr>
              <a:t> </a:t>
            </a:r>
            <a:r>
              <a:rPr lang="es-ES" sz="5600" dirty="0" err="1">
                <a:solidFill>
                  <a:srgbClr val="2289C0"/>
                </a:solidFill>
                <a:latin typeface="+mn-lt"/>
              </a:rPr>
              <a:t>disruption</a:t>
            </a:r>
            <a:r>
              <a:rPr lang="es-ES" sz="5600" dirty="0">
                <a:solidFill>
                  <a:srgbClr val="2289C0"/>
                </a:solidFill>
                <a:latin typeface="+mn-lt"/>
              </a:rPr>
              <a:t>?</a:t>
            </a:r>
            <a:endParaRPr sz="5600" dirty="0">
              <a:solidFill>
                <a:srgbClr val="2289C0"/>
              </a:solidFill>
              <a:latin typeface="+mn-lt"/>
            </a:endParaRPr>
          </a:p>
        </p:txBody>
      </p:sp>
      <p:pic>
        <p:nvPicPr>
          <p:cNvPr id="3" name="Picture 2" descr="A high angle view of a desert&#10;&#10;Description automatically generated with low confidence">
            <a:extLst>
              <a:ext uri="{FF2B5EF4-FFF2-40B4-BE49-F238E27FC236}">
                <a16:creationId xmlns:a16="http://schemas.microsoft.com/office/drawing/2014/main" id="{B203AF2C-5C36-4317-BA66-7A7DCA300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032" y="1962770"/>
            <a:ext cx="14347935" cy="10267330"/>
          </a:xfrm>
          <a:prstGeom prst="rect">
            <a:avLst/>
          </a:prstGeom>
        </p:spPr>
      </p:pic>
      <p:sp>
        <p:nvSpPr>
          <p:cNvPr id="4" name="Rectangle 3">
            <a:extLst>
              <a:ext uri="{FF2B5EF4-FFF2-40B4-BE49-F238E27FC236}">
                <a16:creationId xmlns:a16="http://schemas.microsoft.com/office/drawing/2014/main" id="{BB0EAA46-A15D-6ED8-F661-336F0FC8A99B}"/>
              </a:ext>
            </a:extLst>
          </p:cNvPr>
          <p:cNvSpPr/>
          <p:nvPr/>
        </p:nvSpPr>
        <p:spPr>
          <a:xfrm>
            <a:off x="5018032" y="12600850"/>
            <a:ext cx="18974787" cy="646331"/>
          </a:xfrm>
          <a:prstGeom prst="rect">
            <a:avLst/>
          </a:prstGeom>
        </p:spPr>
        <p:txBody>
          <a:bodyPr wrap="square">
            <a:spAutoFit/>
          </a:bodyPr>
          <a:lstStyle/>
          <a:p>
            <a:r>
              <a:rPr lang="en-US" sz="3600" dirty="0">
                <a:solidFill>
                  <a:schemeClr val="bg1"/>
                </a:solidFill>
              </a:rPr>
              <a:t>Telescopes at Mauna Kea, Hawaii. Source: University of Hawaii</a:t>
            </a:r>
          </a:p>
        </p:txBody>
      </p:sp>
    </p:spTree>
    <p:extLst>
      <p:ext uri="{BB962C8B-B14F-4D97-AF65-F5344CB8AC3E}">
        <p14:creationId xmlns:p14="http://schemas.microsoft.com/office/powerpoint/2010/main" val="503067524"/>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800" y="1764332"/>
            <a:ext cx="17932400" cy="1016000"/>
          </a:xfrm>
        </p:spPr>
        <p:txBody>
          <a:bodyPr>
            <a:noAutofit/>
          </a:bodyPr>
          <a:lstStyle/>
          <a:p>
            <a:pPr algn="ctr"/>
            <a:r>
              <a:rPr lang="en-US" sz="9600" dirty="0">
                <a:solidFill>
                  <a:schemeClr val="bg1"/>
                </a:solidFill>
              </a:rPr>
              <a:t>Colonialisms is not about the past</a:t>
            </a:r>
          </a:p>
        </p:txBody>
      </p:sp>
      <p:pic>
        <p:nvPicPr>
          <p:cNvPr id="6" name="Picture 5" descr="A group of people holding signs and flags&#10;&#10;Description automatically generated with low confidence">
            <a:extLst>
              <a:ext uri="{FF2B5EF4-FFF2-40B4-BE49-F238E27FC236}">
                <a16:creationId xmlns:a16="http://schemas.microsoft.com/office/drawing/2014/main" id="{2CFBCDF2-4A9A-AFC2-4A34-55248D803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259" y="3045139"/>
            <a:ext cx="16283482" cy="9159459"/>
          </a:xfrm>
          <a:prstGeom prst="rect">
            <a:avLst/>
          </a:prstGeom>
        </p:spPr>
      </p:pic>
      <p:sp>
        <p:nvSpPr>
          <p:cNvPr id="7" name="Rectangle 6">
            <a:extLst>
              <a:ext uri="{FF2B5EF4-FFF2-40B4-BE49-F238E27FC236}">
                <a16:creationId xmlns:a16="http://schemas.microsoft.com/office/drawing/2014/main" id="{8C398486-40B3-0AF1-DEA3-2CDDC186B954}"/>
              </a:ext>
            </a:extLst>
          </p:cNvPr>
          <p:cNvSpPr/>
          <p:nvPr/>
        </p:nvSpPr>
        <p:spPr>
          <a:xfrm>
            <a:off x="3766479" y="12392561"/>
            <a:ext cx="18974787" cy="1200329"/>
          </a:xfrm>
          <a:prstGeom prst="rect">
            <a:avLst/>
          </a:prstGeom>
        </p:spPr>
        <p:txBody>
          <a:bodyPr wrap="square">
            <a:spAutoFit/>
          </a:bodyPr>
          <a:lstStyle/>
          <a:p>
            <a:r>
              <a:rPr lang="en-US" sz="3600" dirty="0">
                <a:solidFill>
                  <a:schemeClr val="bg1"/>
                </a:solidFill>
              </a:rPr>
              <a:t>Protesters blocking a road the road to the summit of Mauna Kea when construction of the Thirty Meter Telescope was due to begin, July, 2019. Source: CNN</a:t>
            </a:r>
          </a:p>
        </p:txBody>
      </p:sp>
      <p:sp>
        <p:nvSpPr>
          <p:cNvPr id="8" name="Shape 198">
            <a:extLst>
              <a:ext uri="{FF2B5EF4-FFF2-40B4-BE49-F238E27FC236}">
                <a16:creationId xmlns:a16="http://schemas.microsoft.com/office/drawing/2014/main" id="{EDCD7AB7-6B35-AB4C-BA68-F2AC9485578E}"/>
              </a:ext>
            </a:extLst>
          </p:cNvPr>
          <p:cNvSpPr>
            <a:spLocks noGrp="1"/>
          </p:cNvSpPr>
          <p:nvPr>
            <p:ph type="body" idx="13"/>
          </p:nvPr>
        </p:nvSpPr>
        <p:spPr>
          <a:xfrm>
            <a:off x="762000" y="624387"/>
            <a:ext cx="20955000" cy="801181"/>
          </a:xfrm>
          <a:prstGeom prst="rect">
            <a:avLst/>
          </a:prstGeom>
        </p:spPr>
        <p:txBody>
          <a:bodyPr/>
          <a:lstStyle/>
          <a:p>
            <a:r>
              <a:rPr lang="es-ES" sz="5600" dirty="0">
                <a:solidFill>
                  <a:srgbClr val="2289C0"/>
                </a:solidFill>
                <a:latin typeface="+mn-lt"/>
              </a:rPr>
              <a:t>Dei: </a:t>
            </a:r>
            <a:r>
              <a:rPr lang="es-ES" sz="5600" dirty="0" err="1">
                <a:solidFill>
                  <a:srgbClr val="2289C0"/>
                </a:solidFill>
                <a:latin typeface="+mn-lt"/>
              </a:rPr>
              <a:t>Politics</a:t>
            </a:r>
            <a:r>
              <a:rPr lang="es-ES" sz="5600" dirty="0">
                <a:solidFill>
                  <a:srgbClr val="2289C0"/>
                </a:solidFill>
                <a:latin typeface="+mn-lt"/>
              </a:rPr>
              <a:t> </a:t>
            </a:r>
            <a:r>
              <a:rPr lang="es-ES" sz="5600" dirty="0" err="1">
                <a:solidFill>
                  <a:srgbClr val="2289C0"/>
                </a:solidFill>
                <a:latin typeface="+mn-lt"/>
              </a:rPr>
              <a:t>of</a:t>
            </a:r>
            <a:r>
              <a:rPr lang="es-ES" sz="5600" dirty="0">
                <a:solidFill>
                  <a:srgbClr val="2289C0"/>
                </a:solidFill>
                <a:latin typeface="+mn-lt"/>
              </a:rPr>
              <a:t> </a:t>
            </a:r>
            <a:r>
              <a:rPr lang="es-ES" sz="5600" dirty="0" err="1">
                <a:solidFill>
                  <a:srgbClr val="2289C0"/>
                </a:solidFill>
                <a:latin typeface="+mn-lt"/>
              </a:rPr>
              <a:t>dilution</a:t>
            </a:r>
            <a:r>
              <a:rPr lang="es-ES" sz="5600" dirty="0">
                <a:solidFill>
                  <a:srgbClr val="2289C0"/>
                </a:solidFill>
                <a:latin typeface="+mn-lt"/>
              </a:rPr>
              <a:t> </a:t>
            </a:r>
            <a:r>
              <a:rPr lang="es-ES" sz="5600" dirty="0" err="1">
                <a:solidFill>
                  <a:srgbClr val="2289C0"/>
                </a:solidFill>
                <a:latin typeface="+mn-lt"/>
              </a:rPr>
              <a:t>or</a:t>
            </a:r>
            <a:r>
              <a:rPr lang="es-ES" sz="5600" dirty="0">
                <a:solidFill>
                  <a:srgbClr val="2289C0"/>
                </a:solidFill>
                <a:latin typeface="+mn-lt"/>
              </a:rPr>
              <a:t> </a:t>
            </a:r>
            <a:r>
              <a:rPr lang="es-ES" sz="5600" dirty="0" err="1">
                <a:solidFill>
                  <a:srgbClr val="2289C0"/>
                </a:solidFill>
                <a:latin typeface="+mn-lt"/>
              </a:rPr>
              <a:t>disruption</a:t>
            </a:r>
            <a:r>
              <a:rPr lang="es-ES" sz="5600" dirty="0">
                <a:solidFill>
                  <a:srgbClr val="2289C0"/>
                </a:solidFill>
                <a:latin typeface="+mn-lt"/>
              </a:rPr>
              <a:t>?</a:t>
            </a:r>
            <a:endParaRPr sz="5600" dirty="0">
              <a:solidFill>
                <a:srgbClr val="2289C0"/>
              </a:solidFill>
              <a:latin typeface="+mn-lt"/>
            </a:endParaRPr>
          </a:p>
        </p:txBody>
      </p:sp>
    </p:spTree>
    <p:extLst>
      <p:ext uri="{BB962C8B-B14F-4D97-AF65-F5344CB8AC3E}">
        <p14:creationId xmlns:p14="http://schemas.microsoft.com/office/powerpoint/2010/main" val="1821416594"/>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98">
            <a:extLst>
              <a:ext uri="{FF2B5EF4-FFF2-40B4-BE49-F238E27FC236}">
                <a16:creationId xmlns:a16="http://schemas.microsoft.com/office/drawing/2014/main" id="{EDCD7AB7-6B35-AB4C-BA68-F2AC9485578E}"/>
              </a:ext>
            </a:extLst>
          </p:cNvPr>
          <p:cNvSpPr>
            <a:spLocks noGrp="1"/>
          </p:cNvSpPr>
          <p:nvPr>
            <p:ph type="body" idx="13"/>
          </p:nvPr>
        </p:nvSpPr>
        <p:spPr>
          <a:xfrm>
            <a:off x="762000" y="624387"/>
            <a:ext cx="20955000" cy="801181"/>
          </a:xfrm>
          <a:prstGeom prst="rect">
            <a:avLst/>
          </a:prstGeom>
        </p:spPr>
        <p:txBody>
          <a:bodyPr/>
          <a:lstStyle/>
          <a:p>
            <a:r>
              <a:rPr lang="es-ES" sz="5600" dirty="0">
                <a:solidFill>
                  <a:srgbClr val="2289C0"/>
                </a:solidFill>
                <a:latin typeface="+mn-lt"/>
              </a:rPr>
              <a:t>Dei: </a:t>
            </a:r>
            <a:r>
              <a:rPr lang="es-ES" sz="5600" dirty="0" err="1">
                <a:solidFill>
                  <a:srgbClr val="2289C0"/>
                </a:solidFill>
                <a:latin typeface="+mn-lt"/>
              </a:rPr>
              <a:t>Politics</a:t>
            </a:r>
            <a:r>
              <a:rPr lang="es-ES" sz="5600" dirty="0">
                <a:solidFill>
                  <a:srgbClr val="2289C0"/>
                </a:solidFill>
                <a:latin typeface="+mn-lt"/>
              </a:rPr>
              <a:t> </a:t>
            </a:r>
            <a:r>
              <a:rPr lang="es-ES" sz="5600" dirty="0" err="1">
                <a:solidFill>
                  <a:srgbClr val="2289C0"/>
                </a:solidFill>
                <a:latin typeface="+mn-lt"/>
              </a:rPr>
              <a:t>of</a:t>
            </a:r>
            <a:r>
              <a:rPr lang="es-ES" sz="5600" dirty="0">
                <a:solidFill>
                  <a:srgbClr val="2289C0"/>
                </a:solidFill>
                <a:latin typeface="+mn-lt"/>
              </a:rPr>
              <a:t> </a:t>
            </a:r>
            <a:r>
              <a:rPr lang="es-ES" sz="5600" dirty="0" err="1">
                <a:solidFill>
                  <a:srgbClr val="2289C0"/>
                </a:solidFill>
                <a:latin typeface="+mn-lt"/>
              </a:rPr>
              <a:t>dilution</a:t>
            </a:r>
            <a:r>
              <a:rPr lang="es-ES" sz="5600" dirty="0">
                <a:solidFill>
                  <a:srgbClr val="2289C0"/>
                </a:solidFill>
                <a:latin typeface="+mn-lt"/>
              </a:rPr>
              <a:t> </a:t>
            </a:r>
            <a:r>
              <a:rPr lang="es-ES" sz="5600" dirty="0" err="1">
                <a:solidFill>
                  <a:srgbClr val="2289C0"/>
                </a:solidFill>
                <a:latin typeface="+mn-lt"/>
              </a:rPr>
              <a:t>or</a:t>
            </a:r>
            <a:r>
              <a:rPr lang="es-ES" sz="5600" dirty="0">
                <a:solidFill>
                  <a:srgbClr val="2289C0"/>
                </a:solidFill>
                <a:latin typeface="+mn-lt"/>
              </a:rPr>
              <a:t> </a:t>
            </a:r>
            <a:r>
              <a:rPr lang="es-ES" sz="5600" dirty="0" err="1">
                <a:solidFill>
                  <a:srgbClr val="2289C0"/>
                </a:solidFill>
                <a:latin typeface="+mn-lt"/>
              </a:rPr>
              <a:t>disruption</a:t>
            </a:r>
            <a:r>
              <a:rPr lang="es-ES" sz="5600" dirty="0">
                <a:solidFill>
                  <a:srgbClr val="2289C0"/>
                </a:solidFill>
                <a:latin typeface="+mn-lt"/>
              </a:rPr>
              <a:t>?</a:t>
            </a:r>
            <a:endParaRPr sz="5600" dirty="0">
              <a:solidFill>
                <a:srgbClr val="2289C0"/>
              </a:solidFill>
              <a:latin typeface="+mn-lt"/>
            </a:endParaRPr>
          </a:p>
        </p:txBody>
      </p:sp>
      <p:pic>
        <p:nvPicPr>
          <p:cNvPr id="10" name="Picture 9" descr="A picture containing sky, outdoor, ground, people&#10;&#10;Description automatically generated">
            <a:extLst>
              <a:ext uri="{FF2B5EF4-FFF2-40B4-BE49-F238E27FC236}">
                <a16:creationId xmlns:a16="http://schemas.microsoft.com/office/drawing/2014/main" id="{43781C57-F5B3-79D8-F1CF-01ABBE9AD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993" y="2189272"/>
            <a:ext cx="16270014" cy="9978094"/>
          </a:xfrm>
          <a:prstGeom prst="rect">
            <a:avLst/>
          </a:prstGeom>
        </p:spPr>
      </p:pic>
      <p:sp>
        <p:nvSpPr>
          <p:cNvPr id="11" name="TextBox 10">
            <a:extLst>
              <a:ext uri="{FF2B5EF4-FFF2-40B4-BE49-F238E27FC236}">
                <a16:creationId xmlns:a16="http://schemas.microsoft.com/office/drawing/2014/main" id="{9C913AA9-FEE6-8510-1BFB-B3BBE1F2B9DD}"/>
              </a:ext>
            </a:extLst>
          </p:cNvPr>
          <p:cNvSpPr txBox="1"/>
          <p:nvPr/>
        </p:nvSpPr>
        <p:spPr>
          <a:xfrm>
            <a:off x="3836275" y="12167366"/>
            <a:ext cx="17478704" cy="14619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err="1">
                <a:solidFill>
                  <a:schemeClr val="bg1"/>
                </a:solidFill>
              </a:rPr>
              <a:t>Likan</a:t>
            </a:r>
            <a:r>
              <a:rPr lang="en-US" dirty="0">
                <a:solidFill>
                  <a:schemeClr val="bg1"/>
                </a:solidFill>
              </a:rPr>
              <a:t> </a:t>
            </a:r>
            <a:r>
              <a:rPr lang="en-US" dirty="0" err="1">
                <a:solidFill>
                  <a:schemeClr val="bg1"/>
                </a:solidFill>
              </a:rPr>
              <a:t>Antai</a:t>
            </a:r>
            <a:r>
              <a:rPr lang="en-US" dirty="0">
                <a:solidFill>
                  <a:schemeClr val="bg1"/>
                </a:solidFill>
              </a:rPr>
              <a:t> people performing a traditional ceremony for the construction of the ALMA telescope on </a:t>
            </a:r>
            <a:r>
              <a:rPr lang="en-US" dirty="0" err="1">
                <a:solidFill>
                  <a:schemeClr val="bg1"/>
                </a:solidFill>
              </a:rPr>
              <a:t>Chajnantor</a:t>
            </a:r>
            <a:r>
              <a:rPr lang="en-US" dirty="0">
                <a:solidFill>
                  <a:schemeClr val="bg1"/>
                </a:solidFill>
              </a:rPr>
              <a:t>. Source: ESO through </a:t>
            </a:r>
            <a:r>
              <a:rPr lang="en-US" dirty="0" err="1">
                <a:solidFill>
                  <a:schemeClr val="bg1"/>
                </a:solidFill>
              </a:rPr>
              <a:t>astrobites.org</a:t>
            </a:r>
            <a:r>
              <a:rPr lang="en-US" dirty="0">
                <a:solidFill>
                  <a:schemeClr val="bg1"/>
                </a:solidFill>
              </a:rPr>
              <a:t> , Kate </a:t>
            </a:r>
            <a:r>
              <a:rPr lang="en-US" dirty="0" err="1">
                <a:solidFill>
                  <a:schemeClr val="bg1"/>
                </a:solidFill>
              </a:rPr>
              <a:t>Storey</a:t>
            </a:r>
            <a:r>
              <a:rPr lang="en-US" dirty="0">
                <a:solidFill>
                  <a:schemeClr val="bg1"/>
                </a:solidFill>
              </a:rPr>
              <a:t>-Fisher.</a:t>
            </a:r>
            <a:endParaRPr kumimoji="0" lang="en-US" sz="3000" i="0" u="none" strike="noStrike" cap="none" spc="0" normalizeH="0" baseline="0" dirty="0">
              <a:ln>
                <a:noFill/>
              </a:ln>
              <a:solidFill>
                <a:schemeClr val="bg1"/>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427756614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body" idx="13"/>
          </p:nvPr>
        </p:nvSpPr>
        <p:spPr>
          <a:xfrm>
            <a:off x="1639613" y="1826067"/>
            <a:ext cx="16606965" cy="3758721"/>
          </a:xfrm>
          <a:prstGeom prst="rect">
            <a:avLst/>
          </a:prstGeom>
          <a:solidFill>
            <a:srgbClr val="FFFFFF"/>
          </a:solidFill>
        </p:spPr>
        <p:txBody>
          <a:bodyPr/>
          <a:lstStyle>
            <a:lvl1pPr>
              <a:defRPr sz="7400"/>
            </a:lvl1pPr>
          </a:lstStyle>
          <a:p>
            <a:r>
              <a:rPr lang="en-US" dirty="0">
                <a:solidFill>
                  <a:srgbClr val="3571A3"/>
                </a:solidFill>
              </a:rPr>
              <a:t>Some resources:</a:t>
            </a:r>
          </a:p>
          <a:p>
            <a:pPr marL="1143000" indent="-1143000" algn="ctr">
              <a:buFont typeface="Arial" panose="020B0604020202020204" pitchFamily="34" charset="0"/>
              <a:buChar char="•"/>
            </a:pPr>
            <a:endParaRPr lang="en-US" dirty="0">
              <a:solidFill>
                <a:srgbClr val="3571A3"/>
              </a:solidFill>
            </a:endParaRPr>
          </a:p>
          <a:p>
            <a:endParaRPr lang="en-US" dirty="0">
              <a:solidFill>
                <a:srgbClr val="3571A3"/>
              </a:solidFill>
            </a:endParaRPr>
          </a:p>
          <a:p>
            <a:pPr algn="ctr"/>
            <a:endParaRPr dirty="0">
              <a:solidFill>
                <a:srgbClr val="3571A3"/>
              </a:solidFill>
            </a:endParaRPr>
          </a:p>
        </p:txBody>
      </p:sp>
      <p:sp>
        <p:nvSpPr>
          <p:cNvPr id="4" name="Shape 186">
            <a:extLst>
              <a:ext uri="{FF2B5EF4-FFF2-40B4-BE49-F238E27FC236}">
                <a16:creationId xmlns:a16="http://schemas.microsoft.com/office/drawing/2014/main" id="{ED494180-D24E-1AC3-E542-EF3D6261078A}"/>
              </a:ext>
            </a:extLst>
          </p:cNvPr>
          <p:cNvSpPr txBox="1">
            <a:spLocks/>
          </p:cNvSpPr>
          <p:nvPr/>
        </p:nvSpPr>
        <p:spPr>
          <a:xfrm>
            <a:off x="762000" y="3390117"/>
            <a:ext cx="23622000" cy="10960651"/>
          </a:xfrm>
          <a:prstGeom prst="rect">
            <a:avLst/>
          </a:prstGeom>
        </p:spPr>
        <p:txBody>
          <a:bodyPr>
            <a:normAutofit/>
          </a:bodyPr>
          <a:lstStyle>
            <a:lvl1pPr marL="635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1pPr>
            <a:lvl2pPr marL="1270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2pPr>
            <a:lvl3pPr marL="1905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3pPr>
            <a:lvl4pPr marL="2540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4pPr>
            <a:lvl5pPr marL="3175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5pPr>
            <a:lvl6pPr marL="3810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6pPr>
            <a:lvl7pPr marL="4445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7pPr>
            <a:lvl8pPr marL="5080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8pPr>
            <a:lvl9pPr marL="5715000" marR="0" indent="-635000" algn="l" defTabSz="825500" latinLnBrk="0">
              <a:lnSpc>
                <a:spcPct val="100000"/>
              </a:lnSpc>
              <a:spcBef>
                <a:spcPts val="3900"/>
              </a:spcBef>
              <a:spcAft>
                <a:spcPts val="0"/>
              </a:spcAft>
              <a:buClr>
                <a:schemeClr val="accent1">
                  <a:satOff val="-4060"/>
                </a:schemeClr>
              </a:buClr>
              <a:buSzPct val="104999"/>
              <a:buFont typeface="Avenir Next"/>
              <a:buChar char="‣"/>
              <a:tabLst/>
              <a:defRPr sz="48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defRPr>
                <a:solidFill>
                  <a:srgbClr val="5B5B5C"/>
                </a:solidFill>
              </a:defRPr>
            </a:pPr>
            <a:r>
              <a:rPr lang="en-US" dirty="0"/>
              <a:t>Astronomical Observatories and Indigenous Communities in Chile. Kate </a:t>
            </a:r>
            <a:r>
              <a:rPr lang="en-US" dirty="0" err="1"/>
              <a:t>Storey</a:t>
            </a:r>
            <a:r>
              <a:rPr lang="en-US" dirty="0"/>
              <a:t>-Fisher, 2019, </a:t>
            </a:r>
            <a:r>
              <a:rPr lang="en-US" dirty="0" err="1"/>
              <a:t>Astrobites.org</a:t>
            </a:r>
            <a:endParaRPr lang="en-US" dirty="0"/>
          </a:p>
          <a:p>
            <a:pPr hangingPunct="1">
              <a:defRPr>
                <a:solidFill>
                  <a:srgbClr val="5B5B5C"/>
                </a:solidFill>
              </a:defRPr>
            </a:pPr>
            <a:r>
              <a:rPr lang="en-US" dirty="0"/>
              <a:t>The universe of our elders. </a:t>
            </a:r>
            <a:r>
              <a:rPr lang="en-US" dirty="0" err="1"/>
              <a:t>Etnoastronomy</a:t>
            </a:r>
            <a:r>
              <a:rPr lang="en-US" dirty="0"/>
              <a:t> </a:t>
            </a:r>
            <a:r>
              <a:rPr lang="en-US" dirty="0" err="1"/>
              <a:t>Atacameño</a:t>
            </a:r>
            <a:r>
              <a:rPr lang="en-US" dirty="0"/>
              <a:t> project, 2013. </a:t>
            </a:r>
            <a:r>
              <a:rPr lang="en-US" dirty="0" err="1"/>
              <a:t>Almaobservatory.org</a:t>
            </a:r>
            <a:endParaRPr lang="en-US" dirty="0"/>
          </a:p>
          <a:p>
            <a:pPr hangingPunct="1">
              <a:defRPr>
                <a:solidFill>
                  <a:srgbClr val="5B5B5C"/>
                </a:solidFill>
              </a:defRPr>
            </a:pPr>
            <a:r>
              <a:rPr lang="en-US" dirty="0"/>
              <a:t>Nostalgia for the light. Documentary by Patricio Guzmán, about the Atacama Desert and the disappeared, 2010.</a:t>
            </a:r>
          </a:p>
          <a:p>
            <a:pPr hangingPunct="1">
              <a:defRPr>
                <a:solidFill>
                  <a:srgbClr val="5B5B5C"/>
                </a:solidFill>
              </a:defRPr>
            </a:pPr>
            <a:r>
              <a:rPr lang="en-US" dirty="0"/>
              <a:t>Chile is updating its constitution for the 21st century. The US should follow its lead. David Adler, The Guardian, 28 July 2022.</a:t>
            </a:r>
          </a:p>
        </p:txBody>
      </p:sp>
    </p:spTree>
    <p:extLst>
      <p:ext uri="{BB962C8B-B14F-4D97-AF65-F5344CB8AC3E}">
        <p14:creationId xmlns:p14="http://schemas.microsoft.com/office/powerpoint/2010/main" val="187900224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body" idx="13"/>
          </p:nvPr>
        </p:nvSpPr>
        <p:spPr>
          <a:xfrm>
            <a:off x="7430194" y="2621468"/>
            <a:ext cx="9523612" cy="4669740"/>
          </a:xfrm>
          <a:prstGeom prst="rect">
            <a:avLst/>
          </a:prstGeom>
          <a:solidFill>
            <a:srgbClr val="FFFFFF"/>
          </a:solidFill>
        </p:spPr>
        <p:txBody>
          <a:bodyPr/>
          <a:lstStyle>
            <a:lvl1pPr>
              <a:defRPr sz="7400"/>
            </a:lvl1pPr>
          </a:lstStyle>
          <a:p>
            <a:pPr algn="ctr"/>
            <a:r>
              <a:rPr lang="en-US" dirty="0">
                <a:solidFill>
                  <a:srgbClr val="3571A3"/>
                </a:solidFill>
              </a:rPr>
              <a:t>¡</a:t>
            </a:r>
            <a:r>
              <a:rPr lang="en-US" dirty="0" err="1">
                <a:solidFill>
                  <a:srgbClr val="3571A3"/>
                </a:solidFill>
              </a:rPr>
              <a:t>gRACIAS</a:t>
            </a:r>
            <a:r>
              <a:rPr lang="en-US" dirty="0">
                <a:solidFill>
                  <a:srgbClr val="3571A3"/>
                </a:solidFill>
              </a:rPr>
              <a:t>!</a:t>
            </a:r>
          </a:p>
          <a:p>
            <a:pPr algn="ctr"/>
            <a:endParaRPr lang="en-US" dirty="0">
              <a:solidFill>
                <a:srgbClr val="3571A3"/>
              </a:solidFill>
            </a:endParaRPr>
          </a:p>
          <a:p>
            <a:pPr algn="ctr"/>
            <a:r>
              <a:rPr lang="en-US" dirty="0">
                <a:solidFill>
                  <a:srgbClr val="3571A3"/>
                </a:solidFill>
              </a:rPr>
              <a:t>Thank you!</a:t>
            </a:r>
          </a:p>
          <a:p>
            <a:pPr algn="ctr"/>
            <a:endParaRPr lang="en-US" dirty="0">
              <a:solidFill>
                <a:srgbClr val="3571A3"/>
              </a:solidFill>
            </a:endParaRPr>
          </a:p>
          <a:p>
            <a:pPr algn="ctr"/>
            <a:endParaRPr dirty="0">
              <a:solidFill>
                <a:srgbClr val="3571A3"/>
              </a:solidFill>
            </a:endParaRPr>
          </a:p>
        </p:txBody>
      </p:sp>
      <p:sp>
        <p:nvSpPr>
          <p:cNvPr id="12" name="Shape 180">
            <a:extLst>
              <a:ext uri="{FF2B5EF4-FFF2-40B4-BE49-F238E27FC236}">
                <a16:creationId xmlns:a16="http://schemas.microsoft.com/office/drawing/2014/main" id="{BB0973AD-13DF-B14D-9395-A8083113FDFB}"/>
              </a:ext>
            </a:extLst>
          </p:cNvPr>
          <p:cNvSpPr>
            <a:spLocks noGrp="1"/>
          </p:cNvSpPr>
          <p:nvPr>
            <p:ph type="body" idx="15"/>
          </p:nvPr>
        </p:nvSpPr>
        <p:spPr>
          <a:xfrm>
            <a:off x="5791768" y="8207679"/>
            <a:ext cx="13361773" cy="3211135"/>
          </a:xfrm>
          <a:prstGeom prst="rect">
            <a:avLst/>
          </a:prstGeom>
        </p:spPr>
        <p:txBody>
          <a:bodyPr/>
          <a:lstStyle/>
          <a:p>
            <a:pPr algn="ctr">
              <a:defRPr sz="5800"/>
            </a:pPr>
            <a:r>
              <a:rPr dirty="0">
                <a:latin typeface="Avenir Next" panose="020B0503020202020204" pitchFamily="34" charset="0"/>
              </a:rPr>
              <a:t>Magdalena Novoa</a:t>
            </a:r>
          </a:p>
          <a:p>
            <a:pPr algn="ctr">
              <a:defRPr sz="4800"/>
            </a:pPr>
            <a:r>
              <a:rPr lang="en-US" dirty="0">
                <a:latin typeface="Avenir Next" panose="020B0503020202020204" pitchFamily="34" charset="0"/>
              </a:rPr>
              <a:t>Assistant Professor</a:t>
            </a:r>
          </a:p>
          <a:p>
            <a:pPr algn="ctr">
              <a:defRPr sz="4800"/>
            </a:pPr>
            <a:r>
              <a:rPr lang="en-US" dirty="0">
                <a:latin typeface="Avenir Next" panose="020B0503020202020204" pitchFamily="34" charset="0"/>
              </a:rPr>
              <a:t>Department of Urban and Regional Planning</a:t>
            </a:r>
          </a:p>
          <a:p>
            <a:pPr algn="ctr">
              <a:defRPr sz="4800"/>
            </a:pPr>
            <a:r>
              <a:rPr lang="en-US" dirty="0">
                <a:latin typeface="Avenir Next" panose="020B0503020202020204" pitchFamily="34" charset="0"/>
              </a:rPr>
              <a:t>University of Illinois Urbana Champaign</a:t>
            </a:r>
          </a:p>
        </p:txBody>
      </p:sp>
    </p:spTree>
    <p:extLst>
      <p:ext uri="{BB962C8B-B14F-4D97-AF65-F5344CB8AC3E}">
        <p14:creationId xmlns:p14="http://schemas.microsoft.com/office/powerpoint/2010/main" val="187611263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9CF6BE-B120-31DC-70AB-C78AABB682F2}"/>
              </a:ext>
            </a:extLst>
          </p:cNvPr>
          <p:cNvSpPr/>
          <p:nvPr/>
        </p:nvSpPr>
        <p:spPr>
          <a:xfrm>
            <a:off x="4275083" y="12479245"/>
            <a:ext cx="20955000" cy="553998"/>
          </a:xfrm>
          <a:prstGeom prst="rect">
            <a:avLst/>
          </a:prstGeom>
        </p:spPr>
        <p:txBody>
          <a:bodyPr wrap="square">
            <a:spAutoFit/>
          </a:bodyPr>
          <a:lstStyle/>
          <a:p>
            <a:r>
              <a:rPr lang="es-ES_tradnl" dirty="0">
                <a:solidFill>
                  <a:schemeClr val="bg1"/>
                </a:solidFill>
              </a:rPr>
              <a:t>La Silla </a:t>
            </a:r>
            <a:r>
              <a:rPr lang="es-ES_tradnl" dirty="0" err="1">
                <a:solidFill>
                  <a:schemeClr val="bg1"/>
                </a:solidFill>
              </a:rPr>
              <a:t>Observatory</a:t>
            </a:r>
            <a:r>
              <a:rPr lang="es-ES_tradnl" dirty="0">
                <a:solidFill>
                  <a:schemeClr val="bg1"/>
                </a:solidFill>
              </a:rPr>
              <a:t>. Atacama </a:t>
            </a:r>
            <a:r>
              <a:rPr lang="es-ES_tradnl" dirty="0" err="1">
                <a:solidFill>
                  <a:schemeClr val="bg1"/>
                </a:solidFill>
              </a:rPr>
              <a:t>Desert</a:t>
            </a:r>
            <a:r>
              <a:rPr lang="es-ES_tradnl" dirty="0">
                <a:solidFill>
                  <a:schemeClr val="bg1"/>
                </a:solidFill>
              </a:rPr>
              <a:t> in </a:t>
            </a:r>
            <a:r>
              <a:rPr lang="es-ES_tradnl" dirty="0" err="1">
                <a:solidFill>
                  <a:schemeClr val="bg1"/>
                </a:solidFill>
              </a:rPr>
              <a:t>the</a:t>
            </a:r>
            <a:r>
              <a:rPr lang="es-ES_tradnl" dirty="0">
                <a:solidFill>
                  <a:schemeClr val="bg1"/>
                </a:solidFill>
              </a:rPr>
              <a:t> Coquimbo </a:t>
            </a:r>
            <a:r>
              <a:rPr lang="es-ES_tradnl" dirty="0" err="1">
                <a:solidFill>
                  <a:schemeClr val="bg1"/>
                </a:solidFill>
              </a:rPr>
              <a:t>Region</a:t>
            </a:r>
            <a:r>
              <a:rPr lang="es-ES_tradnl" dirty="0">
                <a:solidFill>
                  <a:schemeClr val="bg1"/>
                </a:solidFill>
              </a:rPr>
              <a:t>, Chile. </a:t>
            </a:r>
            <a:r>
              <a:rPr lang="es-ES_tradnl" dirty="0" err="1">
                <a:solidFill>
                  <a:schemeClr val="bg1"/>
                </a:solidFill>
              </a:rPr>
              <a:t>Source</a:t>
            </a:r>
            <a:r>
              <a:rPr lang="es-ES_tradnl" dirty="0">
                <a:solidFill>
                  <a:schemeClr val="bg1"/>
                </a:solidFill>
              </a:rPr>
              <a:t>: ESO</a:t>
            </a:r>
          </a:p>
        </p:txBody>
      </p:sp>
      <p:pic>
        <p:nvPicPr>
          <p:cNvPr id="10" name="Picture 9" descr="A picture containing outdoor, ground, building, dome&#10;&#10;Description automatically generated">
            <a:extLst>
              <a:ext uri="{FF2B5EF4-FFF2-40B4-BE49-F238E27FC236}">
                <a16:creationId xmlns:a16="http://schemas.microsoft.com/office/drawing/2014/main" id="{D2DCFD2F-3FB1-C02E-FA1D-E1F48A4B7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255" y="1597744"/>
            <a:ext cx="16158560" cy="10767694"/>
          </a:xfrm>
          <a:prstGeom prst="rect">
            <a:avLst/>
          </a:prstGeom>
        </p:spPr>
      </p:pic>
    </p:spTree>
    <p:extLst>
      <p:ext uri="{BB962C8B-B14F-4D97-AF65-F5344CB8AC3E}">
        <p14:creationId xmlns:p14="http://schemas.microsoft.com/office/powerpoint/2010/main" val="341373990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ky, outdoor, ground, desert&#10;&#10;Description automatically generated">
            <a:extLst>
              <a:ext uri="{FF2B5EF4-FFF2-40B4-BE49-F238E27FC236}">
                <a16:creationId xmlns:a16="http://schemas.microsoft.com/office/drawing/2014/main" id="{3893A47B-FB33-9854-D8F6-90534173F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614" y="2256981"/>
            <a:ext cx="18056772" cy="10156934"/>
          </a:xfrm>
          <a:prstGeom prst="rect">
            <a:avLst/>
          </a:prstGeom>
        </p:spPr>
      </p:pic>
      <p:sp>
        <p:nvSpPr>
          <p:cNvPr id="10" name="Rectangle 9">
            <a:extLst>
              <a:ext uri="{FF2B5EF4-FFF2-40B4-BE49-F238E27FC236}">
                <a16:creationId xmlns:a16="http://schemas.microsoft.com/office/drawing/2014/main" id="{C841F3B5-2B49-32D1-0764-A2C8CCEEDCA6}"/>
              </a:ext>
            </a:extLst>
          </p:cNvPr>
          <p:cNvSpPr/>
          <p:nvPr/>
        </p:nvSpPr>
        <p:spPr>
          <a:xfrm>
            <a:off x="3410608" y="12413915"/>
            <a:ext cx="18306392" cy="584775"/>
          </a:xfrm>
          <a:prstGeom prst="rect">
            <a:avLst/>
          </a:prstGeom>
        </p:spPr>
        <p:txBody>
          <a:bodyPr wrap="square">
            <a:spAutoFit/>
          </a:bodyPr>
          <a:lstStyle/>
          <a:p>
            <a:r>
              <a:rPr lang="en-US" sz="3200" dirty="0" err="1">
                <a:solidFill>
                  <a:schemeClr val="bg1"/>
                </a:solidFill>
              </a:rPr>
              <a:t>Qhapac</a:t>
            </a:r>
            <a:r>
              <a:rPr lang="en-US" sz="3200" dirty="0">
                <a:solidFill>
                  <a:schemeClr val="bg1"/>
                </a:solidFill>
              </a:rPr>
              <a:t> </a:t>
            </a:r>
            <a:r>
              <a:rPr lang="en-US" sz="3200" dirty="0" err="1">
                <a:solidFill>
                  <a:schemeClr val="bg1"/>
                </a:solidFill>
              </a:rPr>
              <a:t>ñan</a:t>
            </a:r>
            <a:r>
              <a:rPr lang="en-US" sz="3200" dirty="0">
                <a:solidFill>
                  <a:schemeClr val="bg1"/>
                </a:solidFill>
              </a:rPr>
              <a:t>, Andean Road System. World Heritage site. Source: National Monuments Council</a:t>
            </a:r>
            <a:endParaRPr lang="es-ES_tradnl" dirty="0">
              <a:solidFill>
                <a:schemeClr val="bg1"/>
              </a:solidFill>
            </a:endParaRPr>
          </a:p>
        </p:txBody>
      </p:sp>
    </p:spTree>
    <p:extLst>
      <p:ext uri="{BB962C8B-B14F-4D97-AF65-F5344CB8AC3E}">
        <p14:creationId xmlns:p14="http://schemas.microsoft.com/office/powerpoint/2010/main" val="353873554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E09FD5-C901-EB41-83E4-F44357B37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79" y="3591946"/>
            <a:ext cx="11407569" cy="7625380"/>
          </a:xfrm>
          <a:prstGeom prst="rect">
            <a:avLst/>
          </a:prstGeom>
        </p:spPr>
      </p:pic>
      <p:sp>
        <p:nvSpPr>
          <p:cNvPr id="2" name="Rectangle 1">
            <a:extLst>
              <a:ext uri="{FF2B5EF4-FFF2-40B4-BE49-F238E27FC236}">
                <a16:creationId xmlns:a16="http://schemas.microsoft.com/office/drawing/2014/main" id="{AC348354-74B9-8B44-9B4B-0AAADE3E14CA}"/>
              </a:ext>
            </a:extLst>
          </p:cNvPr>
          <p:cNvSpPr/>
          <p:nvPr/>
        </p:nvSpPr>
        <p:spPr>
          <a:xfrm>
            <a:off x="762000" y="11708622"/>
            <a:ext cx="11125048" cy="1569660"/>
          </a:xfrm>
          <a:prstGeom prst="rect">
            <a:avLst/>
          </a:prstGeom>
        </p:spPr>
        <p:txBody>
          <a:bodyPr wrap="square">
            <a:spAutoFit/>
          </a:bodyPr>
          <a:lstStyle/>
          <a:p>
            <a:r>
              <a:rPr lang="en-US" sz="3200" dirty="0">
                <a:solidFill>
                  <a:schemeClr val="bg1"/>
                </a:solidFill>
              </a:rPr>
              <a:t>National Heritage March 2014 in front Chilean Government Palace “Heritage is Us the Communities”. Images courtesy of ACBZP.</a:t>
            </a:r>
            <a:endParaRPr lang="es-ES_tradnl" dirty="0">
              <a:solidFill>
                <a:schemeClr val="bg1"/>
              </a:solidFill>
            </a:endParaRPr>
          </a:p>
        </p:txBody>
      </p:sp>
      <p:pic>
        <p:nvPicPr>
          <p:cNvPr id="9" name="Picture 8" descr="A group of people sitting around a table&#10;&#10;Description automatically generated with medium confidence">
            <a:extLst>
              <a:ext uri="{FF2B5EF4-FFF2-40B4-BE49-F238E27FC236}">
                <a16:creationId xmlns:a16="http://schemas.microsoft.com/office/drawing/2014/main" id="{C9D674BC-53AA-F150-B78D-8C09BB639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4248" y="3591946"/>
            <a:ext cx="10167173" cy="7625380"/>
          </a:xfrm>
          <a:prstGeom prst="rect">
            <a:avLst/>
          </a:prstGeom>
        </p:spPr>
      </p:pic>
      <p:sp>
        <p:nvSpPr>
          <p:cNvPr id="10" name="Rectangle 9">
            <a:extLst>
              <a:ext uri="{FF2B5EF4-FFF2-40B4-BE49-F238E27FC236}">
                <a16:creationId xmlns:a16="http://schemas.microsoft.com/office/drawing/2014/main" id="{FD2DF633-694C-F8DC-6649-BE25B170092C}"/>
              </a:ext>
            </a:extLst>
          </p:cNvPr>
          <p:cNvSpPr/>
          <p:nvPr/>
        </p:nvSpPr>
        <p:spPr>
          <a:xfrm>
            <a:off x="12427226" y="11708622"/>
            <a:ext cx="11125048" cy="1569660"/>
          </a:xfrm>
          <a:prstGeom prst="rect">
            <a:avLst/>
          </a:prstGeom>
        </p:spPr>
        <p:txBody>
          <a:bodyPr wrap="square">
            <a:spAutoFit/>
          </a:bodyPr>
          <a:lstStyle/>
          <a:p>
            <a:r>
              <a:rPr lang="en-US" sz="3200" dirty="0">
                <a:solidFill>
                  <a:schemeClr val="bg1"/>
                </a:solidFill>
              </a:rPr>
              <a:t>Recovering the history of Lota from a female perspective using the textile technique “</a:t>
            </a:r>
            <a:r>
              <a:rPr lang="en-US" sz="3200" dirty="0" err="1">
                <a:solidFill>
                  <a:schemeClr val="bg1"/>
                </a:solidFill>
              </a:rPr>
              <a:t>arpillera</a:t>
            </a:r>
            <a:r>
              <a:rPr lang="en-US" sz="3200" dirty="0">
                <a:solidFill>
                  <a:schemeClr val="bg1"/>
                </a:solidFill>
              </a:rPr>
              <a:t> </a:t>
            </a:r>
            <a:r>
              <a:rPr lang="en-US" sz="3200" dirty="0" err="1">
                <a:solidFill>
                  <a:schemeClr val="bg1"/>
                </a:solidFill>
              </a:rPr>
              <a:t>urbana</a:t>
            </a:r>
            <a:r>
              <a:rPr lang="en-US" sz="3200" dirty="0">
                <a:solidFill>
                  <a:schemeClr val="bg1"/>
                </a:solidFill>
              </a:rPr>
              <a:t>”. January 2020, Lota, Chile.</a:t>
            </a:r>
            <a:endParaRPr lang="es-ES_tradnl" dirty="0">
              <a:solidFill>
                <a:schemeClr val="bg1"/>
              </a:solidFill>
            </a:endParaRPr>
          </a:p>
        </p:txBody>
      </p:sp>
    </p:spTree>
    <p:extLst>
      <p:ext uri="{BB962C8B-B14F-4D97-AF65-F5344CB8AC3E}">
        <p14:creationId xmlns:p14="http://schemas.microsoft.com/office/powerpoint/2010/main" val="162865406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148" y="6871677"/>
            <a:ext cx="17932400" cy="1016000"/>
          </a:xfrm>
        </p:spPr>
        <p:txBody>
          <a:bodyPr>
            <a:noAutofit/>
          </a:bodyPr>
          <a:lstStyle/>
          <a:p>
            <a:pPr algn="ctr"/>
            <a:r>
              <a:rPr lang="en-US" sz="9600" dirty="0" err="1"/>
              <a:t>FotoBombardeo</a:t>
            </a:r>
            <a:r>
              <a:rPr lang="en-US" sz="9600" dirty="0"/>
              <a:t> de la </a:t>
            </a:r>
            <a:r>
              <a:rPr lang="en-US" sz="9600" dirty="0" err="1"/>
              <a:t>moneda</a:t>
            </a:r>
            <a:endParaRPr lang="en-US" sz="9600" dirty="0"/>
          </a:p>
        </p:txBody>
      </p:sp>
      <p:pic>
        <p:nvPicPr>
          <p:cNvPr id="4" name="Picture 3" descr="A building on fire&#10;&#10;Description automatically generated with medium confidence">
            <a:extLst>
              <a:ext uri="{FF2B5EF4-FFF2-40B4-BE49-F238E27FC236}">
                <a16:creationId xmlns:a16="http://schemas.microsoft.com/office/drawing/2014/main" id="{EB412FF3-FBF0-A565-6514-B7A97DE7D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308" y="2033354"/>
            <a:ext cx="15327368" cy="9052769"/>
          </a:xfrm>
          <a:prstGeom prst="rect">
            <a:avLst/>
          </a:prstGeom>
        </p:spPr>
      </p:pic>
      <p:sp>
        <p:nvSpPr>
          <p:cNvPr id="7" name="Rectangle 6">
            <a:extLst>
              <a:ext uri="{FF2B5EF4-FFF2-40B4-BE49-F238E27FC236}">
                <a16:creationId xmlns:a16="http://schemas.microsoft.com/office/drawing/2014/main" id="{26B3DF62-0859-324F-95E6-79D8EA8D9FA4}"/>
              </a:ext>
            </a:extLst>
          </p:cNvPr>
          <p:cNvSpPr/>
          <p:nvPr/>
        </p:nvSpPr>
        <p:spPr>
          <a:xfrm>
            <a:off x="4319752" y="11540359"/>
            <a:ext cx="16828795" cy="1513235"/>
          </a:xfrm>
          <a:prstGeom prst="rect">
            <a:avLst/>
          </a:prstGeom>
        </p:spPr>
        <p:txBody>
          <a:bodyPr wrap="square">
            <a:spAutoFit/>
          </a:bodyPr>
          <a:lstStyle/>
          <a:p>
            <a:r>
              <a:rPr lang="es-ES_tradnl" sz="3200" dirty="0">
                <a:solidFill>
                  <a:schemeClr val="bg1"/>
                </a:solidFill>
              </a:rPr>
              <a:t>11 </a:t>
            </a:r>
            <a:r>
              <a:rPr lang="es-ES_tradnl" sz="3200" dirty="0" err="1">
                <a:solidFill>
                  <a:schemeClr val="bg1"/>
                </a:solidFill>
              </a:rPr>
              <a:t>September</a:t>
            </a:r>
            <a:r>
              <a:rPr lang="es-ES_tradnl" sz="3200" dirty="0">
                <a:solidFill>
                  <a:schemeClr val="bg1"/>
                </a:solidFill>
              </a:rPr>
              <a:t> 1973, </a:t>
            </a:r>
            <a:r>
              <a:rPr lang="es-ES_tradnl" sz="3200" dirty="0" err="1">
                <a:solidFill>
                  <a:schemeClr val="bg1"/>
                </a:solidFill>
              </a:rPr>
              <a:t>Chilean</a:t>
            </a:r>
            <a:r>
              <a:rPr lang="es-ES_tradnl" sz="3200" dirty="0">
                <a:solidFill>
                  <a:schemeClr val="bg1"/>
                </a:solidFill>
              </a:rPr>
              <a:t> </a:t>
            </a:r>
            <a:r>
              <a:rPr lang="es-ES_tradnl" sz="3200" dirty="0" err="1">
                <a:solidFill>
                  <a:schemeClr val="bg1"/>
                </a:solidFill>
              </a:rPr>
              <a:t>coup</a:t>
            </a:r>
            <a:r>
              <a:rPr lang="es-ES_tradnl" sz="3200" dirty="0">
                <a:solidFill>
                  <a:schemeClr val="bg1"/>
                </a:solidFill>
              </a:rPr>
              <a:t> </a:t>
            </a:r>
            <a:r>
              <a:rPr lang="es-ES_tradnl" sz="3200" dirty="0" err="1">
                <a:solidFill>
                  <a:schemeClr val="bg1"/>
                </a:solidFill>
              </a:rPr>
              <a:t>d´état</a:t>
            </a:r>
            <a:r>
              <a:rPr lang="es-ES_tradnl" sz="3200" dirty="0">
                <a:solidFill>
                  <a:schemeClr val="bg1"/>
                </a:solidFill>
              </a:rPr>
              <a:t>. </a:t>
            </a:r>
            <a:r>
              <a:rPr lang="es-ES_tradnl" sz="3200" dirty="0" err="1">
                <a:solidFill>
                  <a:schemeClr val="bg1"/>
                </a:solidFill>
              </a:rPr>
              <a:t>Military</a:t>
            </a:r>
            <a:r>
              <a:rPr lang="es-ES_tradnl" sz="3200" dirty="0">
                <a:solidFill>
                  <a:schemeClr val="bg1"/>
                </a:solidFill>
              </a:rPr>
              <a:t> </a:t>
            </a:r>
            <a:r>
              <a:rPr lang="es-ES_tradnl" sz="3200" dirty="0" err="1">
                <a:solidFill>
                  <a:schemeClr val="bg1"/>
                </a:solidFill>
              </a:rPr>
              <a:t>dictatorship</a:t>
            </a:r>
            <a:r>
              <a:rPr lang="es-ES_tradnl" sz="3200" dirty="0">
                <a:solidFill>
                  <a:schemeClr val="bg1"/>
                </a:solidFill>
              </a:rPr>
              <a:t> in Chile 1973-1990.</a:t>
            </a:r>
          </a:p>
          <a:p>
            <a:r>
              <a:rPr lang="es-ES_tradnl" sz="3200" dirty="0" err="1">
                <a:solidFill>
                  <a:schemeClr val="bg1"/>
                </a:solidFill>
              </a:rPr>
              <a:t>Image</a:t>
            </a:r>
            <a:r>
              <a:rPr lang="es-ES_tradnl" sz="3200" dirty="0">
                <a:solidFill>
                  <a:schemeClr val="bg1"/>
                </a:solidFill>
              </a:rPr>
              <a:t>: </a:t>
            </a:r>
            <a:r>
              <a:rPr lang="es-ES_tradnl" sz="3200" dirty="0" err="1">
                <a:solidFill>
                  <a:schemeClr val="bg1"/>
                </a:solidFill>
              </a:rPr>
              <a:t>Bombardement</a:t>
            </a:r>
            <a:r>
              <a:rPr lang="es-ES_tradnl" sz="3200" dirty="0">
                <a:solidFill>
                  <a:schemeClr val="bg1"/>
                </a:solidFill>
              </a:rPr>
              <a:t> </a:t>
            </a:r>
            <a:r>
              <a:rPr lang="es-ES_tradnl" sz="3200" dirty="0" err="1">
                <a:solidFill>
                  <a:schemeClr val="bg1"/>
                </a:solidFill>
              </a:rPr>
              <a:t>of</a:t>
            </a:r>
            <a:r>
              <a:rPr lang="es-ES_tradnl" sz="3200" dirty="0">
                <a:solidFill>
                  <a:schemeClr val="bg1"/>
                </a:solidFill>
              </a:rPr>
              <a:t> La Moneda </a:t>
            </a:r>
            <a:r>
              <a:rPr lang="es-ES_tradnl" sz="3200" dirty="0" err="1">
                <a:solidFill>
                  <a:schemeClr val="bg1"/>
                </a:solidFill>
              </a:rPr>
              <a:t>Goverment</a:t>
            </a:r>
            <a:r>
              <a:rPr lang="es-ES_tradnl" sz="3200" dirty="0">
                <a:solidFill>
                  <a:schemeClr val="bg1"/>
                </a:solidFill>
              </a:rPr>
              <a:t> Palace. </a:t>
            </a:r>
          </a:p>
        </p:txBody>
      </p:sp>
    </p:spTree>
    <p:extLst>
      <p:ext uri="{BB962C8B-B14F-4D97-AF65-F5344CB8AC3E}">
        <p14:creationId xmlns:p14="http://schemas.microsoft.com/office/powerpoint/2010/main" val="305113388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gallery, room, posing&#10;&#10;Description automatically generated">
            <a:extLst>
              <a:ext uri="{FF2B5EF4-FFF2-40B4-BE49-F238E27FC236}">
                <a16:creationId xmlns:a16="http://schemas.microsoft.com/office/drawing/2014/main" id="{97F76150-714B-0E2D-B403-0C0F798A1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303" y="1512194"/>
            <a:ext cx="9333186" cy="12113603"/>
          </a:xfrm>
          <a:prstGeom prst="rect">
            <a:avLst/>
          </a:prstGeom>
        </p:spPr>
      </p:pic>
      <p:sp>
        <p:nvSpPr>
          <p:cNvPr id="17" name="Rectangle 16">
            <a:extLst>
              <a:ext uri="{FF2B5EF4-FFF2-40B4-BE49-F238E27FC236}">
                <a16:creationId xmlns:a16="http://schemas.microsoft.com/office/drawing/2014/main" id="{E00D0760-B8F8-0D20-E96A-9076DBAEB213}"/>
              </a:ext>
            </a:extLst>
          </p:cNvPr>
          <p:cNvSpPr/>
          <p:nvPr/>
        </p:nvSpPr>
        <p:spPr>
          <a:xfrm>
            <a:off x="16107103" y="10554458"/>
            <a:ext cx="7252137" cy="2862322"/>
          </a:xfrm>
          <a:prstGeom prst="rect">
            <a:avLst/>
          </a:prstGeom>
        </p:spPr>
        <p:txBody>
          <a:bodyPr wrap="square">
            <a:spAutoFit/>
          </a:bodyPr>
          <a:lstStyle/>
          <a:p>
            <a:r>
              <a:rPr lang="es-ES_tradnl" sz="3600" dirty="0">
                <a:solidFill>
                  <a:schemeClr val="bg1"/>
                </a:solidFill>
              </a:rPr>
              <a:t>Poster </a:t>
            </a:r>
            <a:r>
              <a:rPr lang="es-ES_tradnl" sz="3600" dirty="0" err="1">
                <a:solidFill>
                  <a:schemeClr val="bg1"/>
                </a:solidFill>
              </a:rPr>
              <a:t>of</a:t>
            </a:r>
            <a:r>
              <a:rPr lang="es-ES_tradnl" sz="3600" dirty="0">
                <a:solidFill>
                  <a:schemeClr val="bg1"/>
                </a:solidFill>
              </a:rPr>
              <a:t> Augusto Pinochet. </a:t>
            </a:r>
            <a:r>
              <a:rPr lang="es-ES_tradnl" sz="3600" dirty="0" err="1">
                <a:solidFill>
                  <a:schemeClr val="bg1"/>
                </a:solidFill>
              </a:rPr>
              <a:t>It</a:t>
            </a:r>
            <a:r>
              <a:rPr lang="es-ES_tradnl" sz="3600" dirty="0">
                <a:solidFill>
                  <a:schemeClr val="bg1"/>
                </a:solidFill>
              </a:rPr>
              <a:t> </a:t>
            </a:r>
            <a:r>
              <a:rPr lang="es-ES_tradnl" sz="3600" dirty="0" err="1">
                <a:solidFill>
                  <a:schemeClr val="bg1"/>
                </a:solidFill>
              </a:rPr>
              <a:t>says</a:t>
            </a:r>
            <a:r>
              <a:rPr lang="es-ES_tradnl" sz="3600" dirty="0">
                <a:solidFill>
                  <a:schemeClr val="bg1"/>
                </a:solidFill>
              </a:rPr>
              <a:t> “Augusto Pinochet Ugarte, General </a:t>
            </a:r>
            <a:r>
              <a:rPr lang="es-ES_tradnl" sz="3600" dirty="0" err="1">
                <a:solidFill>
                  <a:schemeClr val="bg1"/>
                </a:solidFill>
              </a:rPr>
              <a:t>of</a:t>
            </a:r>
            <a:r>
              <a:rPr lang="es-ES_tradnl" sz="3600" dirty="0">
                <a:solidFill>
                  <a:schemeClr val="bg1"/>
                </a:solidFill>
              </a:rPr>
              <a:t> </a:t>
            </a:r>
            <a:r>
              <a:rPr lang="es-ES_tradnl" sz="3600" dirty="0" err="1">
                <a:solidFill>
                  <a:schemeClr val="bg1"/>
                </a:solidFill>
              </a:rPr>
              <a:t>the</a:t>
            </a:r>
            <a:r>
              <a:rPr lang="es-ES_tradnl" sz="3600" dirty="0">
                <a:solidFill>
                  <a:schemeClr val="bg1"/>
                </a:solidFill>
              </a:rPr>
              <a:t> </a:t>
            </a:r>
            <a:r>
              <a:rPr lang="es-ES_tradnl" sz="3600" dirty="0" err="1">
                <a:solidFill>
                  <a:schemeClr val="bg1"/>
                </a:solidFill>
              </a:rPr>
              <a:t>Army</a:t>
            </a:r>
            <a:r>
              <a:rPr lang="es-ES_tradnl" sz="3600" dirty="0">
                <a:solidFill>
                  <a:schemeClr val="bg1"/>
                </a:solidFill>
              </a:rPr>
              <a:t>, </a:t>
            </a:r>
            <a:r>
              <a:rPr lang="es-ES_tradnl" sz="3600" dirty="0" err="1">
                <a:solidFill>
                  <a:schemeClr val="bg1"/>
                </a:solidFill>
              </a:rPr>
              <a:t>President</a:t>
            </a:r>
            <a:r>
              <a:rPr lang="es-ES_tradnl" sz="3600" dirty="0">
                <a:solidFill>
                  <a:schemeClr val="bg1"/>
                </a:solidFill>
              </a:rPr>
              <a:t> </a:t>
            </a:r>
            <a:r>
              <a:rPr lang="es-ES_tradnl" sz="3600" dirty="0" err="1">
                <a:solidFill>
                  <a:schemeClr val="bg1"/>
                </a:solidFill>
              </a:rPr>
              <a:t>of</a:t>
            </a:r>
            <a:r>
              <a:rPr lang="es-ES_tradnl" sz="3600" dirty="0">
                <a:solidFill>
                  <a:schemeClr val="bg1"/>
                </a:solidFill>
              </a:rPr>
              <a:t> </a:t>
            </a:r>
            <a:r>
              <a:rPr lang="es-ES_tradnl" sz="3600" dirty="0" err="1">
                <a:solidFill>
                  <a:schemeClr val="bg1"/>
                </a:solidFill>
              </a:rPr>
              <a:t>the</a:t>
            </a:r>
            <a:r>
              <a:rPr lang="es-ES_tradnl" sz="3600" dirty="0">
                <a:solidFill>
                  <a:schemeClr val="bg1"/>
                </a:solidFill>
              </a:rPr>
              <a:t> </a:t>
            </a:r>
            <a:r>
              <a:rPr lang="es-ES_tradnl" sz="3600" dirty="0" err="1">
                <a:solidFill>
                  <a:schemeClr val="bg1"/>
                </a:solidFill>
              </a:rPr>
              <a:t>Republic</a:t>
            </a:r>
            <a:r>
              <a:rPr lang="es-ES_tradnl" sz="3600" dirty="0">
                <a:solidFill>
                  <a:schemeClr val="bg1"/>
                </a:solidFill>
              </a:rPr>
              <a:t> </a:t>
            </a:r>
            <a:r>
              <a:rPr lang="es-ES_tradnl" sz="3600" dirty="0" err="1">
                <a:solidFill>
                  <a:schemeClr val="bg1"/>
                </a:solidFill>
              </a:rPr>
              <a:t>of</a:t>
            </a:r>
            <a:r>
              <a:rPr lang="es-ES_tradnl" sz="3600" dirty="0">
                <a:solidFill>
                  <a:schemeClr val="bg1"/>
                </a:solidFill>
              </a:rPr>
              <a:t> Chile”. </a:t>
            </a:r>
            <a:r>
              <a:rPr lang="es-ES_tradnl" sz="3600" dirty="0" err="1">
                <a:solidFill>
                  <a:schemeClr val="bg1"/>
                </a:solidFill>
              </a:rPr>
              <a:t>Source</a:t>
            </a:r>
            <a:r>
              <a:rPr lang="es-ES_tradnl" sz="3600" dirty="0">
                <a:solidFill>
                  <a:schemeClr val="bg1"/>
                </a:solidFill>
              </a:rPr>
              <a:t>: Museo de la Memoria, Chile.</a:t>
            </a:r>
          </a:p>
        </p:txBody>
      </p:sp>
      <p:sp>
        <p:nvSpPr>
          <p:cNvPr id="19" name="Text Placeholder 18">
            <a:extLst>
              <a:ext uri="{FF2B5EF4-FFF2-40B4-BE49-F238E27FC236}">
                <a16:creationId xmlns:a16="http://schemas.microsoft.com/office/drawing/2014/main" id="{A104DB1A-CD20-D978-CBC2-94BC6584FED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9933148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FA6153C-6321-E38A-1575-C67891EC16E0}"/>
              </a:ext>
            </a:extLst>
          </p:cNvPr>
          <p:cNvSpPr txBox="1"/>
          <p:nvPr/>
        </p:nvSpPr>
        <p:spPr>
          <a:xfrm>
            <a:off x="4066628" y="12638782"/>
            <a:ext cx="18677758"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solidFill>
                  <a:schemeClr val="bg1"/>
                </a:solidFill>
              </a:rPr>
              <a:t>Map representing European colonization in the Americas. Source: The American People: Creating a Nation and a Society through </a:t>
            </a:r>
            <a:r>
              <a:rPr lang="en-US" sz="3200" dirty="0" err="1">
                <a:solidFill>
                  <a:schemeClr val="bg1"/>
                </a:solidFill>
              </a:rPr>
              <a:t>Vox.com</a:t>
            </a:r>
            <a:endParaRPr lang="en-US" sz="3200" dirty="0">
              <a:solidFill>
                <a:schemeClr val="bg1"/>
              </a:solidFill>
            </a:endParaRPr>
          </a:p>
        </p:txBody>
      </p:sp>
      <p:pic>
        <p:nvPicPr>
          <p:cNvPr id="17" name="Picture 16" descr="Map&#10;&#10;Description automatically generated">
            <a:extLst>
              <a:ext uri="{FF2B5EF4-FFF2-40B4-BE49-F238E27FC236}">
                <a16:creationId xmlns:a16="http://schemas.microsoft.com/office/drawing/2014/main" id="{9883BCE4-8414-FC99-2A84-F1B698442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349690"/>
            <a:ext cx="11430000" cy="11087100"/>
          </a:xfrm>
          <a:prstGeom prst="rect">
            <a:avLst/>
          </a:prstGeom>
        </p:spPr>
      </p:pic>
      <p:sp>
        <p:nvSpPr>
          <p:cNvPr id="19" name="Text Placeholder 18">
            <a:extLst>
              <a:ext uri="{FF2B5EF4-FFF2-40B4-BE49-F238E27FC236}">
                <a16:creationId xmlns:a16="http://schemas.microsoft.com/office/drawing/2014/main" id="{F2A3826E-E014-AF79-CAEC-EFCDA00D1E1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41832462"/>
      </p:ext>
    </p:extLst>
  </p:cSld>
  <p:clrMapOvr>
    <a:masterClrMapping/>
  </p:clrMapOvr>
  <p:transition spd="slow"/>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80000"/>
          </a:lnSpc>
          <a:spcBef>
            <a:spcPts val="0"/>
          </a:spcBef>
          <a:spcAft>
            <a:spcPts val="0"/>
          </a:spcAft>
          <a:buClrTx/>
          <a:buSzTx/>
          <a:buFontTx/>
          <a:buNone/>
          <a:tabLst/>
          <a:defRPr kumimoji="0" sz="40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80000"/>
          </a:lnSpc>
          <a:spcBef>
            <a:spcPts val="0"/>
          </a:spcBef>
          <a:spcAft>
            <a:spcPts val="0"/>
          </a:spcAft>
          <a:buClrTx/>
          <a:buSzTx/>
          <a:buFontTx/>
          <a:buNone/>
          <a:tabLst/>
          <a:defRPr kumimoji="0" sz="40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42740</TotalTime>
  <Words>4365</Words>
  <Application>Microsoft Macintosh PowerPoint</Application>
  <PresentationFormat>Custom</PresentationFormat>
  <Paragraphs>169</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Avenir Next</vt:lpstr>
      <vt:lpstr>Avenir Next Medium</vt:lpstr>
      <vt:lpstr>DIN Alternate</vt:lpstr>
      <vt:lpstr>DIN Condensed</vt:lpstr>
      <vt:lpstr>Helvetica</vt:lpstr>
      <vt:lpstr>Helvetica Neue</vt:lpstr>
      <vt:lpstr>New_Template7</vt:lpstr>
      <vt:lpstr>PowerPoint Presentation</vt:lpstr>
      <vt:lpstr>PowerPoint Presentation</vt:lpstr>
      <vt:lpstr>introduction</vt:lpstr>
      <vt:lpstr>PowerPoint Presentation</vt:lpstr>
      <vt:lpstr>PowerPoint Presentation</vt:lpstr>
      <vt:lpstr>PowerPoint Presentation</vt:lpstr>
      <vt:lpstr>FotoBombardeo de la moneda</vt:lpstr>
      <vt:lpstr>PowerPoint Presentation</vt:lpstr>
      <vt:lpstr>PowerPoint Presentation</vt:lpstr>
      <vt:lpstr>PowerPoint Presentation</vt:lpstr>
      <vt:lpstr>Some data about Chile </vt:lpstr>
      <vt:lpstr>PowerPoint Presentation</vt:lpstr>
      <vt:lpstr>PowerPoint Presentation</vt:lpstr>
      <vt:lpstr>Silences: some more data…</vt:lpstr>
      <vt:lpstr>PowerPoint Presentation</vt:lpstr>
      <vt:lpstr>PowerPoint Presentation</vt:lpstr>
      <vt:lpstr>PowerPoint Presentation</vt:lpstr>
      <vt:lpstr>PowerPoint Presentation</vt:lpstr>
      <vt:lpstr>PowerPoint Presentation</vt:lpstr>
      <vt:lpstr>PowerPoint Presentation</vt:lpstr>
      <vt:lpstr>Is Colonialism about the past?</vt:lpstr>
      <vt:lpstr>mEMORY AND THE (RE)MAKING OF chile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DIVERSITY, EQUITY &amp; INCLUSION pOLITICS OF DILUTION OR DISRUPTION?</vt:lpstr>
      <vt:lpstr>PowerPoint Presentation</vt:lpstr>
      <vt:lpstr>PowerPoint Presentation</vt:lpstr>
      <vt:lpstr>Colonialisms is not about the past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Novoa Echaurren, Magdalena</cp:lastModifiedBy>
  <cp:revision>278</cp:revision>
  <cp:lastPrinted>2020-02-12T04:49:28Z</cp:lastPrinted>
  <dcterms:modified xsi:type="dcterms:W3CDTF">2022-08-16T03:01:51Z</dcterms:modified>
</cp:coreProperties>
</file>