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5"/>
    <p:sldMasterId id="2147483716" r:id="rId6"/>
    <p:sldMasterId id="2147483734" r:id="rId7"/>
    <p:sldMasterId id="2147483774" r:id="rId8"/>
    <p:sldMasterId id="2147483777" r:id="rId9"/>
    <p:sldMasterId id="2147483792" r:id="rId10"/>
    <p:sldMasterId id="2147483808" r:id="rId11"/>
    <p:sldMasterId id="2147483942" r:id="rId12"/>
    <p:sldMasterId id="2147483954" r:id="rId13"/>
    <p:sldMasterId id="2147484019" r:id="rId14"/>
    <p:sldMasterId id="2147484038" r:id="rId15"/>
    <p:sldMasterId id="2147484097" r:id="rId16"/>
    <p:sldMasterId id="2147484113" r:id="rId17"/>
  </p:sldMasterIdLst>
  <p:notesMasterIdLst>
    <p:notesMasterId r:id="rId38"/>
  </p:notesMasterIdLst>
  <p:handoutMasterIdLst>
    <p:handoutMasterId r:id="rId39"/>
  </p:handoutMasterIdLst>
  <p:sldIdLst>
    <p:sldId id="815" r:id="rId18"/>
    <p:sldId id="5340" r:id="rId19"/>
    <p:sldId id="5151" r:id="rId20"/>
    <p:sldId id="947" r:id="rId21"/>
    <p:sldId id="5568" r:id="rId22"/>
    <p:sldId id="5364" r:id="rId23"/>
    <p:sldId id="5366" r:id="rId24"/>
    <p:sldId id="5296" r:id="rId25"/>
    <p:sldId id="5490" r:id="rId26"/>
    <p:sldId id="5491" r:id="rId27"/>
    <p:sldId id="5492" r:id="rId28"/>
    <p:sldId id="259" r:id="rId29"/>
    <p:sldId id="5584" r:id="rId30"/>
    <p:sldId id="5587" r:id="rId31"/>
    <p:sldId id="5588" r:id="rId32"/>
    <p:sldId id="5287" r:id="rId33"/>
    <p:sldId id="5585" r:id="rId34"/>
    <p:sldId id="2043" r:id="rId35"/>
    <p:sldId id="5339" r:id="rId36"/>
    <p:sldId id="1304"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D8D90"/>
    <a:srgbClr val="41999D"/>
    <a:srgbClr val="0D1789"/>
    <a:srgbClr val="326A43"/>
    <a:srgbClr val="000099"/>
    <a:srgbClr val="409CA0"/>
    <a:srgbClr val="007779"/>
    <a:srgbClr val="007778"/>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2" autoAdjust="0"/>
    <p:restoredTop sz="91496" autoAdjust="0"/>
  </p:normalViewPr>
  <p:slideViewPr>
    <p:cSldViewPr>
      <p:cViewPr varScale="1">
        <p:scale>
          <a:sx n="119" d="100"/>
          <a:sy n="119" d="100"/>
        </p:scale>
        <p:origin x="55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28"/>
    </p:cViewPr>
  </p:sorterViewPr>
  <p:notesViewPr>
    <p:cSldViewPr>
      <p:cViewPr varScale="1">
        <p:scale>
          <a:sx n="86" d="100"/>
          <a:sy n="86" d="100"/>
        </p:scale>
        <p:origin x="-31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handoutMaster" Target="handoutMasters/handoutMaster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844F444-655C-4447-8A33-46CA4E6A1E52}" type="datetimeFigureOut">
              <a:rPr lang="en-US" smtClean="0"/>
              <a:t>5/10/2022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B964B57-3F54-AA4A-8807-4ACB91C592C4}" type="slidenum">
              <a:rPr lang="en-US" smtClean="0"/>
              <a:t>‹#›</a:t>
            </a:fld>
            <a:endParaRPr lang="en-US"/>
          </a:p>
        </p:txBody>
      </p:sp>
    </p:spTree>
    <p:extLst>
      <p:ext uri="{BB962C8B-B14F-4D97-AF65-F5344CB8AC3E}">
        <p14:creationId xmlns:p14="http://schemas.microsoft.com/office/powerpoint/2010/main" val="1293821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D13F7EE-B0CE-433E-8107-DC2AEE5B2996}" type="datetimeFigureOut">
              <a:rPr lang="en-US" smtClean="0"/>
              <a:pPr/>
              <a:t>5/10/2022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F494CA-B278-4C92-91F6-0074234A9682}" type="slidenum">
              <a:rPr lang="en-US" smtClean="0"/>
              <a:pPr/>
              <a:t>‹#›</a:t>
            </a:fld>
            <a:endParaRPr lang="en-US"/>
          </a:p>
        </p:txBody>
      </p:sp>
    </p:spTree>
    <p:extLst>
      <p:ext uri="{BB962C8B-B14F-4D97-AF65-F5344CB8AC3E}">
        <p14:creationId xmlns:p14="http://schemas.microsoft.com/office/powerpoint/2010/main" val="30412674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a:t>
            </a:fld>
            <a:endParaRPr lang="en-US" dirty="0"/>
          </a:p>
        </p:txBody>
      </p:sp>
      <p:sp>
        <p:nvSpPr>
          <p:cNvPr id="22530" name="Rectangle 2"/>
          <p:cNvSpPr>
            <a:spLocks noGrp="1" noRot="1" noChangeAspect="1" noChangeArrowheads="1" noTextEdit="1"/>
          </p:cNvSpPr>
          <p:nvPr>
            <p:ph type="sldImg"/>
          </p:nvPr>
        </p:nvSpPr>
        <p:spPr>
          <a:xfrm>
            <a:off x="1181100" y="696913"/>
            <a:ext cx="4648200" cy="3486150"/>
          </a:xfrm>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6574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Verdana"/>
                <a:ea typeface="Verdana"/>
                <a:cs typeface="Verdana"/>
                <a:sym typeface="Verdana"/>
              </a:rPr>
              <a:t>Reviews: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Verdana"/>
                <a:ea typeface="Verdana"/>
                <a:cs typeface="Verdana"/>
                <a:sym typeface="Verdana"/>
              </a:rPr>
              <a:t>May 2021</a:t>
            </a:r>
            <a:r>
              <a:rPr lang="en-US" dirty="0">
                <a:solidFill>
                  <a:schemeClr val="dk1"/>
                </a:solidFill>
                <a:latin typeface="Verdana"/>
                <a:ea typeface="Verdana"/>
                <a:cs typeface="Verdana"/>
                <a:sym typeface="Verdana"/>
              </a:rPr>
              <a:t> – NSF status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Verdana"/>
                <a:ea typeface="Verdana"/>
                <a:cs typeface="Verdana"/>
                <a:sym typeface="Verdana"/>
              </a:rPr>
              <a:t>CMB: Gain insight into inflationary epoch at the beginning of the universe, dark energy &amp; neutrino properties by studying oldest visible light</a:t>
            </a:r>
            <a:endParaRPr lang="en-US" sz="1200" dirty="0">
              <a:latin typeface="Verdana"/>
              <a:ea typeface="Verdana"/>
              <a:cs typeface="Verdana"/>
              <a:sym typeface="Verdana"/>
            </a:endParaRPr>
          </a:p>
          <a:p>
            <a:endParaRPr lang="en-US" dirty="0"/>
          </a:p>
          <a:p>
            <a:r>
              <a:rPr lang="en-US" dirty="0"/>
              <a:t>CMB-S4: </a:t>
            </a:r>
          </a:p>
          <a:p>
            <a:pPr marL="457200" marR="0" lvl="0" indent="-323850" algn="l" rtl="0">
              <a:spcBef>
                <a:spcPts val="0"/>
              </a:spcBef>
              <a:spcAft>
                <a:spcPts val="0"/>
              </a:spcAft>
              <a:buSzPts val="1500"/>
              <a:buFont typeface="Verdana"/>
              <a:buChar char="●"/>
            </a:pPr>
            <a:r>
              <a:rPr lang="en-US" sz="1200" dirty="0">
                <a:latin typeface="Verdana"/>
                <a:ea typeface="Verdana"/>
                <a:cs typeface="Verdana"/>
                <a:sym typeface="Verdana"/>
              </a:rPr>
              <a:t>Recommended by P5 in all scenarios</a:t>
            </a:r>
          </a:p>
          <a:p>
            <a:pPr marL="457200" marR="0" lvl="0" indent="-323850" algn="l" rtl="0">
              <a:spcBef>
                <a:spcPts val="0"/>
              </a:spcBef>
              <a:spcAft>
                <a:spcPts val="0"/>
              </a:spcAft>
              <a:buSzPts val="1500"/>
              <a:buFont typeface="Verdana"/>
              <a:buChar char="●"/>
            </a:pPr>
            <a:r>
              <a:rPr lang="en-US" sz="1200" dirty="0">
                <a:latin typeface="Verdana"/>
                <a:ea typeface="Verdana"/>
                <a:cs typeface="Verdana"/>
                <a:sym typeface="Verdana"/>
              </a:rPr>
              <a:t>HEP/Cosmic Frontier next flagship project</a:t>
            </a:r>
          </a:p>
          <a:p>
            <a:pPr marL="457200" marR="0" lvl="0" indent="-323850" algn="l" rtl="0">
              <a:spcBef>
                <a:spcPts val="0"/>
              </a:spcBef>
              <a:spcAft>
                <a:spcPts val="0"/>
              </a:spcAft>
              <a:buSzPts val="1500"/>
              <a:buFont typeface="Verdana"/>
              <a:buChar char="●"/>
            </a:pPr>
            <a:r>
              <a:rPr lang="en-US" sz="1200" b="1" dirty="0">
                <a:latin typeface="Verdana"/>
                <a:ea typeface="Verdana"/>
                <a:cs typeface="Verdana"/>
                <a:sym typeface="Verdana"/>
              </a:rPr>
              <a:t>Goal: cross critical science thresholds, including definitive tests of Inflation</a:t>
            </a:r>
          </a:p>
          <a:p>
            <a:endParaRPr lang="en-US" dirty="0"/>
          </a:p>
        </p:txBody>
      </p:sp>
      <p:sp>
        <p:nvSpPr>
          <p:cNvPr id="4" name="Slide Number Placeholder 3"/>
          <p:cNvSpPr>
            <a:spLocks noGrp="1"/>
          </p:cNvSpPr>
          <p:nvPr>
            <p:ph type="sldNum" sz="quarter" idx="5"/>
          </p:nvPr>
        </p:nvSpPr>
        <p:spPr/>
        <p:txBody>
          <a:bodyPr/>
          <a:lstStyle/>
          <a:p>
            <a:fld id="{E5F494CA-B278-4C92-91F6-0074234A9682}" type="slidenum">
              <a:rPr lang="en-US" smtClean="0"/>
              <a:pPr/>
              <a:t>11</a:t>
            </a:fld>
            <a:endParaRPr lang="en-US"/>
          </a:p>
        </p:txBody>
      </p:sp>
    </p:spTree>
    <p:extLst>
      <p:ext uri="{BB962C8B-B14F-4D97-AF65-F5344CB8AC3E}">
        <p14:creationId xmlns:p14="http://schemas.microsoft.com/office/powerpoint/2010/main" val="249975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f2c4ea3c8_0_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0f2c4ea3c8_0_8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101FB8"/>
              </a:buClr>
              <a:buSzPts val="1200"/>
              <a:buFont typeface="Verdana"/>
              <a:buNone/>
            </a:pPr>
            <a:endParaRPr dirty="0"/>
          </a:p>
          <a:p>
            <a:pPr marL="0" marR="0" lvl="0" indent="0" algn="l" rtl="0">
              <a:lnSpc>
                <a:spcPct val="100000"/>
              </a:lnSpc>
              <a:spcBef>
                <a:spcPts val="0"/>
              </a:spcBef>
              <a:spcAft>
                <a:spcPts val="0"/>
              </a:spcAft>
              <a:buClr>
                <a:srgbClr val="101FB8"/>
              </a:buClr>
              <a:buSzPts val="1200"/>
              <a:buFont typeface="Verdana"/>
              <a:buNone/>
            </a:pPr>
            <a:endParaRPr dirty="0"/>
          </a:p>
          <a:p>
            <a:pPr marL="0" lvl="0" indent="0" algn="l" rtl="0">
              <a:spcBef>
                <a:spcPts val="0"/>
              </a:spcBef>
              <a:spcAft>
                <a:spcPts val="0"/>
              </a:spcAft>
              <a:buNone/>
            </a:pPr>
            <a:endParaRPr dirty="0"/>
          </a:p>
        </p:txBody>
      </p:sp>
      <p:sp>
        <p:nvSpPr>
          <p:cNvPr id="155" name="Google Shape;155;g10f2c4ea3c8_0_8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Minority Serving Institutions</a:t>
            </a:r>
          </a:p>
          <a:p>
            <a:r>
              <a:rPr lang="en-US" dirty="0"/>
              <a:t>Under Represented Groups</a:t>
            </a:r>
          </a:p>
        </p:txBody>
      </p:sp>
      <p:sp>
        <p:nvSpPr>
          <p:cNvPr id="4" name="Slide Number Placeholder 3"/>
          <p:cNvSpPr>
            <a:spLocks noGrp="1"/>
          </p:cNvSpPr>
          <p:nvPr>
            <p:ph type="sldNum" sz="quarter" idx="5"/>
          </p:nvPr>
        </p:nvSpPr>
        <p:spPr/>
        <p:txBody>
          <a:bodyPr/>
          <a:lstStyle/>
          <a:p>
            <a:fld id="{E5F494CA-B278-4C92-91F6-0074234A9682}" type="slidenum">
              <a:rPr lang="en-US" smtClean="0"/>
              <a:pPr/>
              <a:t>13</a:t>
            </a:fld>
            <a:endParaRPr lang="en-US"/>
          </a:p>
        </p:txBody>
      </p:sp>
    </p:spTree>
    <p:extLst>
      <p:ext uri="{BB962C8B-B14F-4D97-AF65-F5344CB8AC3E}">
        <p14:creationId xmlns:p14="http://schemas.microsoft.com/office/powerpoint/2010/main" val="339578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Minority Serving Institutions</a:t>
            </a:r>
          </a:p>
          <a:p>
            <a:r>
              <a:rPr lang="en-US" dirty="0"/>
              <a:t>Under Represented Groups</a:t>
            </a:r>
          </a:p>
        </p:txBody>
      </p:sp>
      <p:sp>
        <p:nvSpPr>
          <p:cNvPr id="4" name="Slide Number Placeholder 3"/>
          <p:cNvSpPr>
            <a:spLocks noGrp="1"/>
          </p:cNvSpPr>
          <p:nvPr>
            <p:ph type="sldNum" sz="quarter" idx="5"/>
          </p:nvPr>
        </p:nvSpPr>
        <p:spPr/>
        <p:txBody>
          <a:bodyPr/>
          <a:lstStyle/>
          <a:p>
            <a:fld id="{E5F494CA-B278-4C92-91F6-0074234A9682}" type="slidenum">
              <a:rPr lang="en-US" smtClean="0"/>
              <a:pPr/>
              <a:t>14</a:t>
            </a:fld>
            <a:endParaRPr lang="en-US"/>
          </a:p>
        </p:txBody>
      </p:sp>
    </p:spTree>
    <p:extLst>
      <p:ext uri="{BB962C8B-B14F-4D97-AF65-F5344CB8AC3E}">
        <p14:creationId xmlns:p14="http://schemas.microsoft.com/office/powerpoint/2010/main" val="326695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Minority Serving Institutions</a:t>
            </a:r>
          </a:p>
          <a:p>
            <a:r>
              <a:rPr lang="en-US" dirty="0"/>
              <a:t>Under Represented Groups</a:t>
            </a:r>
          </a:p>
        </p:txBody>
      </p:sp>
      <p:sp>
        <p:nvSpPr>
          <p:cNvPr id="4" name="Slide Number Placeholder 3"/>
          <p:cNvSpPr>
            <a:spLocks noGrp="1"/>
          </p:cNvSpPr>
          <p:nvPr>
            <p:ph type="sldNum" sz="quarter" idx="5"/>
          </p:nvPr>
        </p:nvSpPr>
        <p:spPr/>
        <p:txBody>
          <a:bodyPr/>
          <a:lstStyle/>
          <a:p>
            <a:fld id="{E5F494CA-B278-4C92-91F6-0074234A9682}" type="slidenum">
              <a:rPr lang="en-US" smtClean="0"/>
              <a:pPr/>
              <a:t>15</a:t>
            </a:fld>
            <a:endParaRPr lang="en-US"/>
          </a:p>
        </p:txBody>
      </p:sp>
    </p:spTree>
    <p:extLst>
      <p:ext uri="{BB962C8B-B14F-4D97-AF65-F5344CB8AC3E}">
        <p14:creationId xmlns:p14="http://schemas.microsoft.com/office/powerpoint/2010/main" val="57387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Minority Serving Institutions</a:t>
            </a:r>
          </a:p>
          <a:p>
            <a:r>
              <a:rPr lang="en-US" dirty="0"/>
              <a:t>Under Represented Groups</a:t>
            </a:r>
          </a:p>
        </p:txBody>
      </p:sp>
      <p:sp>
        <p:nvSpPr>
          <p:cNvPr id="4" name="Slide Number Placeholder 3"/>
          <p:cNvSpPr>
            <a:spLocks noGrp="1"/>
          </p:cNvSpPr>
          <p:nvPr>
            <p:ph type="sldNum" sz="quarter" idx="5"/>
          </p:nvPr>
        </p:nvSpPr>
        <p:spPr/>
        <p:txBody>
          <a:bodyPr/>
          <a:lstStyle/>
          <a:p>
            <a:fld id="{E5F494CA-B278-4C92-91F6-0074234A9682}" type="slidenum">
              <a:rPr lang="en-US" smtClean="0"/>
              <a:pPr/>
              <a:t>17</a:t>
            </a:fld>
            <a:endParaRPr lang="en-US"/>
          </a:p>
        </p:txBody>
      </p:sp>
    </p:spTree>
    <p:extLst>
      <p:ext uri="{BB962C8B-B14F-4D97-AF65-F5344CB8AC3E}">
        <p14:creationId xmlns:p14="http://schemas.microsoft.com/office/powerpoint/2010/main" val="444923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Astro2020 guidance: </a:t>
            </a:r>
            <a:r>
              <a:rPr lang="en-US" sz="1200" dirty="0">
                <a:solidFill>
                  <a:srgbClr val="101FB8"/>
                </a:solidFill>
                <a:sym typeface="Wingdings" panose="05000000000000000000" pitchFamily="2" charset="2"/>
              </a:rPr>
              <a:t></a:t>
            </a:r>
            <a:r>
              <a:rPr lang="en-US" sz="1200" dirty="0">
                <a:solidFill>
                  <a:srgbClr val="101FB8"/>
                </a:solidFill>
              </a:rPr>
              <a:t>Guidance will inform HEP on c</a:t>
            </a:r>
            <a:r>
              <a:rPr lang="en-US" altLang="en-US" sz="1200" dirty="0">
                <a:solidFill>
                  <a:srgbClr val="101FB8"/>
                </a:solidFill>
                <a:cs typeface="Arial" panose="020B0604020202020204" pitchFamily="34" charset="0"/>
              </a:rPr>
              <a:t>ompelling, high impact opportunities that align with our science priorities and make use of critical, leadership roles for our community and  capabilities; need to ensure adequate </a:t>
            </a:r>
            <a:r>
              <a:rPr lang="en-US" sz="1200" dirty="0">
                <a:solidFill>
                  <a:srgbClr val="101FB8"/>
                </a:solidFill>
              </a:rPr>
              <a:t>Research support, Experimental Operations, Computing resources, technology development, etc.  </a:t>
            </a:r>
          </a:p>
          <a:p>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C15FF"/>
                </a:solidFill>
                <a:effectLst/>
                <a:uLnTx/>
                <a:uFillTx/>
                <a:latin typeface="Verdana"/>
              </a:rPr>
              <a:t>“Snowmass” </a:t>
            </a:r>
            <a:r>
              <a:rPr kumimoji="0" lang="en-US" sz="1600" b="0" i="0" u="none" strike="noStrike" kern="1200" cap="none" spc="0" normalizeH="0" baseline="0" noProof="0" dirty="0">
                <a:ln>
                  <a:noFill/>
                </a:ln>
                <a:solidFill>
                  <a:srgbClr val="0C15FF"/>
                </a:solidFill>
                <a:effectLst/>
                <a:uLnTx/>
                <a:uFillTx/>
                <a:latin typeface="Verdana"/>
              </a:rPr>
              <a:t>process led by APS/DPF &amp; DPB for High Energy/Particle Physics community </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Verdana"/>
              </a:rPr>
              <a:t>To identify science questions and directions for the coming decade.  </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Verdana"/>
              </a:rPr>
              <a:t>Process started summer 2019;</a:t>
            </a:r>
            <a:r>
              <a:rPr kumimoji="0" lang="en-US" sz="1600" b="0" i="0" u="none" strike="noStrike" kern="1200" cap="none" spc="0" normalizeH="0" noProof="0" dirty="0">
                <a:ln>
                  <a:noFill/>
                </a:ln>
                <a:solidFill>
                  <a:srgbClr val="C00000"/>
                </a:solidFill>
                <a:effectLst/>
                <a:uLnTx/>
                <a:uFillTx/>
                <a:latin typeface="Verdana"/>
              </a:rPr>
              <a:t> paused due to </a:t>
            </a:r>
            <a:r>
              <a:rPr lang="en-US" sz="1600" dirty="0">
                <a:solidFill>
                  <a:srgbClr val="C00000"/>
                </a:solidFill>
                <a:latin typeface="Verdana"/>
              </a:rPr>
              <a:t>COVID </a:t>
            </a:r>
            <a:r>
              <a:rPr kumimoji="0" lang="en-US" sz="1600" b="0" i="0" u="none" strike="noStrike" kern="1200" cap="none" spc="0" normalizeH="0" baseline="0" noProof="0" dirty="0">
                <a:ln>
                  <a:noFill/>
                </a:ln>
                <a:solidFill>
                  <a:prstClr val="black"/>
                </a:solidFill>
                <a:effectLst/>
                <a:uLnTx/>
                <a:uFillTx/>
                <a:latin typeface="Verdana"/>
                <a:ea typeface="+mn-ea"/>
                <a:cs typeface="+mn-cs"/>
              </a:rPr>
              <a:t>to ensure broad engagement and the fullest possible participation of the HEP community</a:t>
            </a:r>
            <a:r>
              <a:rPr kumimoji="0" lang="en-US" sz="1600" b="0" i="0" u="none" strike="noStrike" kern="1200" cap="none" spc="0" normalizeH="0" baseline="0" noProof="0" dirty="0">
                <a:ln>
                  <a:noFill/>
                </a:ln>
                <a:solidFill>
                  <a:srgbClr val="C00000"/>
                </a:solidFill>
                <a:effectLst/>
                <a:uLnTx/>
                <a:uFillTx/>
                <a:latin typeface="Verdana"/>
                <a:ea typeface="+mn-ea"/>
                <a:cs typeface="+mn-cs"/>
              </a:rPr>
              <a:t>. R</a:t>
            </a:r>
            <a:r>
              <a:rPr lang="en-US" sz="1600" dirty="0" err="1">
                <a:solidFill>
                  <a:srgbClr val="C00000"/>
                </a:solidFill>
                <a:latin typeface="Verdana"/>
              </a:rPr>
              <a:t>estarted</a:t>
            </a:r>
            <a:r>
              <a:rPr lang="en-US" sz="1600" dirty="0">
                <a:solidFill>
                  <a:srgbClr val="C00000"/>
                </a:solidFill>
                <a:latin typeface="Verdana"/>
              </a:rPr>
              <a:t> Sept. 2021; </a:t>
            </a:r>
            <a:r>
              <a:rPr kumimoji="0" lang="en-US" sz="1600" b="0" i="0" u="none" strike="noStrike" kern="1200" cap="none" spc="0" normalizeH="0" baseline="0" noProof="0" dirty="0">
                <a:ln>
                  <a:noFill/>
                </a:ln>
                <a:solidFill>
                  <a:srgbClr val="C00000"/>
                </a:solidFill>
                <a:effectLst/>
                <a:uLnTx/>
                <a:uFillTx/>
                <a:latin typeface="Verdana"/>
              </a:rPr>
              <a:t>and culminates in a workshop in summer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101FB8"/>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C15FF"/>
                </a:solidFill>
                <a:effectLst/>
                <a:uLnTx/>
                <a:uFillTx/>
              </a:rPr>
              <a:t>DOE &amp; NSF charged the National Academy of Science to carry out an </a:t>
            </a:r>
            <a:r>
              <a:rPr kumimoji="0" lang="en-US" sz="1600" b="1" i="0" u="none" strike="noStrike" kern="1200" cap="none" spc="0" normalizeH="0" baseline="0" noProof="0" dirty="0">
                <a:ln>
                  <a:noFill/>
                </a:ln>
                <a:solidFill>
                  <a:srgbClr val="0C15FF"/>
                </a:solidFill>
                <a:effectLst/>
                <a:uLnTx/>
                <a:uFillTx/>
              </a:rPr>
              <a:t>Elementary Particle Physics (EPP) decadal survey</a:t>
            </a:r>
            <a:r>
              <a:rPr kumimoji="0" lang="en-US" sz="1600" b="0" i="0" u="none" strike="noStrike" kern="1200" cap="none" spc="0" normalizeH="0" baseline="0" noProof="0" dirty="0">
                <a:ln>
                  <a:noFill/>
                </a:ln>
                <a:solidFill>
                  <a:srgbClr val="0C15FF"/>
                </a:solidFill>
                <a:effectLst/>
                <a:uLnTx/>
                <a:uFillTx/>
              </a:rPr>
              <a:t>; starting soon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rPr>
              <a:t>Assess the current state of the field, identify the fundamental questions that motivate research and tools necessary to answer these questions in context of international landscape; consider cross-disciplinary aspects and societal benefits</a:t>
            </a:r>
          </a:p>
          <a:p>
            <a:pPr marL="0" marR="0" lvl="2"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C00000"/>
              </a:solidFill>
              <a:effectLst/>
              <a:uLnTx/>
              <a:uFillTx/>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C15FF"/>
                </a:solidFill>
                <a:effectLst/>
                <a:uLnTx/>
                <a:uFillTx/>
                <a:latin typeface="Verdana"/>
              </a:rPr>
              <a:t>The multi-year community-driven processes culminates in the HEPAP </a:t>
            </a:r>
            <a:r>
              <a:rPr kumimoji="0" lang="en-US" sz="1600" b="1" i="0" u="none" strike="noStrike" kern="1200" cap="none" spc="0" normalizeH="0" baseline="0" noProof="0" dirty="0">
                <a:ln>
                  <a:noFill/>
                </a:ln>
                <a:solidFill>
                  <a:srgbClr val="0C15FF"/>
                </a:solidFill>
                <a:effectLst/>
                <a:uLnTx/>
                <a:uFillTx/>
                <a:latin typeface="Verdana"/>
              </a:rPr>
              <a:t>Particle Physics Project Prioritization Panel (P5) </a:t>
            </a:r>
            <a:r>
              <a:rPr kumimoji="0" lang="en-US" sz="1600" b="0" i="0" u="none" strike="noStrike" kern="1200" cap="none" spc="0" normalizeH="0" baseline="0" noProof="0" dirty="0">
                <a:ln>
                  <a:noFill/>
                </a:ln>
                <a:solidFill>
                  <a:srgbClr val="0C15FF"/>
                </a:solidFill>
                <a:effectLst/>
                <a:uLnTx/>
                <a:uFillTx/>
                <a:latin typeface="Verdana"/>
              </a:rPr>
              <a:t>to lay out a strategic plan.</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Verdana"/>
              </a:rPr>
              <a:t>Input includes: Astro2020, European Strategy for Particle Physics, Japanese planning, “Snowmass” community workshops, NAS EPP, etc.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19462-0C64-4AA0-B1D4-4C5403F076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32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971859" y="3441863"/>
            <a:ext cx="7770451" cy="326071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sym typeface="Wingdings" panose="05000000000000000000" pitchFamily="2" charset="2"/>
              </a:rPr>
              <a:t></a:t>
            </a:r>
            <a:r>
              <a:rPr kumimoji="0" lang="en-US" sz="1200" b="0" i="0" u="none" strike="noStrike" kern="1200" cap="none" spc="0" normalizeH="0" baseline="0" noProof="0" dirty="0">
                <a:ln>
                  <a:noFill/>
                </a:ln>
                <a:solidFill>
                  <a:prstClr val="black"/>
                </a:solidFill>
                <a:effectLst/>
                <a:uLnTx/>
                <a:uFillTx/>
                <a:latin typeface="Verdana"/>
                <a:ea typeface="+mn-ea"/>
                <a:cs typeface="+mn-cs"/>
                <a:sym typeface="Wingdings" panose="05000000000000000000" pitchFamily="2" charset="2"/>
              </a:rPr>
              <a:t>HEP is primarily a </a:t>
            </a:r>
            <a:r>
              <a:rPr kumimoji="0" lang="en-US" sz="1200" b="0" i="0" u="none" strike="noStrike" kern="1200" cap="none" spc="0" normalizeH="0" baseline="0" noProof="0" dirty="0">
                <a:ln>
                  <a:noFill/>
                </a:ln>
                <a:solidFill>
                  <a:prstClr val="black"/>
                </a:solidFill>
                <a:effectLst/>
                <a:uLnTx/>
                <a:uFillTx/>
                <a:latin typeface="Verdana"/>
                <a:ea typeface="+mn-ea"/>
                <a:cs typeface="+mn-cs"/>
              </a:rPr>
              <a:t>Particle Accelerator based program; </a:t>
            </a:r>
            <a:r>
              <a:rPr kumimoji="0" lang="en-US" sz="1200" b="0" i="0" u="none" strike="noStrike" kern="1200" cap="none" spc="0" normalizeH="0" baseline="0" noProof="0" dirty="0">
                <a:ln>
                  <a:noFill/>
                </a:ln>
                <a:solidFill>
                  <a:srgbClr val="101FB8"/>
                </a:solidFill>
                <a:effectLst/>
                <a:uLnTx/>
                <a:uFillTx/>
                <a:latin typeface="Verdana"/>
                <a:ea typeface="+mn-ea"/>
                <a:cs typeface="+mn-cs"/>
              </a:rPr>
              <a:t>The Cosmic Frontier subprogram, using naturally occurring phenomena to study Cosmology and Astrophysics, is an </a:t>
            </a:r>
            <a:r>
              <a:rPr kumimoji="0" lang="en-US" sz="1200" b="1" i="0" u="none" strike="noStrike" kern="1200" cap="none" spc="0" normalizeH="0" baseline="0" noProof="0" dirty="0">
                <a:ln>
                  <a:noFill/>
                </a:ln>
                <a:solidFill>
                  <a:srgbClr val="101FB8"/>
                </a:solidFill>
                <a:effectLst/>
                <a:uLnTx/>
                <a:uFillTx/>
                <a:latin typeface="Verdana"/>
                <a:ea typeface="+mn-ea"/>
                <a:cs typeface="+mn-cs"/>
                <a:sym typeface="Wingdings" panose="05000000000000000000" pitchFamily="2" charset="2"/>
              </a:rPr>
              <a:t>increasingly important area for discovery. </a:t>
            </a:r>
            <a:endParaRPr kumimoji="0" lang="en-US" sz="1200" b="1" i="0" u="none" strike="noStrike" kern="1200" cap="none" spc="0" normalizeH="0" baseline="0" noProof="0" dirty="0">
              <a:ln>
                <a:noFill/>
              </a:ln>
              <a:solidFill>
                <a:srgbClr val="101FB8"/>
              </a:solidFill>
              <a:effectLst/>
              <a:uLnTx/>
              <a:uFillTx/>
              <a:latin typeface="Verdana"/>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sym typeface="Wingdings" panose="05000000000000000000" pitchFamily="2" charset="2"/>
              </a:rPr>
              <a:t></a:t>
            </a:r>
            <a:r>
              <a:rPr kumimoji="0" lang="en-US" sz="1200" b="1" i="0" u="none" strike="noStrike" kern="1200" cap="none" spc="0" normalizeH="0" baseline="0" noProof="0" dirty="0">
                <a:ln>
                  <a:noFill/>
                </a:ln>
                <a:solidFill>
                  <a:prstClr val="black"/>
                </a:solidFill>
                <a:effectLst/>
                <a:uLnTx/>
                <a:uFillTx/>
                <a:latin typeface="Verdana"/>
                <a:ea typeface="+mn-ea"/>
                <a:cs typeface="+mn-cs"/>
              </a:rPr>
              <a:t>Scientific Areas are intertwined: High Energy/Particle Physics, Cosmology, Astrophysics, and Astronomy.</a:t>
            </a:r>
          </a:p>
          <a:p>
            <a:endParaRPr lang="en-US" dirty="0"/>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solidFill>
                  <a:srgbClr val="000000"/>
                </a:solidFill>
                <a:latin typeface="Calibri"/>
              </a:rPr>
              <a:pPr>
                <a:defRPr/>
              </a:pPr>
              <a:t>2</a:t>
            </a:fld>
            <a:endParaRPr lang="en-US">
              <a:solidFill>
                <a:srgbClr val="000000"/>
              </a:solidFill>
              <a:latin typeface="Calibri"/>
            </a:endParaRPr>
          </a:p>
        </p:txBody>
      </p:sp>
    </p:spTree>
    <p:extLst>
      <p:ext uri="{BB962C8B-B14F-4D97-AF65-F5344CB8AC3E}">
        <p14:creationId xmlns:p14="http://schemas.microsoft.com/office/powerpoint/2010/main" val="131965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68984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4CE0E2-6E9F-43F1-94CC-EBC873E609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066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AFF30-1815-4E85-9243-ABD4123A36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60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Dark Matter - </a:t>
            </a:r>
            <a:r>
              <a:rPr lang="en-US" sz="1200" dirty="0">
                <a:solidFill>
                  <a:srgbClr val="101FB8"/>
                </a:solidFill>
              </a:rPr>
              <a:t>Also indirect searches using cosmic-ray &amp; gamma-ray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AFF30-1815-4E85-9243-ABD4123A36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30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Dark Matter - </a:t>
            </a:r>
            <a:r>
              <a:rPr lang="en-US" sz="1200" dirty="0">
                <a:solidFill>
                  <a:srgbClr val="101FB8"/>
                </a:solidFill>
              </a:rPr>
              <a:t>Also indirect searches using cosmic-ray &amp; gamma-ray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AFF30-1815-4E85-9243-ABD4123A36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50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lvl="1" indent="0">
              <a:lnSpc>
                <a:spcPct val="100000"/>
              </a:lnSpc>
              <a:spcBef>
                <a:spcPts val="0"/>
              </a:spcBef>
              <a:buNone/>
            </a:pPr>
            <a:r>
              <a:rPr lang="en-US" sz="1200" b="1" dirty="0">
                <a:effectLst/>
                <a:ea typeface="Times New Roman" panose="02020603050405020304" pitchFamily="18" charset="0"/>
              </a:rPr>
              <a:t>Comments on the DOE Budget (p. 7-41)</a:t>
            </a:r>
          </a:p>
          <a:p>
            <a:pPr marL="225425" lvl="1" indent="0">
              <a:lnSpc>
                <a:spcPct val="100000"/>
              </a:lnSpc>
              <a:spcBef>
                <a:spcPts val="0"/>
              </a:spcBef>
              <a:buNone/>
            </a:pPr>
            <a:r>
              <a:rPr lang="en-US" sz="1200" dirty="0">
                <a:effectLst/>
                <a:ea typeface="Times New Roman" panose="02020603050405020304" pitchFamily="18" charset="0"/>
              </a:rPr>
              <a:t>The CMB-S4 observatory is the only new facility where the project assumed a formal commitment of funding from the DOE. Adopting the total cost estimate from the TRACE analysis, the 60 percent DOE share for construction results in a total commitment of $408 million. The operations costs are also assumed at 60 percent for DOE and 40 percent for NSF.</a:t>
            </a:r>
          </a:p>
          <a:p>
            <a:endParaRPr lang="en-US" dirty="0"/>
          </a:p>
        </p:txBody>
      </p:sp>
      <p:sp>
        <p:nvSpPr>
          <p:cNvPr id="4" name="Slide Number Placeholder 3"/>
          <p:cNvSpPr>
            <a:spLocks noGrp="1"/>
          </p:cNvSpPr>
          <p:nvPr>
            <p:ph type="sldNum" sz="quarter" idx="5"/>
          </p:nvPr>
        </p:nvSpPr>
        <p:spPr/>
        <p:txBody>
          <a:bodyPr/>
          <a:lstStyle/>
          <a:p>
            <a:fld id="{E5F494CA-B278-4C92-91F6-0074234A9682}" type="slidenum">
              <a:rPr lang="en-US" smtClean="0"/>
              <a:pPr/>
              <a:t>9</a:t>
            </a:fld>
            <a:endParaRPr lang="en-US"/>
          </a:p>
        </p:txBody>
      </p:sp>
    </p:spTree>
    <p:extLst>
      <p:ext uri="{BB962C8B-B14F-4D97-AF65-F5344CB8AC3E}">
        <p14:creationId xmlns:p14="http://schemas.microsoft.com/office/powerpoint/2010/main" val="218422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lvl="1" indent="0">
              <a:lnSpc>
                <a:spcPct val="100000"/>
              </a:lnSpc>
              <a:spcBef>
                <a:spcPts val="0"/>
              </a:spcBef>
              <a:buNone/>
            </a:pPr>
            <a:r>
              <a:rPr lang="en-US" sz="1200" b="1" dirty="0">
                <a:effectLst/>
                <a:ea typeface="Times New Roman" panose="02020603050405020304" pitchFamily="18" charset="0"/>
              </a:rPr>
              <a:t>Comments on the DOE Budget (p. 7-41)</a:t>
            </a:r>
          </a:p>
          <a:p>
            <a:pPr marL="225425" lvl="1" indent="0">
              <a:lnSpc>
                <a:spcPct val="100000"/>
              </a:lnSpc>
              <a:spcBef>
                <a:spcPts val="0"/>
              </a:spcBef>
              <a:buNone/>
            </a:pPr>
            <a:r>
              <a:rPr lang="en-US" sz="1200" dirty="0">
                <a:effectLst/>
                <a:ea typeface="Times New Roman" panose="02020603050405020304" pitchFamily="18" charset="0"/>
              </a:rPr>
              <a:t>The CMB-S4 observatory is the only new facility where the project assumed a formal commitment of funding from the DOE. Adopting the total cost estimate from the TRACE analysis, the 60 percent DOE share for construction results in a total commitment of $408 million. The operations costs are also assumed at 60 percent for DOE and 40 percent for NSF.</a:t>
            </a:r>
          </a:p>
          <a:p>
            <a:endParaRPr lang="en-US" dirty="0"/>
          </a:p>
        </p:txBody>
      </p:sp>
      <p:sp>
        <p:nvSpPr>
          <p:cNvPr id="4" name="Slide Number Placeholder 3"/>
          <p:cNvSpPr>
            <a:spLocks noGrp="1"/>
          </p:cNvSpPr>
          <p:nvPr>
            <p:ph type="sldNum" sz="quarter" idx="5"/>
          </p:nvPr>
        </p:nvSpPr>
        <p:spPr/>
        <p:txBody>
          <a:bodyPr/>
          <a:lstStyle/>
          <a:p>
            <a:fld id="{E5F494CA-B278-4C92-91F6-0074234A9682}" type="slidenum">
              <a:rPr lang="en-US" smtClean="0"/>
              <a:pPr/>
              <a:t>10</a:t>
            </a:fld>
            <a:endParaRPr lang="en-US"/>
          </a:p>
        </p:txBody>
      </p:sp>
    </p:spTree>
    <p:extLst>
      <p:ext uri="{BB962C8B-B14F-4D97-AF65-F5344CB8AC3E}">
        <p14:creationId xmlns:p14="http://schemas.microsoft.com/office/powerpoint/2010/main" val="3720129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30"/>
            <a:ext cx="747522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49"/>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484002"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4" y="586505"/>
            <a:ext cx="5567103" cy="934478"/>
          </a:xfrm>
          <a:prstGeom prst="rect">
            <a:avLst/>
          </a:prstGeom>
        </p:spPr>
      </p:pic>
      <p:sp>
        <p:nvSpPr>
          <p:cNvPr id="13" name="Text Placeholder 12"/>
          <p:cNvSpPr>
            <a:spLocks noGrp="1"/>
          </p:cNvSpPr>
          <p:nvPr>
            <p:ph type="body" sz="quarter" idx="13"/>
          </p:nvPr>
        </p:nvSpPr>
        <p:spPr>
          <a:xfrm>
            <a:off x="1282706" y="5257812"/>
            <a:ext cx="6575425" cy="1417319"/>
          </a:xfrm>
        </p:spPr>
        <p:txBody>
          <a:bodyPr anchor="ctr">
            <a:normAutofit/>
          </a:bodyPr>
          <a:lstStyle>
            <a:lvl1pPr marL="34290" indent="0" algn="ctr">
              <a:buNone/>
              <a:defRPr sz="1800" i="1">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89999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DOE-HEP-Cosmic to CMB-S4 Collab mtg</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8737231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DOE-HEP-Cosmic to CMB-S4 Collab mtg</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30676234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DOE-HEP-Cosmic to CMB-S4 Collab mtg</a:t>
            </a:r>
            <a:endParaRPr lang="en-US" dirty="0"/>
          </a:p>
        </p:txBody>
      </p:sp>
      <p:sp>
        <p:nvSpPr>
          <p:cNvPr id="4" name="Slide Number Placeholder 3"/>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26592121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1688"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normAutofit/>
          </a:bodyPr>
          <a:lstStyle>
            <a:lvl1pPr>
              <a:defRPr sz="2100"/>
            </a:lvl1pPr>
            <a:lvl2pPr>
              <a:defRPr sz="1500"/>
            </a:lvl2pPr>
            <a:lvl3pPr>
              <a:defRPr sz="1350"/>
            </a:lvl3pPr>
            <a:lvl4pPr>
              <a:defRPr sz="1200"/>
            </a:lvl4pPr>
            <a:lvl5pPr>
              <a:defRPr sz="1200"/>
            </a:lvl5pPr>
            <a:lvl6pPr>
              <a:defRPr sz="844"/>
            </a:lvl6pPr>
            <a:lvl7pPr>
              <a:defRPr sz="844"/>
            </a:lvl7pPr>
            <a:lvl8pPr>
              <a:defRPr sz="844"/>
            </a:lvl8pPr>
            <a:lvl9pPr>
              <a:defRPr sz="8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450"/>
              </a:spcBef>
              <a:buNone/>
              <a:defRPr sz="717"/>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DOE-HEP-Cosmic to CMB-S4 Collab mtg</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7425527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168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16" y="1069865"/>
            <a:ext cx="4257703" cy="4645153"/>
          </a:xfrm>
        </p:spPr>
        <p:txBody>
          <a:bodyPr lIns="274320" tIns="182880" anchor="t">
            <a:normAutofit/>
          </a:bodyPr>
          <a:lstStyle>
            <a:lvl1pPr marL="0" indent="0">
              <a:buNone/>
              <a:defRPr sz="1181"/>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450"/>
              </a:spcBef>
              <a:buNone/>
              <a:defRPr sz="717"/>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DOE-HEP-Cosmic to CMB-S4 Collab mtg</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2482937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DOE-HEP-Cosmic to CMB-S4 Collab mtg</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27181189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DOE-HEP-Cosmic to CMB-S4 Collab mtg</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40855927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cstate="print"/>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18"/>
            <a:ext cx="747522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7"/>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483996"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4" y="586505"/>
            <a:ext cx="5567103" cy="934478"/>
          </a:xfrm>
          <a:prstGeom prst="rect">
            <a:avLst/>
          </a:prstGeom>
        </p:spPr>
      </p:pic>
      <p:sp>
        <p:nvSpPr>
          <p:cNvPr id="13" name="Text Placeholder 12"/>
          <p:cNvSpPr>
            <a:spLocks noGrp="1"/>
          </p:cNvSpPr>
          <p:nvPr>
            <p:ph type="body" sz="quarter" idx="13"/>
          </p:nvPr>
        </p:nvSpPr>
        <p:spPr>
          <a:xfrm>
            <a:off x="1282700" y="5257800"/>
            <a:ext cx="6575425" cy="1417319"/>
          </a:xfrm>
        </p:spPr>
        <p:txBody>
          <a:bodyPr anchor="ctr">
            <a:normAutofit/>
          </a:bodyPr>
          <a:lstStyle>
            <a:lvl1pPr marL="34290" indent="0" algn="ctr">
              <a:buNone/>
              <a:defRPr sz="1800" i="1">
                <a:solidFill>
                  <a:schemeClr val="tx2">
                    <a:lumMod val="20000"/>
                    <a:lumOff val="80000"/>
                  </a:schemeClr>
                </a:solidFill>
              </a:defRPr>
            </a:lvl1pPr>
          </a:lstStyle>
          <a:p>
            <a:pPr lvl="0"/>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86544" y="586505"/>
            <a:ext cx="5567103" cy="934478"/>
          </a:xfrm>
          <a:prstGeom prst="rect">
            <a:avLst/>
          </a:prstGeom>
        </p:spPr>
      </p:pic>
    </p:spTree>
    <p:extLst>
      <p:ext uri="{BB962C8B-B14F-4D97-AF65-F5344CB8AC3E}">
        <p14:creationId xmlns:p14="http://schemas.microsoft.com/office/powerpoint/2010/main" val="30221314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49226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20"/>
            <a:ext cx="7475220" cy="2076983"/>
          </a:xfrm>
        </p:spPr>
        <p:txBody>
          <a:bodyPr anchor="b">
            <a:normAutofit/>
          </a:bodyPr>
          <a:lstStyle>
            <a:lvl1pPr algn="ctr">
              <a:lnSpc>
                <a:spcPct val="85000"/>
              </a:lnSpc>
              <a:defRPr sz="3600" b="1" cap="none"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282148" y="3869639"/>
            <a:ext cx="6575895" cy="1388165"/>
          </a:xfrm>
        </p:spPr>
        <p:txBody>
          <a:bodyPr>
            <a:normAutofit/>
          </a:bodyPr>
          <a:lstStyle>
            <a:lvl1pPr marL="0" indent="0" algn="ctr">
              <a:spcBef>
                <a:spcPts val="750"/>
              </a:spcBef>
              <a:buNone/>
              <a:defRPr sz="1350">
                <a:solidFill>
                  <a:srgbClr val="FFFFFF"/>
                </a:solidFill>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p>
        </p:txBody>
      </p:sp>
      <p:cxnSp>
        <p:nvCxnSpPr>
          <p:cNvPr id="8" name="Straight Connector 7"/>
          <p:cNvCxnSpPr/>
          <p:nvPr/>
        </p:nvCxnSpPr>
        <p:spPr>
          <a:xfrm>
            <a:off x="1483997"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82981" y="586506"/>
            <a:ext cx="4174229" cy="935227"/>
          </a:xfrm>
          <a:prstGeom prst="rect">
            <a:avLst/>
          </a:prstGeom>
        </p:spPr>
      </p:pic>
      <p:sp>
        <p:nvSpPr>
          <p:cNvPr id="13" name="Text Placeholder 12"/>
          <p:cNvSpPr>
            <a:spLocks noGrp="1"/>
          </p:cNvSpPr>
          <p:nvPr>
            <p:ph type="body" sz="quarter" idx="13"/>
          </p:nvPr>
        </p:nvSpPr>
        <p:spPr>
          <a:xfrm>
            <a:off x="1282701" y="5257802"/>
            <a:ext cx="6575425" cy="1417319"/>
          </a:xfrm>
        </p:spPr>
        <p:txBody>
          <a:bodyPr anchor="ctr">
            <a:normAutofit/>
          </a:bodyPr>
          <a:lstStyle>
            <a:lvl1pPr marL="25718" indent="0" algn="ctr">
              <a:buNone/>
              <a:defRPr sz="1350" i="1">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7995790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p>
        </p:txBody>
      </p:sp>
      <p:sp>
        <p:nvSpPr>
          <p:cNvPr id="3" name="Content Placeholder 2"/>
          <p:cNvSpPr>
            <a:spLocks noGrp="1"/>
          </p:cNvSpPr>
          <p:nvPr>
            <p:ph idx="1"/>
          </p:nvPr>
        </p:nvSpPr>
        <p:spPr>
          <a:xfrm>
            <a:off x="467277" y="1017332"/>
            <a:ext cx="8542553" cy="5221425"/>
          </a:xfrm>
        </p:spPr>
        <p:txBody>
          <a:bodyPr/>
          <a:lstStyle>
            <a:lvl1pPr>
              <a:spcBef>
                <a:spcPts val="75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DOE-HEP-Cosmic to CMB-S4 Collab mtg</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140363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DOE-HEP-Cosmic to CMB-S4 Collab mtg</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8977721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7"/>
            <a:ext cx="9144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sz="2700"/>
            </a:lvl1pPr>
          </a:lstStyle>
          <a:p>
            <a:r>
              <a:rPr lang="en-US"/>
              <a:t>Click to edit Master title style</a:t>
            </a:r>
          </a:p>
        </p:txBody>
      </p:sp>
      <p:sp>
        <p:nvSpPr>
          <p:cNvPr id="3" name="Content Placeholder 2"/>
          <p:cNvSpPr>
            <a:spLocks noGrp="1"/>
          </p:cNvSpPr>
          <p:nvPr>
            <p:ph idx="1"/>
          </p:nvPr>
        </p:nvSpPr>
        <p:spPr>
          <a:xfrm>
            <a:off x="467277" y="1017333"/>
            <a:ext cx="8542553" cy="5601833"/>
          </a:xfrm>
        </p:spPr>
        <p:txBody>
          <a:bodyPr/>
          <a:lstStyle>
            <a:lvl1pPr>
              <a:spcBef>
                <a:spcPts val="75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292471" y="6619164"/>
            <a:ext cx="1746806" cy="231440"/>
          </a:xfrm>
        </p:spPr>
        <p:txBody>
          <a:bodyPr/>
          <a:lstStyle/>
          <a:p>
            <a:endParaRPr lang="en-US"/>
          </a:p>
        </p:txBody>
      </p:sp>
      <p:sp>
        <p:nvSpPr>
          <p:cNvPr id="8" name="Footer Placeholder 7"/>
          <p:cNvSpPr>
            <a:spLocks noGrp="1"/>
          </p:cNvSpPr>
          <p:nvPr>
            <p:ph type="ftr" sz="quarter" idx="11"/>
          </p:nvPr>
        </p:nvSpPr>
        <p:spPr>
          <a:xfrm>
            <a:off x="5039277" y="6619164"/>
            <a:ext cx="3538331" cy="231440"/>
          </a:xfrm>
        </p:spPr>
        <p:txBody>
          <a:bodyPr/>
          <a:lstStyle/>
          <a:p>
            <a:r>
              <a:rPr lang="en-US"/>
              <a:t>DOE-HEP-Cosmic to CMB-S4 Collab mtg</a:t>
            </a:r>
          </a:p>
        </p:txBody>
      </p:sp>
      <p:sp>
        <p:nvSpPr>
          <p:cNvPr id="9" name="Slide Number Placeholder 8"/>
          <p:cNvSpPr>
            <a:spLocks noGrp="1"/>
          </p:cNvSpPr>
          <p:nvPr>
            <p:ph type="sldNum" sz="quarter" idx="12"/>
          </p:nvPr>
        </p:nvSpPr>
        <p:spPr>
          <a:xfrm>
            <a:off x="8577606" y="6619164"/>
            <a:ext cx="432222" cy="231440"/>
          </a:xfrm>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309788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7"/>
            <a:ext cx="9144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169335" y="3"/>
            <a:ext cx="8840495" cy="577564"/>
          </a:xfrm>
        </p:spPr>
        <p:txBody>
          <a:bodyPr/>
          <a:lstStyle>
            <a:lvl1pPr>
              <a:defRPr sz="2700"/>
            </a:lvl1pPr>
          </a:lstStyle>
          <a:p>
            <a:r>
              <a:rPr lang="en-US"/>
              <a:t>Click to edit Master title style</a:t>
            </a:r>
          </a:p>
        </p:txBody>
      </p:sp>
      <p:sp>
        <p:nvSpPr>
          <p:cNvPr id="3" name="Content Placeholder 2"/>
          <p:cNvSpPr>
            <a:spLocks noGrp="1"/>
          </p:cNvSpPr>
          <p:nvPr>
            <p:ph idx="1"/>
          </p:nvPr>
        </p:nvSpPr>
        <p:spPr>
          <a:xfrm>
            <a:off x="467277" y="1017333"/>
            <a:ext cx="8542553" cy="5601833"/>
          </a:xfrm>
        </p:spPr>
        <p:txBody>
          <a:bodyPr/>
          <a:lstStyle>
            <a:lvl1pPr>
              <a:spcBef>
                <a:spcPts val="75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292471" y="6619164"/>
            <a:ext cx="1746806" cy="231440"/>
          </a:xfrm>
        </p:spPr>
        <p:txBody>
          <a:bodyPr/>
          <a:lstStyle/>
          <a:p>
            <a:endParaRPr lang="en-US">
              <a:solidFill>
                <a:srgbClr val="0F3F66"/>
              </a:solidFill>
            </a:endParaRPr>
          </a:p>
        </p:txBody>
      </p:sp>
      <p:sp>
        <p:nvSpPr>
          <p:cNvPr id="8" name="Footer Placeholder 7"/>
          <p:cNvSpPr>
            <a:spLocks noGrp="1"/>
          </p:cNvSpPr>
          <p:nvPr>
            <p:ph type="ftr" sz="quarter" idx="11"/>
          </p:nvPr>
        </p:nvSpPr>
        <p:spPr>
          <a:xfrm>
            <a:off x="5039277" y="6619164"/>
            <a:ext cx="3538331" cy="231440"/>
          </a:xfrm>
        </p:spPr>
        <p:txBody>
          <a:bodyPr/>
          <a:lstStyle/>
          <a:p>
            <a:r>
              <a:rPr lang="en-US">
                <a:solidFill>
                  <a:srgbClr val="0F3F66"/>
                </a:solidFill>
              </a:rPr>
              <a:t>DOE-HEP-Cosmic to CMB-S4 Collab mtg</a:t>
            </a:r>
          </a:p>
        </p:txBody>
      </p:sp>
      <p:sp>
        <p:nvSpPr>
          <p:cNvPr id="9" name="Slide Number Placeholder 8"/>
          <p:cNvSpPr>
            <a:spLocks noGrp="1"/>
          </p:cNvSpPr>
          <p:nvPr>
            <p:ph type="sldNum" sz="quarter" idx="12"/>
          </p:nvPr>
        </p:nvSpPr>
        <p:spPr>
          <a:xfrm>
            <a:off x="8577606" y="6619164"/>
            <a:ext cx="432222" cy="231440"/>
          </a:xfrm>
        </p:spPr>
        <p:txBody>
          <a:bodyPr/>
          <a:lstStyle/>
          <a:p>
            <a:fld id="{600448BA-62AF-4340-AB5F-316C0E06117B}" type="slidenum">
              <a:rPr lang="en-US" smtClean="0">
                <a:solidFill>
                  <a:srgbClr val="0F3F66"/>
                </a:solidFill>
              </a:rPr>
              <a:pPr/>
              <a:t>‹#›</a:t>
            </a:fld>
            <a:endParaRPr lang="en-US">
              <a:solidFill>
                <a:srgbClr val="0F3F66"/>
              </a:solidFill>
            </a:endParaRPr>
          </a:p>
        </p:txBody>
      </p:sp>
      <p:grpSp>
        <p:nvGrpSpPr>
          <p:cNvPr id="14" name="Group 13"/>
          <p:cNvGrpSpPr/>
          <p:nvPr/>
        </p:nvGrpSpPr>
        <p:grpSpPr>
          <a:xfrm>
            <a:off x="1" y="7703"/>
            <a:ext cx="9144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8835535"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8840962" y="2394"/>
            <a:ext cx="306033" cy="587485"/>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88247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4500" b="1" cap="none" baseline="0">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350">
                <a:solidFill>
                  <a:schemeClr val="tx2"/>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DOE-HEP-Cosmic to CMB-S4 Collab mtg</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485902"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0739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2057399"/>
            <a:ext cx="3566160" cy="402336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709" y="2057400"/>
            <a:ext cx="3566160" cy="402336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DOE-HEP-Cosmic to CMB-S4 Collab mtg</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19327286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DOE-HEP-Cosmic to CMB-S4 Collab mtg</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17577513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DOE-HEP-Cosmic to CMB-S4 Collab mtg</a:t>
            </a:r>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14423401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DOE-HEP-Cosmic to CMB-S4 Collab mtg</a:t>
            </a:r>
          </a:p>
        </p:txBody>
      </p:sp>
      <p:sp>
        <p:nvSpPr>
          <p:cNvPr id="4" name="Slide Number Placeholder 3"/>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3091938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2250" b="0"/>
            </a:lvl1pPr>
          </a:lstStyle>
          <a:p>
            <a:r>
              <a:rPr lang="en-US"/>
              <a:t>Click to edit Master title style</a:t>
            </a:r>
          </a:p>
        </p:txBody>
      </p:sp>
      <p:sp>
        <p:nvSpPr>
          <p:cNvPr id="3" name="Content Placeholder 2"/>
          <p:cNvSpPr>
            <a:spLocks noGrp="1"/>
          </p:cNvSpPr>
          <p:nvPr>
            <p:ph idx="1"/>
          </p:nvPr>
        </p:nvSpPr>
        <p:spPr>
          <a:xfrm>
            <a:off x="4129315" y="1097280"/>
            <a:ext cx="4149638" cy="466344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600"/>
              </a:spcBef>
              <a:buNone/>
              <a:defRPr sz="956"/>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DOE-HEP-Cosmic to CMB-S4 Collab mtg</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1316461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2250" b="0"/>
            </a:lvl1pPr>
          </a:lstStyle>
          <a:p>
            <a:r>
              <a:rPr lang="en-US"/>
              <a:t>Click to edit Master title style</a:t>
            </a:r>
          </a:p>
        </p:txBody>
      </p:sp>
      <p:sp>
        <p:nvSpPr>
          <p:cNvPr id="3" name="Picture Placeholder 2"/>
          <p:cNvSpPr>
            <a:spLocks noGrp="1" noChangeAspect="1"/>
          </p:cNvSpPr>
          <p:nvPr>
            <p:ph type="pic" idx="1"/>
          </p:nvPr>
        </p:nvSpPr>
        <p:spPr>
          <a:xfrm>
            <a:off x="4019109" y="1069851"/>
            <a:ext cx="4257703" cy="4645153"/>
          </a:xfrm>
        </p:spPr>
        <p:txBody>
          <a:bodyPr lIns="274320" tIns="182880" anchor="t">
            <a:normAutofit/>
          </a:bodyPr>
          <a:lstStyle>
            <a:lvl1pPr marL="0" indent="0">
              <a:buNone/>
              <a:defRPr sz="1575"/>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600"/>
              </a:spcBef>
              <a:buNone/>
              <a:defRPr sz="956"/>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DOE-HEP-Cosmic to CMB-S4 Collab mtg</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6484930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DOE-HEP-Cosmic to CMB-S4 Collab mtg</a:t>
            </a:r>
          </a:p>
        </p:txBody>
      </p:sp>
      <p:sp>
        <p:nvSpPr>
          <p:cNvPr id="6" name="Slide Number Placeholder 5"/>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3007162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12"/>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19665187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DOE-HEP-Cosmic to CMB-S4 Collab mtg</a:t>
            </a:r>
          </a:p>
        </p:txBody>
      </p:sp>
      <p:sp>
        <p:nvSpPr>
          <p:cNvPr id="6" name="Slide Number Placeholder 5"/>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0351603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1712652" y="2788248"/>
            <a:ext cx="5718694" cy="1281502"/>
          </a:xfrm>
          <a:prstGeom prst="rect">
            <a:avLst/>
          </a:prstGeom>
        </p:spPr>
      </p:pic>
    </p:spTree>
    <p:extLst>
      <p:ext uri="{BB962C8B-B14F-4D97-AF65-F5344CB8AC3E}">
        <p14:creationId xmlns:p14="http://schemas.microsoft.com/office/powerpoint/2010/main" val="15887926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Title and Content (no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7DFCE7-15C5-45D5-897B-14F25BCABE7E}"/>
              </a:ext>
            </a:extLst>
          </p:cNvPr>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itle 6"/>
          <p:cNvSpPr>
            <a:spLocks noGrp="1"/>
          </p:cNvSpPr>
          <p:nvPr>
            <p:ph type="title"/>
          </p:nvPr>
        </p:nvSpPr>
        <p:spPr/>
        <p:txBody>
          <a:bodyPr>
            <a:noAutofit/>
          </a:bodyPr>
          <a:lstStyle>
            <a:lvl1pPr algn="l" defTabSz="514350" rtl="0" eaLnBrk="1" latinLnBrk="0" hangingPunct="1">
              <a:lnSpc>
                <a:spcPct val="90000"/>
              </a:lnSpc>
              <a:spcBef>
                <a:spcPct val="0"/>
              </a:spcBef>
              <a:buNone/>
              <a:defRPr lang="en-US" sz="2700" kern="1200" dirty="0">
                <a:solidFill>
                  <a:schemeClr val="bg1"/>
                </a:solidFill>
                <a:latin typeface="+mj-lt"/>
                <a:ea typeface="+mj-ea"/>
                <a:cs typeface="+mj-cs"/>
              </a:defRPr>
            </a:lvl1pPr>
          </a:lstStyle>
          <a:p>
            <a:r>
              <a:rPr lang="en-US"/>
              <a:t>Click to edit Master title style</a:t>
            </a:r>
          </a:p>
        </p:txBody>
      </p:sp>
      <p:sp>
        <p:nvSpPr>
          <p:cNvPr id="12" name="Text Placeholder 2"/>
          <p:cNvSpPr>
            <a:spLocks noGrp="1"/>
          </p:cNvSpPr>
          <p:nvPr>
            <p:ph idx="1"/>
          </p:nvPr>
        </p:nvSpPr>
        <p:spPr>
          <a:xfrm>
            <a:off x="457201" y="1066802"/>
            <a:ext cx="8534399" cy="55981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3292471" y="6668326"/>
            <a:ext cx="1746806" cy="189674"/>
          </a:xfrm>
        </p:spPr>
        <p:txBody>
          <a:bodyPr/>
          <a:lstStyle/>
          <a:p>
            <a:endParaRPr lang="en-US"/>
          </a:p>
        </p:txBody>
      </p:sp>
      <p:sp>
        <p:nvSpPr>
          <p:cNvPr id="4" name="Footer Placeholder 3"/>
          <p:cNvSpPr>
            <a:spLocks noGrp="1"/>
          </p:cNvSpPr>
          <p:nvPr>
            <p:ph type="ftr" sz="quarter" idx="11"/>
          </p:nvPr>
        </p:nvSpPr>
        <p:spPr>
          <a:xfrm>
            <a:off x="5039277" y="6668326"/>
            <a:ext cx="3538331" cy="189674"/>
          </a:xfrm>
        </p:spPr>
        <p:txBody>
          <a:bodyPr/>
          <a:lstStyle/>
          <a:p>
            <a:r>
              <a:rPr lang="en-US"/>
              <a:t>DOE-HEP-Cosmic to CMB-S4 Collab mtg</a:t>
            </a:r>
          </a:p>
        </p:txBody>
      </p:sp>
      <p:sp>
        <p:nvSpPr>
          <p:cNvPr id="5" name="Slide Number Placeholder 4"/>
          <p:cNvSpPr>
            <a:spLocks noGrp="1"/>
          </p:cNvSpPr>
          <p:nvPr>
            <p:ph type="sldNum" sz="quarter" idx="12"/>
          </p:nvPr>
        </p:nvSpPr>
        <p:spPr>
          <a:xfrm>
            <a:off x="8577606" y="6668326"/>
            <a:ext cx="432222" cy="189674"/>
          </a:xfrm>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34064899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2"/>
        <p:cNvGrpSpPr/>
        <p:nvPr/>
      </p:nvGrpSpPr>
      <p:grpSpPr>
        <a:xfrm>
          <a:off x="0" y="0"/>
          <a:ext cx="0" cy="0"/>
          <a:chOff x="0" y="0"/>
          <a:chExt cx="0" cy="0"/>
        </a:xfrm>
      </p:grpSpPr>
      <p:sp>
        <p:nvSpPr>
          <p:cNvPr id="33" name="Google Shape;33;p2"/>
          <p:cNvSpPr txBox="1">
            <a:spLocks noGrp="1"/>
          </p:cNvSpPr>
          <p:nvPr>
            <p:ph type="title"/>
          </p:nvPr>
        </p:nvSpPr>
        <p:spPr>
          <a:xfrm>
            <a:off x="169334" y="2"/>
            <a:ext cx="8840495" cy="902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Verdan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
          <p:cNvSpPr txBox="1">
            <a:spLocks noGrp="1"/>
          </p:cNvSpPr>
          <p:nvPr>
            <p:ph type="body" idx="1"/>
          </p:nvPr>
        </p:nvSpPr>
        <p:spPr>
          <a:xfrm>
            <a:off x="467276" y="1017331"/>
            <a:ext cx="8542553" cy="5221425"/>
          </a:xfrm>
          <a:prstGeom prst="rect">
            <a:avLst/>
          </a:prstGeom>
          <a:noFill/>
          <a:ln>
            <a:noFill/>
          </a:ln>
        </p:spPr>
        <p:txBody>
          <a:bodyPr spcFirstLastPara="1" wrap="square" lIns="91425" tIns="45700" rIns="91425" bIns="45700" anchor="t" anchorCtr="0">
            <a:normAutofit/>
          </a:bodyPr>
          <a:lstStyle>
            <a:lvl1pPr marL="457200" lvl="0" indent="-370840" algn="l">
              <a:lnSpc>
                <a:spcPct val="120000"/>
              </a:lnSpc>
              <a:spcBef>
                <a:spcPts val="1000"/>
              </a:spcBef>
              <a:spcAft>
                <a:spcPts val="0"/>
              </a:spcAft>
              <a:buSzPts val="2240"/>
              <a:buChar char="🞂"/>
              <a:defRPr/>
            </a:lvl1pPr>
            <a:lvl2pPr marL="914400" lvl="1" indent="-320040" algn="l">
              <a:lnSpc>
                <a:spcPct val="120000"/>
              </a:lnSpc>
              <a:spcBef>
                <a:spcPts val="150"/>
              </a:spcBef>
              <a:spcAft>
                <a:spcPts val="0"/>
              </a:spcAft>
              <a:buSzPts val="1440"/>
              <a:buChar char="🞂"/>
              <a:defRPr/>
            </a:lvl2pPr>
            <a:lvl3pPr marL="1371600" lvl="2" indent="-320039" algn="l">
              <a:lnSpc>
                <a:spcPct val="120000"/>
              </a:lnSpc>
              <a:spcBef>
                <a:spcPts val="300"/>
              </a:spcBef>
              <a:spcAft>
                <a:spcPts val="0"/>
              </a:spcAft>
              <a:buSzPts val="1440"/>
              <a:buChar char="🞂"/>
              <a:defRPr/>
            </a:lvl3pPr>
            <a:lvl4pPr marL="1828800" lvl="3" indent="-320039" algn="l">
              <a:lnSpc>
                <a:spcPct val="120000"/>
              </a:lnSpc>
              <a:spcBef>
                <a:spcPts val="300"/>
              </a:spcBef>
              <a:spcAft>
                <a:spcPts val="0"/>
              </a:spcAft>
              <a:buSzPts val="1440"/>
              <a:buChar char="🞂"/>
              <a:defRPr/>
            </a:lvl4pPr>
            <a:lvl5pPr marL="2286000" lvl="4" indent="-320039" algn="l">
              <a:lnSpc>
                <a:spcPct val="12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35" name="Google Shape;35;p2"/>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DOE-HEP-Cosmic to CMB-S4 Collab mtg</a:t>
            </a:r>
            <a:endParaRPr/>
          </a:p>
        </p:txBody>
      </p:sp>
      <p:sp>
        <p:nvSpPr>
          <p:cNvPr id="37" name="Google Shape;37;p2"/>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dk2"/>
                </a:solidFill>
                <a:latin typeface="Verdana"/>
                <a:ea typeface="Verdana"/>
                <a:cs typeface="Verdana"/>
                <a:sym typeface="Verdana"/>
              </a:defRPr>
            </a:lvl1pPr>
            <a:lvl2pPr marL="0" lvl="1" indent="0" algn="r">
              <a:spcBef>
                <a:spcPts val="0"/>
              </a:spcBef>
              <a:buNone/>
              <a:defRPr sz="1000" b="0" i="0" u="none" strike="noStrike" cap="none">
                <a:solidFill>
                  <a:schemeClr val="dk2"/>
                </a:solidFill>
                <a:latin typeface="Verdana"/>
                <a:ea typeface="Verdana"/>
                <a:cs typeface="Verdana"/>
                <a:sym typeface="Verdana"/>
              </a:defRPr>
            </a:lvl2pPr>
            <a:lvl3pPr marL="0" lvl="2" indent="0" algn="r">
              <a:spcBef>
                <a:spcPts val="0"/>
              </a:spcBef>
              <a:buNone/>
              <a:defRPr sz="1000" b="0" i="0" u="none" strike="noStrike" cap="none">
                <a:solidFill>
                  <a:schemeClr val="dk2"/>
                </a:solidFill>
                <a:latin typeface="Verdana"/>
                <a:ea typeface="Verdana"/>
                <a:cs typeface="Verdana"/>
                <a:sym typeface="Verdana"/>
              </a:defRPr>
            </a:lvl3pPr>
            <a:lvl4pPr marL="0" lvl="3" indent="0" algn="r">
              <a:spcBef>
                <a:spcPts val="0"/>
              </a:spcBef>
              <a:buNone/>
              <a:defRPr sz="1000" b="0" i="0" u="none" strike="noStrike" cap="none">
                <a:solidFill>
                  <a:schemeClr val="dk2"/>
                </a:solidFill>
                <a:latin typeface="Verdana"/>
                <a:ea typeface="Verdana"/>
                <a:cs typeface="Verdana"/>
                <a:sym typeface="Verdana"/>
              </a:defRPr>
            </a:lvl4pPr>
            <a:lvl5pPr marL="0" lvl="4" indent="0" algn="r">
              <a:spcBef>
                <a:spcPts val="0"/>
              </a:spcBef>
              <a:buNone/>
              <a:defRPr sz="1000" b="0" i="0" u="none" strike="noStrike" cap="none">
                <a:solidFill>
                  <a:schemeClr val="dk2"/>
                </a:solidFill>
                <a:latin typeface="Verdana"/>
                <a:ea typeface="Verdana"/>
                <a:cs typeface="Verdana"/>
                <a:sym typeface="Verdana"/>
              </a:defRPr>
            </a:lvl5pPr>
            <a:lvl6pPr marL="0" lvl="5" indent="0" algn="r">
              <a:spcBef>
                <a:spcPts val="0"/>
              </a:spcBef>
              <a:buNone/>
              <a:defRPr sz="1000" b="0" i="0" u="none" strike="noStrike" cap="none">
                <a:solidFill>
                  <a:schemeClr val="dk2"/>
                </a:solidFill>
                <a:latin typeface="Verdana"/>
                <a:ea typeface="Verdana"/>
                <a:cs typeface="Verdana"/>
                <a:sym typeface="Verdana"/>
              </a:defRPr>
            </a:lvl6pPr>
            <a:lvl7pPr marL="0" lvl="6" indent="0" algn="r">
              <a:spcBef>
                <a:spcPts val="0"/>
              </a:spcBef>
              <a:buNone/>
              <a:defRPr sz="1000" b="0" i="0" u="none" strike="noStrike" cap="none">
                <a:solidFill>
                  <a:schemeClr val="dk2"/>
                </a:solidFill>
                <a:latin typeface="Verdana"/>
                <a:ea typeface="Verdana"/>
                <a:cs typeface="Verdana"/>
                <a:sym typeface="Verdana"/>
              </a:defRPr>
            </a:lvl7pPr>
            <a:lvl8pPr marL="0" lvl="7" indent="0" algn="r">
              <a:spcBef>
                <a:spcPts val="0"/>
              </a:spcBef>
              <a:buNone/>
              <a:defRPr sz="1000" b="0" i="0" u="none" strike="noStrike" cap="none">
                <a:solidFill>
                  <a:schemeClr val="dk2"/>
                </a:solidFill>
                <a:latin typeface="Verdana"/>
                <a:ea typeface="Verdana"/>
                <a:cs typeface="Verdana"/>
                <a:sym typeface="Verdana"/>
              </a:defRPr>
            </a:lvl8pPr>
            <a:lvl9pPr marL="0" lvl="8" indent="0" algn="r">
              <a:spcBef>
                <a:spcPts val="0"/>
              </a:spcBef>
              <a:buNone/>
              <a:defRPr sz="10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65222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3"/>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DOE-HEP-Cosmic to CMB-S4 Collab mtg</a:t>
            </a:r>
            <a:endParaRPr/>
          </a:p>
        </p:txBody>
      </p:sp>
      <p:sp>
        <p:nvSpPr>
          <p:cNvPr id="41" name="Google Shape;41;p3"/>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Verdana"/>
                <a:ea typeface="Verdana"/>
                <a:cs typeface="Verdana"/>
                <a:sym typeface="Verdana"/>
              </a:defRPr>
            </a:lvl1pPr>
            <a:lvl2pPr marL="0" lvl="1" indent="0" algn="r">
              <a:spcBef>
                <a:spcPts val="0"/>
              </a:spcBef>
              <a:buNone/>
              <a:defRPr sz="1000">
                <a:solidFill>
                  <a:schemeClr val="dk2"/>
                </a:solidFill>
                <a:latin typeface="Verdana"/>
                <a:ea typeface="Verdana"/>
                <a:cs typeface="Verdana"/>
                <a:sym typeface="Verdana"/>
              </a:defRPr>
            </a:lvl2pPr>
            <a:lvl3pPr marL="0" lvl="2" indent="0" algn="r">
              <a:spcBef>
                <a:spcPts val="0"/>
              </a:spcBef>
              <a:buNone/>
              <a:defRPr sz="1000">
                <a:solidFill>
                  <a:schemeClr val="dk2"/>
                </a:solidFill>
                <a:latin typeface="Verdana"/>
                <a:ea typeface="Verdana"/>
                <a:cs typeface="Verdana"/>
                <a:sym typeface="Verdana"/>
              </a:defRPr>
            </a:lvl3pPr>
            <a:lvl4pPr marL="0" lvl="3" indent="0" algn="r">
              <a:spcBef>
                <a:spcPts val="0"/>
              </a:spcBef>
              <a:buNone/>
              <a:defRPr sz="1000">
                <a:solidFill>
                  <a:schemeClr val="dk2"/>
                </a:solidFill>
                <a:latin typeface="Verdana"/>
                <a:ea typeface="Verdana"/>
                <a:cs typeface="Verdana"/>
                <a:sym typeface="Verdana"/>
              </a:defRPr>
            </a:lvl4pPr>
            <a:lvl5pPr marL="0" lvl="4" indent="0" algn="r">
              <a:spcBef>
                <a:spcPts val="0"/>
              </a:spcBef>
              <a:buNone/>
              <a:defRPr sz="1000">
                <a:solidFill>
                  <a:schemeClr val="dk2"/>
                </a:solidFill>
                <a:latin typeface="Verdana"/>
                <a:ea typeface="Verdana"/>
                <a:cs typeface="Verdana"/>
                <a:sym typeface="Verdana"/>
              </a:defRPr>
            </a:lvl5pPr>
            <a:lvl6pPr marL="0" lvl="5" indent="0" algn="r">
              <a:spcBef>
                <a:spcPts val="0"/>
              </a:spcBef>
              <a:buNone/>
              <a:defRPr sz="1000">
                <a:solidFill>
                  <a:schemeClr val="dk2"/>
                </a:solidFill>
                <a:latin typeface="Verdana"/>
                <a:ea typeface="Verdana"/>
                <a:cs typeface="Verdana"/>
                <a:sym typeface="Verdana"/>
              </a:defRPr>
            </a:lvl6pPr>
            <a:lvl7pPr marL="0" lvl="6" indent="0" algn="r">
              <a:spcBef>
                <a:spcPts val="0"/>
              </a:spcBef>
              <a:buNone/>
              <a:defRPr sz="1000">
                <a:solidFill>
                  <a:schemeClr val="dk2"/>
                </a:solidFill>
                <a:latin typeface="Verdana"/>
                <a:ea typeface="Verdana"/>
                <a:cs typeface="Verdana"/>
                <a:sym typeface="Verdana"/>
              </a:defRPr>
            </a:lvl7pPr>
            <a:lvl8pPr marL="0" lvl="7" indent="0" algn="r">
              <a:spcBef>
                <a:spcPts val="0"/>
              </a:spcBef>
              <a:buNone/>
              <a:defRPr sz="1000">
                <a:solidFill>
                  <a:schemeClr val="dk2"/>
                </a:solidFill>
                <a:latin typeface="Verdana"/>
                <a:ea typeface="Verdana"/>
                <a:cs typeface="Verdana"/>
                <a:sym typeface="Verdana"/>
              </a:defRPr>
            </a:lvl8pPr>
            <a:lvl9pPr marL="0" lvl="8" indent="0" algn="r">
              <a:spcBef>
                <a:spcPts val="0"/>
              </a:spcBef>
              <a:buNone/>
              <a:defRPr sz="1000">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53419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2"/>
        <p:cNvGrpSpPr/>
        <p:nvPr/>
      </p:nvGrpSpPr>
      <p:grpSpPr>
        <a:xfrm>
          <a:off x="0" y="0"/>
          <a:ext cx="0" cy="0"/>
          <a:chOff x="0" y="0"/>
          <a:chExt cx="0" cy="0"/>
        </a:xfrm>
      </p:grpSpPr>
      <p:sp>
        <p:nvSpPr>
          <p:cNvPr id="43" name="Google Shape;43;p4"/>
          <p:cNvSpPr/>
          <p:nvPr/>
        </p:nvSpPr>
        <p:spPr>
          <a:xfrm>
            <a:off x="182879" y="182879"/>
            <a:ext cx="8778240" cy="6492240"/>
          </a:xfrm>
          <a:prstGeom prst="rect">
            <a:avLst/>
          </a:prstGeom>
          <a:blipFill rotWithShape="1">
            <a:blip r:embed="rId2">
              <a:alphaModFix/>
            </a:blip>
            <a:stretch>
              <a:fillRect/>
            </a:stretch>
          </a:blip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txBox="1">
            <a:spLocks noGrp="1"/>
          </p:cNvSpPr>
          <p:nvPr>
            <p:ph type="ctrTitle"/>
          </p:nvPr>
        </p:nvSpPr>
        <p:spPr>
          <a:xfrm>
            <a:off x="832485" y="1656818"/>
            <a:ext cx="7475220" cy="2076983"/>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4800"/>
              <a:buFont typeface="Verdana"/>
              <a:buNone/>
              <a:defRPr sz="48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
          <p:cNvSpPr txBox="1">
            <a:spLocks noGrp="1"/>
          </p:cNvSpPr>
          <p:nvPr>
            <p:ph type="subTitle" idx="1"/>
          </p:nvPr>
        </p:nvSpPr>
        <p:spPr>
          <a:xfrm>
            <a:off x="1282148" y="3869637"/>
            <a:ext cx="6575895" cy="1388165"/>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1440"/>
              <a:buNone/>
              <a:defRPr sz="1800">
                <a:solidFill>
                  <a:srgbClr val="FFFFFF"/>
                </a:solidFill>
              </a:defRPr>
            </a:lvl1pPr>
            <a:lvl2pPr lvl="1" algn="ctr">
              <a:lnSpc>
                <a:spcPct val="120000"/>
              </a:lnSpc>
              <a:spcBef>
                <a:spcPts val="150"/>
              </a:spcBef>
              <a:spcAft>
                <a:spcPts val="0"/>
              </a:spcAft>
              <a:buSzPts val="1440"/>
              <a:buNone/>
              <a:defRPr sz="1800"/>
            </a:lvl2pPr>
            <a:lvl3pPr lvl="2" algn="ctr">
              <a:lnSpc>
                <a:spcPct val="120000"/>
              </a:lnSpc>
              <a:spcBef>
                <a:spcPts val="300"/>
              </a:spcBef>
              <a:spcAft>
                <a:spcPts val="0"/>
              </a:spcAft>
              <a:buSzPts val="1440"/>
              <a:buNone/>
              <a:defRPr sz="1800"/>
            </a:lvl3pPr>
            <a:lvl4pPr lvl="3" algn="ctr">
              <a:lnSpc>
                <a:spcPct val="120000"/>
              </a:lnSpc>
              <a:spcBef>
                <a:spcPts val="300"/>
              </a:spcBef>
              <a:spcAft>
                <a:spcPts val="0"/>
              </a:spcAft>
              <a:buSzPts val="1200"/>
              <a:buNone/>
              <a:defRPr sz="1500"/>
            </a:lvl4pPr>
            <a:lvl5pPr lvl="4" algn="ctr">
              <a:lnSpc>
                <a:spcPct val="120000"/>
              </a:lnSpc>
              <a:spcBef>
                <a:spcPts val="300"/>
              </a:spcBef>
              <a:spcAft>
                <a:spcPts val="0"/>
              </a:spcAft>
              <a:buSzPts val="1200"/>
              <a:buNone/>
              <a:defRPr sz="1500"/>
            </a:lvl5pPr>
            <a:lvl6pPr lvl="5" algn="ctr">
              <a:lnSpc>
                <a:spcPct val="90000"/>
              </a:lnSpc>
              <a:spcBef>
                <a:spcPts val="300"/>
              </a:spcBef>
              <a:spcAft>
                <a:spcPts val="0"/>
              </a:spcAft>
              <a:buSzPts val="1200"/>
              <a:buNone/>
              <a:defRPr sz="1500"/>
            </a:lvl6pPr>
            <a:lvl7pPr lvl="6" algn="ctr">
              <a:lnSpc>
                <a:spcPct val="90000"/>
              </a:lnSpc>
              <a:spcBef>
                <a:spcPts val="300"/>
              </a:spcBef>
              <a:spcAft>
                <a:spcPts val="0"/>
              </a:spcAft>
              <a:buSzPts val="1200"/>
              <a:buNone/>
              <a:defRPr sz="1500"/>
            </a:lvl7pPr>
            <a:lvl8pPr lvl="7" algn="ctr">
              <a:lnSpc>
                <a:spcPct val="90000"/>
              </a:lnSpc>
              <a:spcBef>
                <a:spcPts val="300"/>
              </a:spcBef>
              <a:spcAft>
                <a:spcPts val="0"/>
              </a:spcAft>
              <a:buSzPts val="1200"/>
              <a:buNone/>
              <a:defRPr sz="1500"/>
            </a:lvl8pPr>
            <a:lvl9pPr lvl="8" algn="ctr">
              <a:lnSpc>
                <a:spcPct val="90000"/>
              </a:lnSpc>
              <a:spcBef>
                <a:spcPts val="300"/>
              </a:spcBef>
              <a:spcAft>
                <a:spcPts val="300"/>
              </a:spcAft>
              <a:buSzPts val="1200"/>
              <a:buNone/>
              <a:defRPr sz="1500"/>
            </a:lvl9pPr>
          </a:lstStyle>
          <a:p>
            <a:endParaRPr/>
          </a:p>
        </p:txBody>
      </p:sp>
      <p:cxnSp>
        <p:nvCxnSpPr>
          <p:cNvPr id="46" name="Google Shape;46;p4"/>
          <p:cNvCxnSpPr/>
          <p:nvPr/>
        </p:nvCxnSpPr>
        <p:spPr>
          <a:xfrm>
            <a:off x="1483996" y="3733800"/>
            <a:ext cx="6172201" cy="0"/>
          </a:xfrm>
          <a:prstGeom prst="straightConnector1">
            <a:avLst/>
          </a:prstGeom>
          <a:noFill/>
          <a:ln w="12700" cap="flat" cmpd="sng">
            <a:solidFill>
              <a:srgbClr val="FFFFFF"/>
            </a:solidFill>
            <a:prstDash val="solid"/>
            <a:round/>
            <a:headEnd type="none" w="sm" len="sm"/>
            <a:tailEnd type="none" w="sm" len="sm"/>
          </a:ln>
        </p:spPr>
      </p:cxnSp>
      <p:pic>
        <p:nvPicPr>
          <p:cNvPr id="47" name="Google Shape;47;p4"/>
          <p:cNvPicPr preferRelativeResize="0"/>
          <p:nvPr/>
        </p:nvPicPr>
        <p:blipFill rotWithShape="1">
          <a:blip r:embed="rId3">
            <a:alphaModFix/>
          </a:blip>
          <a:srcRect/>
          <a:stretch/>
        </p:blipFill>
        <p:spPr>
          <a:xfrm>
            <a:off x="1786544" y="586505"/>
            <a:ext cx="5567103" cy="934478"/>
          </a:xfrm>
          <a:prstGeom prst="rect">
            <a:avLst/>
          </a:prstGeom>
          <a:noFill/>
          <a:ln>
            <a:noFill/>
          </a:ln>
        </p:spPr>
      </p:pic>
      <p:sp>
        <p:nvSpPr>
          <p:cNvPr id="48" name="Google Shape;48;p4"/>
          <p:cNvSpPr txBox="1">
            <a:spLocks noGrp="1"/>
          </p:cNvSpPr>
          <p:nvPr>
            <p:ph type="body" idx="2"/>
          </p:nvPr>
        </p:nvSpPr>
        <p:spPr>
          <a:xfrm>
            <a:off x="1282700" y="5257800"/>
            <a:ext cx="6575425" cy="1417319"/>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440"/>
              <a:buNone/>
              <a:defRPr sz="1800" i="1">
                <a:solidFill>
                  <a:srgbClr val="B6DAF7"/>
                </a:solidFill>
              </a:defRPr>
            </a:lvl1pPr>
            <a:lvl2pPr marL="914400" lvl="1" indent="-320040" algn="l">
              <a:lnSpc>
                <a:spcPct val="120000"/>
              </a:lnSpc>
              <a:spcBef>
                <a:spcPts val="150"/>
              </a:spcBef>
              <a:spcAft>
                <a:spcPts val="0"/>
              </a:spcAft>
              <a:buSzPts val="1440"/>
              <a:buChar char="🞂"/>
              <a:defRPr/>
            </a:lvl2pPr>
            <a:lvl3pPr marL="1371600" lvl="2" indent="-320039" algn="l">
              <a:lnSpc>
                <a:spcPct val="120000"/>
              </a:lnSpc>
              <a:spcBef>
                <a:spcPts val="300"/>
              </a:spcBef>
              <a:spcAft>
                <a:spcPts val="0"/>
              </a:spcAft>
              <a:buSzPts val="1440"/>
              <a:buChar char="🞂"/>
              <a:defRPr/>
            </a:lvl3pPr>
            <a:lvl4pPr marL="1828800" lvl="3" indent="-320039" algn="l">
              <a:lnSpc>
                <a:spcPct val="120000"/>
              </a:lnSpc>
              <a:spcBef>
                <a:spcPts val="300"/>
              </a:spcBef>
              <a:spcAft>
                <a:spcPts val="0"/>
              </a:spcAft>
              <a:buSzPts val="1440"/>
              <a:buChar char="🞂"/>
              <a:defRPr/>
            </a:lvl4pPr>
            <a:lvl5pPr marL="2286000" lvl="4" indent="-320039" algn="l">
              <a:lnSpc>
                <a:spcPct val="12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Tree>
    <p:extLst>
      <p:ext uri="{BB962C8B-B14F-4D97-AF65-F5344CB8AC3E}">
        <p14:creationId xmlns:p14="http://schemas.microsoft.com/office/powerpoint/2010/main" val="21418096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829818" y="1173575"/>
            <a:ext cx="747522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rgbClr val="3F3F3F"/>
              </a:buClr>
              <a:buSzPts val="6000"/>
              <a:buFont typeface="Verdana"/>
              <a:buNone/>
              <a:defRPr sz="6000" b="1" cap="none">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1282446" y="4154520"/>
            <a:ext cx="6576822"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40"/>
              <a:buNone/>
              <a:defRPr sz="1800">
                <a:solidFill>
                  <a:schemeClr val="dk2"/>
                </a:solidFill>
              </a:defRPr>
            </a:lvl1pPr>
            <a:lvl2pPr marL="914400" lvl="1" indent="-228600" algn="l">
              <a:lnSpc>
                <a:spcPct val="120000"/>
              </a:lnSpc>
              <a:spcBef>
                <a:spcPts val="150"/>
              </a:spcBef>
              <a:spcAft>
                <a:spcPts val="0"/>
              </a:spcAft>
              <a:buSzPts val="1080"/>
              <a:buNone/>
              <a:defRPr sz="1350">
                <a:solidFill>
                  <a:srgbClr val="888888"/>
                </a:solidFill>
              </a:defRPr>
            </a:lvl2pPr>
            <a:lvl3pPr marL="1371600" lvl="2" indent="-228600" algn="l">
              <a:lnSpc>
                <a:spcPct val="120000"/>
              </a:lnSpc>
              <a:spcBef>
                <a:spcPts val="300"/>
              </a:spcBef>
              <a:spcAft>
                <a:spcPts val="0"/>
              </a:spcAft>
              <a:buSzPts val="960"/>
              <a:buNone/>
              <a:defRPr sz="1200">
                <a:solidFill>
                  <a:srgbClr val="888888"/>
                </a:solidFill>
              </a:defRPr>
            </a:lvl3pPr>
            <a:lvl4pPr marL="1828800" lvl="3" indent="-228600" algn="l">
              <a:lnSpc>
                <a:spcPct val="120000"/>
              </a:lnSpc>
              <a:spcBef>
                <a:spcPts val="300"/>
              </a:spcBef>
              <a:spcAft>
                <a:spcPts val="0"/>
              </a:spcAft>
              <a:buSzPts val="840"/>
              <a:buNone/>
              <a:defRPr sz="1050">
                <a:solidFill>
                  <a:srgbClr val="888888"/>
                </a:solidFill>
              </a:defRPr>
            </a:lvl4pPr>
            <a:lvl5pPr marL="2286000" lvl="4" indent="-228600" algn="l">
              <a:lnSpc>
                <a:spcPct val="120000"/>
              </a:lnSpc>
              <a:spcBef>
                <a:spcPts val="300"/>
              </a:spcBef>
              <a:spcAft>
                <a:spcPts val="0"/>
              </a:spcAft>
              <a:buSzPts val="840"/>
              <a:buNone/>
              <a:defRPr sz="1050">
                <a:solidFill>
                  <a:srgbClr val="888888"/>
                </a:solidFill>
              </a:defRPr>
            </a:lvl5pPr>
            <a:lvl6pPr marL="2743200" lvl="5" indent="-228600" algn="l">
              <a:lnSpc>
                <a:spcPct val="90000"/>
              </a:lnSpc>
              <a:spcBef>
                <a:spcPts val="300"/>
              </a:spcBef>
              <a:spcAft>
                <a:spcPts val="0"/>
              </a:spcAft>
              <a:buSzPts val="840"/>
              <a:buNone/>
              <a:defRPr sz="1050">
                <a:solidFill>
                  <a:srgbClr val="888888"/>
                </a:solidFill>
              </a:defRPr>
            </a:lvl6pPr>
            <a:lvl7pPr marL="3200400" lvl="6" indent="-228600" algn="l">
              <a:lnSpc>
                <a:spcPct val="90000"/>
              </a:lnSpc>
              <a:spcBef>
                <a:spcPts val="300"/>
              </a:spcBef>
              <a:spcAft>
                <a:spcPts val="0"/>
              </a:spcAft>
              <a:buSzPts val="840"/>
              <a:buNone/>
              <a:defRPr sz="1050">
                <a:solidFill>
                  <a:srgbClr val="888888"/>
                </a:solidFill>
              </a:defRPr>
            </a:lvl7pPr>
            <a:lvl8pPr marL="3657600" lvl="7" indent="-228600" algn="l">
              <a:lnSpc>
                <a:spcPct val="90000"/>
              </a:lnSpc>
              <a:spcBef>
                <a:spcPts val="300"/>
              </a:spcBef>
              <a:spcAft>
                <a:spcPts val="0"/>
              </a:spcAft>
              <a:buSzPts val="840"/>
              <a:buNone/>
              <a:defRPr sz="1050">
                <a:solidFill>
                  <a:srgbClr val="888888"/>
                </a:solidFill>
              </a:defRPr>
            </a:lvl8pPr>
            <a:lvl9pPr marL="4114800" lvl="8" indent="-228600" algn="l">
              <a:lnSpc>
                <a:spcPct val="90000"/>
              </a:lnSpc>
              <a:spcBef>
                <a:spcPts val="300"/>
              </a:spcBef>
              <a:spcAft>
                <a:spcPts val="300"/>
              </a:spcAft>
              <a:buSzPts val="840"/>
              <a:buNone/>
              <a:defRPr sz="1050">
                <a:solidFill>
                  <a:srgbClr val="888888"/>
                </a:solidFill>
              </a:defRPr>
            </a:lvl9pPr>
          </a:lstStyle>
          <a:p>
            <a:endParaRPr/>
          </a:p>
        </p:txBody>
      </p:sp>
      <p:sp>
        <p:nvSpPr>
          <p:cNvPr id="52" name="Google Shape;52;p5"/>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DOE-HEP-Cosmic to CMB-S4 Collab mtg</a:t>
            </a:r>
            <a:endParaRPr/>
          </a:p>
        </p:txBody>
      </p:sp>
      <p:sp>
        <p:nvSpPr>
          <p:cNvPr id="54" name="Google Shape;54;p5"/>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a:solidFill>
                  <a:schemeClr val="dk2"/>
                </a:solidFill>
                <a:latin typeface="Verdana"/>
                <a:ea typeface="Verdana"/>
                <a:cs typeface="Verdana"/>
                <a:sym typeface="Verdana"/>
              </a:defRPr>
            </a:lvl1pPr>
            <a:lvl2pPr marL="0" marR="0" lvl="1" indent="0" algn="r">
              <a:spcBef>
                <a:spcPts val="0"/>
              </a:spcBef>
              <a:buNone/>
              <a:defRPr sz="1000">
                <a:solidFill>
                  <a:schemeClr val="dk2"/>
                </a:solidFill>
                <a:latin typeface="Verdana"/>
                <a:ea typeface="Verdana"/>
                <a:cs typeface="Verdana"/>
                <a:sym typeface="Verdana"/>
              </a:defRPr>
            </a:lvl2pPr>
            <a:lvl3pPr marL="0" marR="0" lvl="2" indent="0" algn="r">
              <a:spcBef>
                <a:spcPts val="0"/>
              </a:spcBef>
              <a:buNone/>
              <a:defRPr sz="1000">
                <a:solidFill>
                  <a:schemeClr val="dk2"/>
                </a:solidFill>
                <a:latin typeface="Verdana"/>
                <a:ea typeface="Verdana"/>
                <a:cs typeface="Verdana"/>
                <a:sym typeface="Verdana"/>
              </a:defRPr>
            </a:lvl3pPr>
            <a:lvl4pPr marL="0" marR="0" lvl="3" indent="0" algn="r">
              <a:spcBef>
                <a:spcPts val="0"/>
              </a:spcBef>
              <a:buNone/>
              <a:defRPr sz="1000">
                <a:solidFill>
                  <a:schemeClr val="dk2"/>
                </a:solidFill>
                <a:latin typeface="Verdana"/>
                <a:ea typeface="Verdana"/>
                <a:cs typeface="Verdana"/>
                <a:sym typeface="Verdana"/>
              </a:defRPr>
            </a:lvl4pPr>
            <a:lvl5pPr marL="0" marR="0" lvl="4" indent="0" algn="r">
              <a:spcBef>
                <a:spcPts val="0"/>
              </a:spcBef>
              <a:buNone/>
              <a:defRPr sz="1000">
                <a:solidFill>
                  <a:schemeClr val="dk2"/>
                </a:solidFill>
                <a:latin typeface="Verdana"/>
                <a:ea typeface="Verdana"/>
                <a:cs typeface="Verdana"/>
                <a:sym typeface="Verdana"/>
              </a:defRPr>
            </a:lvl5pPr>
            <a:lvl6pPr marL="0" marR="0" lvl="5" indent="0" algn="r">
              <a:spcBef>
                <a:spcPts val="0"/>
              </a:spcBef>
              <a:buNone/>
              <a:defRPr sz="1000">
                <a:solidFill>
                  <a:schemeClr val="dk2"/>
                </a:solidFill>
                <a:latin typeface="Verdana"/>
                <a:ea typeface="Verdana"/>
                <a:cs typeface="Verdana"/>
                <a:sym typeface="Verdana"/>
              </a:defRPr>
            </a:lvl6pPr>
            <a:lvl7pPr marL="0" marR="0" lvl="6" indent="0" algn="r">
              <a:spcBef>
                <a:spcPts val="0"/>
              </a:spcBef>
              <a:buNone/>
              <a:defRPr sz="1000">
                <a:solidFill>
                  <a:schemeClr val="dk2"/>
                </a:solidFill>
                <a:latin typeface="Verdana"/>
                <a:ea typeface="Verdana"/>
                <a:cs typeface="Verdana"/>
                <a:sym typeface="Verdana"/>
              </a:defRPr>
            </a:lvl7pPr>
            <a:lvl8pPr marL="0" marR="0" lvl="7" indent="0" algn="r">
              <a:spcBef>
                <a:spcPts val="0"/>
              </a:spcBef>
              <a:buNone/>
              <a:defRPr sz="1000">
                <a:solidFill>
                  <a:schemeClr val="dk2"/>
                </a:solidFill>
                <a:latin typeface="Verdana"/>
                <a:ea typeface="Verdana"/>
                <a:cs typeface="Verdana"/>
                <a:sym typeface="Verdana"/>
              </a:defRPr>
            </a:lvl8pPr>
            <a:lvl9pPr marL="0" marR="0" lvl="8" indent="0" algn="r">
              <a:spcBef>
                <a:spcPts val="0"/>
              </a:spcBef>
              <a:buNone/>
              <a:defRPr sz="1000">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cxnSp>
        <p:nvCxnSpPr>
          <p:cNvPr id="55" name="Google Shape;55;p5"/>
          <p:cNvCxnSpPr/>
          <p:nvPr/>
        </p:nvCxnSpPr>
        <p:spPr>
          <a:xfrm>
            <a:off x="1485901" y="4020408"/>
            <a:ext cx="6172201" cy="0"/>
          </a:xfrm>
          <a:prstGeom prst="straightConnector1">
            <a:avLst/>
          </a:prstGeom>
          <a:noFill/>
          <a:ln w="127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5351341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169334" y="2"/>
            <a:ext cx="8840495" cy="902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
          <p:cNvSpPr txBox="1">
            <a:spLocks noGrp="1"/>
          </p:cNvSpPr>
          <p:nvPr>
            <p:ph type="body" idx="1"/>
          </p:nvPr>
        </p:nvSpPr>
        <p:spPr>
          <a:xfrm>
            <a:off x="857250" y="2057399"/>
            <a:ext cx="3566160" cy="4023360"/>
          </a:xfrm>
          <a:prstGeom prst="rect">
            <a:avLst/>
          </a:prstGeom>
          <a:noFill/>
          <a:ln>
            <a:noFill/>
          </a:ln>
        </p:spPr>
        <p:txBody>
          <a:bodyPr spcFirstLastPara="1" wrap="square" lIns="91425" tIns="45700" rIns="91425" bIns="45700" anchor="t" anchorCtr="0">
            <a:normAutofit/>
          </a:bodyPr>
          <a:lstStyle>
            <a:lvl1pPr marL="457200" lvl="0" indent="-312420" algn="l">
              <a:lnSpc>
                <a:spcPct val="120000"/>
              </a:lnSpc>
              <a:spcBef>
                <a:spcPts val="1000"/>
              </a:spcBef>
              <a:spcAft>
                <a:spcPts val="0"/>
              </a:spcAft>
              <a:buSzPts val="1320"/>
              <a:buChar char="🞂"/>
              <a:defRPr sz="1650"/>
            </a:lvl1pPr>
            <a:lvl2pPr marL="914400" lvl="1" indent="-304800" algn="l">
              <a:lnSpc>
                <a:spcPct val="120000"/>
              </a:lnSpc>
              <a:spcBef>
                <a:spcPts val="150"/>
              </a:spcBef>
              <a:spcAft>
                <a:spcPts val="0"/>
              </a:spcAft>
              <a:buSzPts val="1200"/>
              <a:buChar char="🞂"/>
              <a:defRPr sz="1500"/>
            </a:lvl2pPr>
            <a:lvl3pPr marL="1371600" lvl="2" indent="-297180" algn="l">
              <a:lnSpc>
                <a:spcPct val="120000"/>
              </a:lnSpc>
              <a:spcBef>
                <a:spcPts val="300"/>
              </a:spcBef>
              <a:spcAft>
                <a:spcPts val="0"/>
              </a:spcAft>
              <a:buSzPts val="1080"/>
              <a:buChar char="🞂"/>
              <a:defRPr sz="1350"/>
            </a:lvl3pPr>
            <a:lvl4pPr marL="1828800" lvl="3" indent="-289560" algn="l">
              <a:lnSpc>
                <a:spcPct val="120000"/>
              </a:lnSpc>
              <a:spcBef>
                <a:spcPts val="300"/>
              </a:spcBef>
              <a:spcAft>
                <a:spcPts val="0"/>
              </a:spcAft>
              <a:buSzPts val="960"/>
              <a:buChar char="🞂"/>
              <a:defRPr sz="1200"/>
            </a:lvl4pPr>
            <a:lvl5pPr marL="2286000" lvl="4" indent="-289560" algn="l">
              <a:lnSpc>
                <a:spcPct val="12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59" name="Google Shape;59;p6"/>
          <p:cNvSpPr txBox="1">
            <a:spLocks noGrp="1"/>
          </p:cNvSpPr>
          <p:nvPr>
            <p:ph type="body" idx="2"/>
          </p:nvPr>
        </p:nvSpPr>
        <p:spPr>
          <a:xfrm>
            <a:off x="4700709" y="2057400"/>
            <a:ext cx="3566160" cy="4023360"/>
          </a:xfrm>
          <a:prstGeom prst="rect">
            <a:avLst/>
          </a:prstGeom>
          <a:noFill/>
          <a:ln>
            <a:noFill/>
          </a:ln>
        </p:spPr>
        <p:txBody>
          <a:bodyPr spcFirstLastPara="1" wrap="square" lIns="91425" tIns="45700" rIns="91425" bIns="45700" anchor="t" anchorCtr="0">
            <a:normAutofit/>
          </a:bodyPr>
          <a:lstStyle>
            <a:lvl1pPr marL="457200" lvl="0" indent="-312420" algn="l">
              <a:lnSpc>
                <a:spcPct val="120000"/>
              </a:lnSpc>
              <a:spcBef>
                <a:spcPts val="1000"/>
              </a:spcBef>
              <a:spcAft>
                <a:spcPts val="0"/>
              </a:spcAft>
              <a:buSzPts val="1320"/>
              <a:buChar char="🞂"/>
              <a:defRPr sz="1650"/>
            </a:lvl1pPr>
            <a:lvl2pPr marL="914400" lvl="1" indent="-304800" algn="l">
              <a:lnSpc>
                <a:spcPct val="120000"/>
              </a:lnSpc>
              <a:spcBef>
                <a:spcPts val="150"/>
              </a:spcBef>
              <a:spcAft>
                <a:spcPts val="0"/>
              </a:spcAft>
              <a:buSzPts val="1200"/>
              <a:buChar char="🞂"/>
              <a:defRPr sz="1500"/>
            </a:lvl2pPr>
            <a:lvl3pPr marL="1371600" lvl="2" indent="-297180" algn="l">
              <a:lnSpc>
                <a:spcPct val="120000"/>
              </a:lnSpc>
              <a:spcBef>
                <a:spcPts val="300"/>
              </a:spcBef>
              <a:spcAft>
                <a:spcPts val="0"/>
              </a:spcAft>
              <a:buSzPts val="1080"/>
              <a:buChar char="🞂"/>
              <a:defRPr sz="1350"/>
            </a:lvl3pPr>
            <a:lvl4pPr marL="1828800" lvl="3" indent="-289560" algn="l">
              <a:lnSpc>
                <a:spcPct val="120000"/>
              </a:lnSpc>
              <a:spcBef>
                <a:spcPts val="300"/>
              </a:spcBef>
              <a:spcAft>
                <a:spcPts val="0"/>
              </a:spcAft>
              <a:buSzPts val="960"/>
              <a:buChar char="🞂"/>
              <a:defRPr sz="1200"/>
            </a:lvl4pPr>
            <a:lvl5pPr marL="2286000" lvl="4" indent="-289560" algn="l">
              <a:lnSpc>
                <a:spcPct val="12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60" name="Google Shape;60;p6"/>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DOE-HEP-Cosmic to CMB-S4 Collab mtg</a:t>
            </a:r>
            <a:endParaRPr/>
          </a:p>
        </p:txBody>
      </p:sp>
      <p:sp>
        <p:nvSpPr>
          <p:cNvPr id="62" name="Google Shape;62;p6"/>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Verdana"/>
                <a:ea typeface="Verdana"/>
                <a:cs typeface="Verdana"/>
                <a:sym typeface="Verdana"/>
              </a:defRPr>
            </a:lvl1pPr>
            <a:lvl2pPr marL="0" lvl="1" indent="0" algn="r">
              <a:spcBef>
                <a:spcPts val="0"/>
              </a:spcBef>
              <a:buNone/>
              <a:defRPr sz="1000">
                <a:solidFill>
                  <a:schemeClr val="dk2"/>
                </a:solidFill>
                <a:latin typeface="Verdana"/>
                <a:ea typeface="Verdana"/>
                <a:cs typeface="Verdana"/>
                <a:sym typeface="Verdana"/>
              </a:defRPr>
            </a:lvl2pPr>
            <a:lvl3pPr marL="0" lvl="2" indent="0" algn="r">
              <a:spcBef>
                <a:spcPts val="0"/>
              </a:spcBef>
              <a:buNone/>
              <a:defRPr sz="1000">
                <a:solidFill>
                  <a:schemeClr val="dk2"/>
                </a:solidFill>
                <a:latin typeface="Verdana"/>
                <a:ea typeface="Verdana"/>
                <a:cs typeface="Verdana"/>
                <a:sym typeface="Verdana"/>
              </a:defRPr>
            </a:lvl3pPr>
            <a:lvl4pPr marL="0" lvl="3" indent="0" algn="r">
              <a:spcBef>
                <a:spcPts val="0"/>
              </a:spcBef>
              <a:buNone/>
              <a:defRPr sz="1000">
                <a:solidFill>
                  <a:schemeClr val="dk2"/>
                </a:solidFill>
                <a:latin typeface="Verdana"/>
                <a:ea typeface="Verdana"/>
                <a:cs typeface="Verdana"/>
                <a:sym typeface="Verdana"/>
              </a:defRPr>
            </a:lvl4pPr>
            <a:lvl5pPr marL="0" lvl="4" indent="0" algn="r">
              <a:spcBef>
                <a:spcPts val="0"/>
              </a:spcBef>
              <a:buNone/>
              <a:defRPr sz="1000">
                <a:solidFill>
                  <a:schemeClr val="dk2"/>
                </a:solidFill>
                <a:latin typeface="Verdana"/>
                <a:ea typeface="Verdana"/>
                <a:cs typeface="Verdana"/>
                <a:sym typeface="Verdana"/>
              </a:defRPr>
            </a:lvl5pPr>
            <a:lvl6pPr marL="0" lvl="5" indent="0" algn="r">
              <a:spcBef>
                <a:spcPts val="0"/>
              </a:spcBef>
              <a:buNone/>
              <a:defRPr sz="1000">
                <a:solidFill>
                  <a:schemeClr val="dk2"/>
                </a:solidFill>
                <a:latin typeface="Verdana"/>
                <a:ea typeface="Verdana"/>
                <a:cs typeface="Verdana"/>
                <a:sym typeface="Verdana"/>
              </a:defRPr>
            </a:lvl6pPr>
            <a:lvl7pPr marL="0" lvl="6" indent="0" algn="r">
              <a:spcBef>
                <a:spcPts val="0"/>
              </a:spcBef>
              <a:buNone/>
              <a:defRPr sz="1000">
                <a:solidFill>
                  <a:schemeClr val="dk2"/>
                </a:solidFill>
                <a:latin typeface="Verdana"/>
                <a:ea typeface="Verdana"/>
                <a:cs typeface="Verdana"/>
                <a:sym typeface="Verdana"/>
              </a:defRPr>
            </a:lvl7pPr>
            <a:lvl8pPr marL="0" lvl="7" indent="0" algn="r">
              <a:spcBef>
                <a:spcPts val="0"/>
              </a:spcBef>
              <a:buNone/>
              <a:defRPr sz="1000">
                <a:solidFill>
                  <a:schemeClr val="dk2"/>
                </a:solidFill>
                <a:latin typeface="Verdana"/>
                <a:ea typeface="Verdana"/>
                <a:cs typeface="Verdana"/>
                <a:sym typeface="Verdana"/>
              </a:defRPr>
            </a:lvl8pPr>
            <a:lvl9pPr marL="0" lvl="8" indent="0" algn="r">
              <a:spcBef>
                <a:spcPts val="0"/>
              </a:spcBef>
              <a:buNone/>
              <a:defRPr sz="1000">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86948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169334" y="2"/>
            <a:ext cx="8840495" cy="902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
          <p:cNvSpPr txBox="1">
            <a:spLocks noGrp="1"/>
          </p:cNvSpPr>
          <p:nvPr>
            <p:ph type="body" idx="1"/>
          </p:nvPr>
        </p:nvSpPr>
        <p:spPr>
          <a:xfrm>
            <a:off x="857250" y="2001511"/>
            <a:ext cx="356616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0"/>
              </a:spcBef>
              <a:spcAft>
                <a:spcPts val="0"/>
              </a:spcAft>
              <a:buSzPts val="1440"/>
              <a:buNone/>
              <a:defRPr sz="1800" b="1"/>
            </a:lvl1pPr>
            <a:lvl2pPr marL="914400" lvl="1" indent="-228600" algn="l">
              <a:lnSpc>
                <a:spcPct val="120000"/>
              </a:lnSpc>
              <a:spcBef>
                <a:spcPts val="150"/>
              </a:spcBef>
              <a:spcAft>
                <a:spcPts val="0"/>
              </a:spcAft>
              <a:buSzPts val="1200"/>
              <a:buNone/>
              <a:defRPr sz="1500" b="1"/>
            </a:lvl2pPr>
            <a:lvl3pPr marL="1371600" lvl="2" indent="-228600" algn="l">
              <a:lnSpc>
                <a:spcPct val="120000"/>
              </a:lnSpc>
              <a:spcBef>
                <a:spcPts val="300"/>
              </a:spcBef>
              <a:spcAft>
                <a:spcPts val="0"/>
              </a:spcAft>
              <a:buSzPts val="1080"/>
              <a:buNone/>
              <a:defRPr sz="1350" b="1"/>
            </a:lvl3pPr>
            <a:lvl4pPr marL="1828800" lvl="3" indent="-228600" algn="l">
              <a:lnSpc>
                <a:spcPct val="120000"/>
              </a:lnSpc>
              <a:spcBef>
                <a:spcPts val="300"/>
              </a:spcBef>
              <a:spcAft>
                <a:spcPts val="0"/>
              </a:spcAft>
              <a:buSzPts val="960"/>
              <a:buNone/>
              <a:defRPr sz="1200" b="1"/>
            </a:lvl4pPr>
            <a:lvl5pPr marL="2286000" lvl="4" indent="-228600" algn="l">
              <a:lnSpc>
                <a:spcPct val="12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66" name="Google Shape;66;p7"/>
          <p:cNvSpPr txBox="1">
            <a:spLocks noGrp="1"/>
          </p:cNvSpPr>
          <p:nvPr>
            <p:ph type="body" idx="2"/>
          </p:nvPr>
        </p:nvSpPr>
        <p:spPr>
          <a:xfrm>
            <a:off x="857250" y="2721483"/>
            <a:ext cx="3566160" cy="3383280"/>
          </a:xfrm>
          <a:prstGeom prst="rect">
            <a:avLst/>
          </a:prstGeom>
          <a:noFill/>
          <a:ln>
            <a:noFill/>
          </a:ln>
        </p:spPr>
        <p:txBody>
          <a:bodyPr spcFirstLastPara="1" wrap="square" lIns="91425" tIns="45700" rIns="91425" bIns="45700" anchor="t" anchorCtr="0">
            <a:normAutofit/>
          </a:bodyPr>
          <a:lstStyle>
            <a:lvl1pPr marL="457200" lvl="0" indent="-312420" algn="l">
              <a:lnSpc>
                <a:spcPct val="120000"/>
              </a:lnSpc>
              <a:spcBef>
                <a:spcPts val="1000"/>
              </a:spcBef>
              <a:spcAft>
                <a:spcPts val="0"/>
              </a:spcAft>
              <a:buSzPts val="1320"/>
              <a:buChar char="🞂"/>
              <a:defRPr sz="1650"/>
            </a:lvl1pPr>
            <a:lvl2pPr marL="914400" lvl="1" indent="-304800" algn="l">
              <a:lnSpc>
                <a:spcPct val="120000"/>
              </a:lnSpc>
              <a:spcBef>
                <a:spcPts val="150"/>
              </a:spcBef>
              <a:spcAft>
                <a:spcPts val="0"/>
              </a:spcAft>
              <a:buSzPts val="1200"/>
              <a:buChar char="🞂"/>
              <a:defRPr sz="1500"/>
            </a:lvl2pPr>
            <a:lvl3pPr marL="1371600" lvl="2" indent="-297180" algn="l">
              <a:lnSpc>
                <a:spcPct val="120000"/>
              </a:lnSpc>
              <a:spcBef>
                <a:spcPts val="300"/>
              </a:spcBef>
              <a:spcAft>
                <a:spcPts val="0"/>
              </a:spcAft>
              <a:buSzPts val="1080"/>
              <a:buChar char="🞂"/>
              <a:defRPr sz="1350"/>
            </a:lvl3pPr>
            <a:lvl4pPr marL="1828800" lvl="3" indent="-289560" algn="l">
              <a:lnSpc>
                <a:spcPct val="120000"/>
              </a:lnSpc>
              <a:spcBef>
                <a:spcPts val="300"/>
              </a:spcBef>
              <a:spcAft>
                <a:spcPts val="0"/>
              </a:spcAft>
              <a:buSzPts val="960"/>
              <a:buChar char="🞂"/>
              <a:defRPr sz="1200"/>
            </a:lvl4pPr>
            <a:lvl5pPr marL="2286000" lvl="4" indent="-289560" algn="l">
              <a:lnSpc>
                <a:spcPct val="12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67" name="Google Shape;67;p7"/>
          <p:cNvSpPr txBox="1">
            <a:spLocks noGrp="1"/>
          </p:cNvSpPr>
          <p:nvPr>
            <p:ph type="body" idx="3"/>
          </p:nvPr>
        </p:nvSpPr>
        <p:spPr>
          <a:xfrm>
            <a:off x="4701880" y="1999032"/>
            <a:ext cx="356616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0"/>
              </a:spcBef>
              <a:spcAft>
                <a:spcPts val="0"/>
              </a:spcAft>
              <a:buSzPts val="1440"/>
              <a:buNone/>
              <a:defRPr sz="1800" b="1"/>
            </a:lvl1pPr>
            <a:lvl2pPr marL="914400" lvl="1" indent="-228600" algn="l">
              <a:lnSpc>
                <a:spcPct val="120000"/>
              </a:lnSpc>
              <a:spcBef>
                <a:spcPts val="150"/>
              </a:spcBef>
              <a:spcAft>
                <a:spcPts val="0"/>
              </a:spcAft>
              <a:buSzPts val="1200"/>
              <a:buNone/>
              <a:defRPr sz="1500" b="1"/>
            </a:lvl2pPr>
            <a:lvl3pPr marL="1371600" lvl="2" indent="-228600" algn="l">
              <a:lnSpc>
                <a:spcPct val="120000"/>
              </a:lnSpc>
              <a:spcBef>
                <a:spcPts val="300"/>
              </a:spcBef>
              <a:spcAft>
                <a:spcPts val="0"/>
              </a:spcAft>
              <a:buSzPts val="1080"/>
              <a:buNone/>
              <a:defRPr sz="1350" b="1"/>
            </a:lvl3pPr>
            <a:lvl4pPr marL="1828800" lvl="3" indent="-228600" algn="l">
              <a:lnSpc>
                <a:spcPct val="120000"/>
              </a:lnSpc>
              <a:spcBef>
                <a:spcPts val="300"/>
              </a:spcBef>
              <a:spcAft>
                <a:spcPts val="0"/>
              </a:spcAft>
              <a:buSzPts val="960"/>
              <a:buNone/>
              <a:defRPr sz="1200" b="1"/>
            </a:lvl4pPr>
            <a:lvl5pPr marL="2286000" lvl="4" indent="-228600" algn="l">
              <a:lnSpc>
                <a:spcPct val="12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68" name="Google Shape;68;p7"/>
          <p:cNvSpPr txBox="1">
            <a:spLocks noGrp="1"/>
          </p:cNvSpPr>
          <p:nvPr>
            <p:ph type="body" idx="4"/>
          </p:nvPr>
        </p:nvSpPr>
        <p:spPr>
          <a:xfrm>
            <a:off x="4701880" y="2719322"/>
            <a:ext cx="3566160" cy="3383280"/>
          </a:xfrm>
          <a:prstGeom prst="rect">
            <a:avLst/>
          </a:prstGeom>
          <a:noFill/>
          <a:ln>
            <a:noFill/>
          </a:ln>
        </p:spPr>
        <p:txBody>
          <a:bodyPr spcFirstLastPara="1" wrap="square" lIns="91425" tIns="45700" rIns="91425" bIns="45700" anchor="t" anchorCtr="0">
            <a:normAutofit/>
          </a:bodyPr>
          <a:lstStyle>
            <a:lvl1pPr marL="457200" lvl="0" indent="-312420" algn="l">
              <a:lnSpc>
                <a:spcPct val="120000"/>
              </a:lnSpc>
              <a:spcBef>
                <a:spcPts val="1000"/>
              </a:spcBef>
              <a:spcAft>
                <a:spcPts val="0"/>
              </a:spcAft>
              <a:buSzPts val="1320"/>
              <a:buChar char="🞂"/>
              <a:defRPr sz="1650"/>
            </a:lvl1pPr>
            <a:lvl2pPr marL="914400" lvl="1" indent="-304800" algn="l">
              <a:lnSpc>
                <a:spcPct val="120000"/>
              </a:lnSpc>
              <a:spcBef>
                <a:spcPts val="150"/>
              </a:spcBef>
              <a:spcAft>
                <a:spcPts val="0"/>
              </a:spcAft>
              <a:buSzPts val="1200"/>
              <a:buChar char="🞂"/>
              <a:defRPr sz="1500"/>
            </a:lvl2pPr>
            <a:lvl3pPr marL="1371600" lvl="2" indent="-297180" algn="l">
              <a:lnSpc>
                <a:spcPct val="120000"/>
              </a:lnSpc>
              <a:spcBef>
                <a:spcPts val="300"/>
              </a:spcBef>
              <a:spcAft>
                <a:spcPts val="0"/>
              </a:spcAft>
              <a:buSzPts val="1080"/>
              <a:buChar char="🞂"/>
              <a:defRPr sz="1350"/>
            </a:lvl3pPr>
            <a:lvl4pPr marL="1828800" lvl="3" indent="-289560" algn="l">
              <a:lnSpc>
                <a:spcPct val="120000"/>
              </a:lnSpc>
              <a:spcBef>
                <a:spcPts val="300"/>
              </a:spcBef>
              <a:spcAft>
                <a:spcPts val="0"/>
              </a:spcAft>
              <a:buSzPts val="960"/>
              <a:buChar char="🞂"/>
              <a:defRPr sz="1200"/>
            </a:lvl4pPr>
            <a:lvl5pPr marL="2286000" lvl="4" indent="-289560" algn="l">
              <a:lnSpc>
                <a:spcPct val="12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69" name="Google Shape;69;p7"/>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DOE-HEP-Cosmic to CMB-S4 Collab mtg</a:t>
            </a:r>
            <a:endParaRPr/>
          </a:p>
        </p:txBody>
      </p:sp>
      <p:sp>
        <p:nvSpPr>
          <p:cNvPr id="71" name="Google Shape;71;p7"/>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Verdana"/>
                <a:ea typeface="Verdana"/>
                <a:cs typeface="Verdana"/>
                <a:sym typeface="Verdana"/>
              </a:defRPr>
            </a:lvl1pPr>
            <a:lvl2pPr marL="0" lvl="1" indent="0" algn="r">
              <a:spcBef>
                <a:spcPts val="0"/>
              </a:spcBef>
              <a:buNone/>
              <a:defRPr sz="1000">
                <a:solidFill>
                  <a:schemeClr val="dk2"/>
                </a:solidFill>
                <a:latin typeface="Verdana"/>
                <a:ea typeface="Verdana"/>
                <a:cs typeface="Verdana"/>
                <a:sym typeface="Verdana"/>
              </a:defRPr>
            </a:lvl2pPr>
            <a:lvl3pPr marL="0" lvl="2" indent="0" algn="r">
              <a:spcBef>
                <a:spcPts val="0"/>
              </a:spcBef>
              <a:buNone/>
              <a:defRPr sz="1000">
                <a:solidFill>
                  <a:schemeClr val="dk2"/>
                </a:solidFill>
                <a:latin typeface="Verdana"/>
                <a:ea typeface="Verdana"/>
                <a:cs typeface="Verdana"/>
                <a:sym typeface="Verdana"/>
              </a:defRPr>
            </a:lvl3pPr>
            <a:lvl4pPr marL="0" lvl="3" indent="0" algn="r">
              <a:spcBef>
                <a:spcPts val="0"/>
              </a:spcBef>
              <a:buNone/>
              <a:defRPr sz="1000">
                <a:solidFill>
                  <a:schemeClr val="dk2"/>
                </a:solidFill>
                <a:latin typeface="Verdana"/>
                <a:ea typeface="Verdana"/>
                <a:cs typeface="Verdana"/>
                <a:sym typeface="Verdana"/>
              </a:defRPr>
            </a:lvl4pPr>
            <a:lvl5pPr marL="0" lvl="4" indent="0" algn="r">
              <a:spcBef>
                <a:spcPts val="0"/>
              </a:spcBef>
              <a:buNone/>
              <a:defRPr sz="1000">
                <a:solidFill>
                  <a:schemeClr val="dk2"/>
                </a:solidFill>
                <a:latin typeface="Verdana"/>
                <a:ea typeface="Verdana"/>
                <a:cs typeface="Verdana"/>
                <a:sym typeface="Verdana"/>
              </a:defRPr>
            </a:lvl5pPr>
            <a:lvl6pPr marL="0" lvl="5" indent="0" algn="r">
              <a:spcBef>
                <a:spcPts val="0"/>
              </a:spcBef>
              <a:buNone/>
              <a:defRPr sz="1000">
                <a:solidFill>
                  <a:schemeClr val="dk2"/>
                </a:solidFill>
                <a:latin typeface="Verdana"/>
                <a:ea typeface="Verdana"/>
                <a:cs typeface="Verdana"/>
                <a:sym typeface="Verdana"/>
              </a:defRPr>
            </a:lvl6pPr>
            <a:lvl7pPr marL="0" lvl="6" indent="0" algn="r">
              <a:spcBef>
                <a:spcPts val="0"/>
              </a:spcBef>
              <a:buNone/>
              <a:defRPr sz="1000">
                <a:solidFill>
                  <a:schemeClr val="dk2"/>
                </a:solidFill>
                <a:latin typeface="Verdana"/>
                <a:ea typeface="Verdana"/>
                <a:cs typeface="Verdana"/>
                <a:sym typeface="Verdana"/>
              </a:defRPr>
            </a:lvl7pPr>
            <a:lvl8pPr marL="0" lvl="7" indent="0" algn="r">
              <a:spcBef>
                <a:spcPts val="0"/>
              </a:spcBef>
              <a:buNone/>
              <a:defRPr sz="1000">
                <a:solidFill>
                  <a:schemeClr val="dk2"/>
                </a:solidFill>
                <a:latin typeface="Verdana"/>
                <a:ea typeface="Verdana"/>
                <a:cs typeface="Verdana"/>
                <a:sym typeface="Verdana"/>
              </a:defRPr>
            </a:lvl8pPr>
            <a:lvl9pPr marL="0" lvl="8" indent="0" algn="r">
              <a:spcBef>
                <a:spcPts val="0"/>
              </a:spcBef>
              <a:buNone/>
              <a:defRPr sz="1000">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33428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8"/>
          <p:cNvSpPr txBox="1">
            <a:spLocks noGrp="1"/>
          </p:cNvSpPr>
          <p:nvPr>
            <p:ph type="title"/>
          </p:nvPr>
        </p:nvSpPr>
        <p:spPr>
          <a:xfrm>
            <a:off x="169334" y="2"/>
            <a:ext cx="8840495" cy="902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DOE-HEP-Cosmic to CMB-S4 Collab mtg</a:t>
            </a:r>
            <a:endParaRPr/>
          </a:p>
        </p:txBody>
      </p:sp>
      <p:sp>
        <p:nvSpPr>
          <p:cNvPr id="76" name="Google Shape;76;p8"/>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Verdana"/>
                <a:ea typeface="Verdana"/>
                <a:cs typeface="Verdana"/>
                <a:sym typeface="Verdana"/>
              </a:defRPr>
            </a:lvl1pPr>
            <a:lvl2pPr marL="0" lvl="1" indent="0" algn="r">
              <a:spcBef>
                <a:spcPts val="0"/>
              </a:spcBef>
              <a:buNone/>
              <a:defRPr sz="1000">
                <a:solidFill>
                  <a:schemeClr val="dk2"/>
                </a:solidFill>
                <a:latin typeface="Verdana"/>
                <a:ea typeface="Verdana"/>
                <a:cs typeface="Verdana"/>
                <a:sym typeface="Verdana"/>
              </a:defRPr>
            </a:lvl2pPr>
            <a:lvl3pPr marL="0" lvl="2" indent="0" algn="r">
              <a:spcBef>
                <a:spcPts val="0"/>
              </a:spcBef>
              <a:buNone/>
              <a:defRPr sz="1000">
                <a:solidFill>
                  <a:schemeClr val="dk2"/>
                </a:solidFill>
                <a:latin typeface="Verdana"/>
                <a:ea typeface="Verdana"/>
                <a:cs typeface="Verdana"/>
                <a:sym typeface="Verdana"/>
              </a:defRPr>
            </a:lvl3pPr>
            <a:lvl4pPr marL="0" lvl="3" indent="0" algn="r">
              <a:spcBef>
                <a:spcPts val="0"/>
              </a:spcBef>
              <a:buNone/>
              <a:defRPr sz="1000">
                <a:solidFill>
                  <a:schemeClr val="dk2"/>
                </a:solidFill>
                <a:latin typeface="Verdana"/>
                <a:ea typeface="Verdana"/>
                <a:cs typeface="Verdana"/>
                <a:sym typeface="Verdana"/>
              </a:defRPr>
            </a:lvl4pPr>
            <a:lvl5pPr marL="0" lvl="4" indent="0" algn="r">
              <a:spcBef>
                <a:spcPts val="0"/>
              </a:spcBef>
              <a:buNone/>
              <a:defRPr sz="1000">
                <a:solidFill>
                  <a:schemeClr val="dk2"/>
                </a:solidFill>
                <a:latin typeface="Verdana"/>
                <a:ea typeface="Verdana"/>
                <a:cs typeface="Verdana"/>
                <a:sym typeface="Verdana"/>
              </a:defRPr>
            </a:lvl5pPr>
            <a:lvl6pPr marL="0" lvl="5" indent="0" algn="r">
              <a:spcBef>
                <a:spcPts val="0"/>
              </a:spcBef>
              <a:buNone/>
              <a:defRPr sz="1000">
                <a:solidFill>
                  <a:schemeClr val="dk2"/>
                </a:solidFill>
                <a:latin typeface="Verdana"/>
                <a:ea typeface="Verdana"/>
                <a:cs typeface="Verdana"/>
                <a:sym typeface="Verdana"/>
              </a:defRPr>
            </a:lvl6pPr>
            <a:lvl7pPr marL="0" lvl="6" indent="0" algn="r">
              <a:spcBef>
                <a:spcPts val="0"/>
              </a:spcBef>
              <a:buNone/>
              <a:defRPr sz="1000">
                <a:solidFill>
                  <a:schemeClr val="dk2"/>
                </a:solidFill>
                <a:latin typeface="Verdana"/>
                <a:ea typeface="Verdana"/>
                <a:cs typeface="Verdana"/>
                <a:sym typeface="Verdana"/>
              </a:defRPr>
            </a:lvl7pPr>
            <a:lvl8pPr marL="0" lvl="7" indent="0" algn="r">
              <a:spcBef>
                <a:spcPts val="0"/>
              </a:spcBef>
              <a:buNone/>
              <a:defRPr sz="1000">
                <a:solidFill>
                  <a:schemeClr val="dk2"/>
                </a:solidFill>
                <a:latin typeface="Verdana"/>
                <a:ea typeface="Verdana"/>
                <a:cs typeface="Verdana"/>
                <a:sym typeface="Verdana"/>
              </a:defRPr>
            </a:lvl8pPr>
            <a:lvl9pPr marL="0" lvl="8" indent="0" algn="r">
              <a:spcBef>
                <a:spcPts val="0"/>
              </a:spcBef>
              <a:buNone/>
              <a:defRPr sz="1000">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2701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a:solidFill>
                  <a:srgbClr val="000099"/>
                </a:solidFill>
              </a:defRPr>
            </a:lvl1pPr>
          </a:lstStyle>
          <a:p>
            <a:fld id="{26CA2777-A89F-4130-B308-73BB65955918}" type="slidenum">
              <a:rPr lang="en-US" smtClean="0"/>
              <a:pPr/>
              <a:t>‹#›</a:t>
            </a:fld>
            <a:endParaRPr lang="en-US" dirty="0"/>
          </a:p>
        </p:txBody>
      </p:sp>
      <p:sp>
        <p:nvSpPr>
          <p:cNvPr id="10" name="Footer Placeholder 9"/>
          <p:cNvSpPr>
            <a:spLocks noGrp="1"/>
          </p:cNvSpPr>
          <p:nvPr>
            <p:ph type="ftr" sz="quarter" idx="12"/>
          </p:nvPr>
        </p:nvSpPr>
        <p:spPr/>
        <p:txBody>
          <a:bodyPr/>
          <a:lstStyle>
            <a:lvl1pPr>
              <a:defRPr>
                <a:solidFill>
                  <a:srgbClr val="000099"/>
                </a:solidFill>
              </a:defRPr>
            </a:lvl1pPr>
          </a:lstStyle>
          <a:p>
            <a:r>
              <a:rPr lang="en-US">
                <a:latin typeface="Calibri"/>
              </a:rPr>
              <a:t>DOE-HEP-Cosmic to CMB-S4 Collab mtg</a:t>
            </a:r>
            <a:endParaRPr lang="en-US" dirty="0">
              <a:latin typeface="Calibri"/>
            </a:endParaRPr>
          </a:p>
        </p:txBody>
      </p:sp>
    </p:spTree>
    <p:extLst>
      <p:ext uri="{BB962C8B-B14F-4D97-AF65-F5344CB8AC3E}">
        <p14:creationId xmlns:p14="http://schemas.microsoft.com/office/powerpoint/2010/main" val="37751986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Verdana"/>
              <a:buNone/>
              <a:defRPr sz="3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9"/>
          <p:cNvSpPr txBox="1">
            <a:spLocks noGrp="1"/>
          </p:cNvSpPr>
          <p:nvPr>
            <p:ph type="body" idx="1"/>
          </p:nvPr>
        </p:nvSpPr>
        <p:spPr>
          <a:xfrm>
            <a:off x="4129315" y="1097280"/>
            <a:ext cx="4149638" cy="4663440"/>
          </a:xfrm>
          <a:prstGeom prst="rect">
            <a:avLst/>
          </a:prstGeom>
          <a:noFill/>
          <a:ln>
            <a:noFill/>
          </a:ln>
        </p:spPr>
        <p:txBody>
          <a:bodyPr spcFirstLastPara="1" wrap="square" lIns="91425" tIns="45700" rIns="91425" bIns="45700" anchor="t" anchorCtr="0">
            <a:normAutofit/>
          </a:bodyPr>
          <a:lstStyle>
            <a:lvl1pPr marL="457200" lvl="0" indent="-350520" algn="l">
              <a:lnSpc>
                <a:spcPct val="120000"/>
              </a:lnSpc>
              <a:spcBef>
                <a:spcPts val="1000"/>
              </a:spcBef>
              <a:spcAft>
                <a:spcPts val="0"/>
              </a:spcAft>
              <a:buSzPts val="1920"/>
              <a:buChar char="🞂"/>
              <a:defRPr sz="2400"/>
            </a:lvl1pPr>
            <a:lvl2pPr marL="914400" lvl="1" indent="-335280" algn="l">
              <a:lnSpc>
                <a:spcPct val="120000"/>
              </a:lnSpc>
              <a:spcBef>
                <a:spcPts val="150"/>
              </a:spcBef>
              <a:spcAft>
                <a:spcPts val="0"/>
              </a:spcAft>
              <a:buSzPts val="1680"/>
              <a:buChar char="🞂"/>
              <a:defRPr sz="2100"/>
            </a:lvl2pPr>
            <a:lvl3pPr marL="1371600" lvl="2" indent="-320039" algn="l">
              <a:lnSpc>
                <a:spcPct val="120000"/>
              </a:lnSpc>
              <a:spcBef>
                <a:spcPts val="300"/>
              </a:spcBef>
              <a:spcAft>
                <a:spcPts val="0"/>
              </a:spcAft>
              <a:buSzPts val="1440"/>
              <a:buChar char="🞂"/>
              <a:defRPr sz="1800"/>
            </a:lvl3pPr>
            <a:lvl4pPr marL="1828800" lvl="3" indent="-304800" algn="l">
              <a:lnSpc>
                <a:spcPct val="120000"/>
              </a:lnSpc>
              <a:spcBef>
                <a:spcPts val="300"/>
              </a:spcBef>
              <a:spcAft>
                <a:spcPts val="0"/>
              </a:spcAft>
              <a:buSzPts val="1200"/>
              <a:buChar char="🞂"/>
              <a:defRPr sz="1500"/>
            </a:lvl4pPr>
            <a:lvl5pPr marL="2286000" lvl="4" indent="-304800" algn="l">
              <a:lnSpc>
                <a:spcPct val="120000"/>
              </a:lnSpc>
              <a:spcBef>
                <a:spcPts val="300"/>
              </a:spcBef>
              <a:spcAft>
                <a:spcPts val="0"/>
              </a:spcAft>
              <a:buSzPts val="1200"/>
              <a:buChar char="🞂"/>
              <a:defRPr sz="1500"/>
            </a:lvl5pPr>
            <a:lvl6pPr marL="2743200" lvl="5" indent="-304800" algn="l">
              <a:lnSpc>
                <a:spcPct val="90000"/>
              </a:lnSpc>
              <a:spcBef>
                <a:spcPts val="300"/>
              </a:spcBef>
              <a:spcAft>
                <a:spcPts val="0"/>
              </a:spcAft>
              <a:buSzPts val="1200"/>
              <a:buChar char="•"/>
              <a:defRPr sz="1500"/>
            </a:lvl6pPr>
            <a:lvl7pPr marL="3200400" lvl="6" indent="-304800" algn="l">
              <a:lnSpc>
                <a:spcPct val="90000"/>
              </a:lnSpc>
              <a:spcBef>
                <a:spcPts val="300"/>
              </a:spcBef>
              <a:spcAft>
                <a:spcPts val="0"/>
              </a:spcAft>
              <a:buSzPts val="1200"/>
              <a:buChar char="•"/>
              <a:defRPr sz="1500"/>
            </a:lvl7pPr>
            <a:lvl8pPr marL="3657600" lvl="7" indent="-304800" algn="l">
              <a:lnSpc>
                <a:spcPct val="90000"/>
              </a:lnSpc>
              <a:spcBef>
                <a:spcPts val="300"/>
              </a:spcBef>
              <a:spcAft>
                <a:spcPts val="0"/>
              </a:spcAft>
              <a:buSzPts val="1200"/>
              <a:buChar char="•"/>
              <a:defRPr sz="1500"/>
            </a:lvl8pPr>
            <a:lvl9pPr marL="4114800" lvl="8" indent="-304800" algn="l">
              <a:lnSpc>
                <a:spcPct val="90000"/>
              </a:lnSpc>
              <a:spcBef>
                <a:spcPts val="300"/>
              </a:spcBef>
              <a:spcAft>
                <a:spcPts val="300"/>
              </a:spcAft>
              <a:buSzPts val="1200"/>
              <a:buChar char="•"/>
              <a:defRPr sz="1500"/>
            </a:lvl9pPr>
          </a:lstStyle>
          <a:p>
            <a:endParaRPr/>
          </a:p>
        </p:txBody>
      </p:sp>
      <p:sp>
        <p:nvSpPr>
          <p:cNvPr id="80" name="Google Shape;80;p9"/>
          <p:cNvSpPr txBox="1">
            <a:spLocks noGrp="1"/>
          </p:cNvSpPr>
          <p:nvPr>
            <p:ph type="body" idx="2"/>
          </p:nvPr>
        </p:nvSpPr>
        <p:spPr>
          <a:xfrm>
            <a:off x="857250" y="2834640"/>
            <a:ext cx="2834640" cy="29260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020"/>
              <a:buNone/>
              <a:defRPr sz="1275"/>
            </a:lvl1pPr>
            <a:lvl2pPr marL="914400" lvl="1" indent="-228600" algn="l">
              <a:lnSpc>
                <a:spcPct val="120000"/>
              </a:lnSpc>
              <a:spcBef>
                <a:spcPts val="150"/>
              </a:spcBef>
              <a:spcAft>
                <a:spcPts val="0"/>
              </a:spcAft>
              <a:buSzPts val="720"/>
              <a:buNone/>
              <a:defRPr sz="900"/>
            </a:lvl2pPr>
            <a:lvl3pPr marL="1371600" lvl="2" indent="-228600" algn="l">
              <a:lnSpc>
                <a:spcPct val="120000"/>
              </a:lnSpc>
              <a:spcBef>
                <a:spcPts val="300"/>
              </a:spcBef>
              <a:spcAft>
                <a:spcPts val="0"/>
              </a:spcAft>
              <a:buSzPts val="600"/>
              <a:buNone/>
              <a:defRPr sz="750"/>
            </a:lvl3pPr>
            <a:lvl4pPr marL="1828800" lvl="3" indent="-228600" algn="l">
              <a:lnSpc>
                <a:spcPct val="120000"/>
              </a:lnSpc>
              <a:spcBef>
                <a:spcPts val="300"/>
              </a:spcBef>
              <a:spcAft>
                <a:spcPts val="0"/>
              </a:spcAft>
              <a:buSzPts val="540"/>
              <a:buNone/>
              <a:defRPr sz="675"/>
            </a:lvl4pPr>
            <a:lvl5pPr marL="2286000" lvl="4" indent="-228600" algn="l">
              <a:lnSpc>
                <a:spcPct val="12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81" name="Google Shape;81;p9"/>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DOE-HEP-Cosmic to CMB-S4 Collab mtg</a:t>
            </a:r>
            <a:endParaRPr/>
          </a:p>
        </p:txBody>
      </p:sp>
      <p:sp>
        <p:nvSpPr>
          <p:cNvPr id="83" name="Google Shape;83;p9"/>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Verdana"/>
                <a:ea typeface="Verdana"/>
                <a:cs typeface="Verdana"/>
                <a:sym typeface="Verdana"/>
              </a:defRPr>
            </a:lvl1pPr>
            <a:lvl2pPr marL="0" lvl="1" indent="0" algn="r">
              <a:spcBef>
                <a:spcPts val="0"/>
              </a:spcBef>
              <a:buNone/>
              <a:defRPr sz="1000">
                <a:solidFill>
                  <a:schemeClr val="dk2"/>
                </a:solidFill>
                <a:latin typeface="Verdana"/>
                <a:ea typeface="Verdana"/>
                <a:cs typeface="Verdana"/>
                <a:sym typeface="Verdana"/>
              </a:defRPr>
            </a:lvl2pPr>
            <a:lvl3pPr marL="0" lvl="2" indent="0" algn="r">
              <a:spcBef>
                <a:spcPts val="0"/>
              </a:spcBef>
              <a:buNone/>
              <a:defRPr sz="1000">
                <a:solidFill>
                  <a:schemeClr val="dk2"/>
                </a:solidFill>
                <a:latin typeface="Verdana"/>
                <a:ea typeface="Verdana"/>
                <a:cs typeface="Verdana"/>
                <a:sym typeface="Verdana"/>
              </a:defRPr>
            </a:lvl3pPr>
            <a:lvl4pPr marL="0" lvl="3" indent="0" algn="r">
              <a:spcBef>
                <a:spcPts val="0"/>
              </a:spcBef>
              <a:buNone/>
              <a:defRPr sz="1000">
                <a:solidFill>
                  <a:schemeClr val="dk2"/>
                </a:solidFill>
                <a:latin typeface="Verdana"/>
                <a:ea typeface="Verdana"/>
                <a:cs typeface="Verdana"/>
                <a:sym typeface="Verdana"/>
              </a:defRPr>
            </a:lvl4pPr>
            <a:lvl5pPr marL="0" lvl="4" indent="0" algn="r">
              <a:spcBef>
                <a:spcPts val="0"/>
              </a:spcBef>
              <a:buNone/>
              <a:defRPr sz="1000">
                <a:solidFill>
                  <a:schemeClr val="dk2"/>
                </a:solidFill>
                <a:latin typeface="Verdana"/>
                <a:ea typeface="Verdana"/>
                <a:cs typeface="Verdana"/>
                <a:sym typeface="Verdana"/>
              </a:defRPr>
            </a:lvl5pPr>
            <a:lvl6pPr marL="0" lvl="5" indent="0" algn="r">
              <a:spcBef>
                <a:spcPts val="0"/>
              </a:spcBef>
              <a:buNone/>
              <a:defRPr sz="1000">
                <a:solidFill>
                  <a:schemeClr val="dk2"/>
                </a:solidFill>
                <a:latin typeface="Verdana"/>
                <a:ea typeface="Verdana"/>
                <a:cs typeface="Verdana"/>
                <a:sym typeface="Verdana"/>
              </a:defRPr>
            </a:lvl6pPr>
            <a:lvl7pPr marL="0" lvl="6" indent="0" algn="r">
              <a:spcBef>
                <a:spcPts val="0"/>
              </a:spcBef>
              <a:buNone/>
              <a:defRPr sz="1000">
                <a:solidFill>
                  <a:schemeClr val="dk2"/>
                </a:solidFill>
                <a:latin typeface="Verdana"/>
                <a:ea typeface="Verdana"/>
                <a:cs typeface="Verdana"/>
                <a:sym typeface="Verdana"/>
              </a:defRPr>
            </a:lvl7pPr>
            <a:lvl8pPr marL="0" lvl="7" indent="0" algn="r">
              <a:spcBef>
                <a:spcPts val="0"/>
              </a:spcBef>
              <a:buNone/>
              <a:defRPr sz="1000">
                <a:solidFill>
                  <a:schemeClr val="dk2"/>
                </a:solidFill>
                <a:latin typeface="Verdana"/>
                <a:ea typeface="Verdana"/>
                <a:cs typeface="Verdana"/>
                <a:sym typeface="Verdana"/>
              </a:defRPr>
            </a:lvl8pPr>
            <a:lvl9pPr marL="0" lvl="8" indent="0" algn="r">
              <a:spcBef>
                <a:spcPts val="0"/>
              </a:spcBef>
              <a:buNone/>
              <a:defRPr sz="1000">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04589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Verdana"/>
              <a:buNone/>
              <a:defRPr sz="3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0"/>
          <p:cNvSpPr>
            <a:spLocks noGrp="1"/>
          </p:cNvSpPr>
          <p:nvPr>
            <p:ph type="pic" idx="2"/>
          </p:nvPr>
        </p:nvSpPr>
        <p:spPr>
          <a:xfrm>
            <a:off x="4019108" y="1069849"/>
            <a:ext cx="4257703" cy="4645153"/>
          </a:xfrm>
          <a:prstGeom prst="rect">
            <a:avLst/>
          </a:prstGeom>
          <a:noFill/>
          <a:ln>
            <a:noFill/>
          </a:ln>
        </p:spPr>
      </p:sp>
      <p:sp>
        <p:nvSpPr>
          <p:cNvPr id="87" name="Google Shape;87;p10"/>
          <p:cNvSpPr txBox="1">
            <a:spLocks noGrp="1"/>
          </p:cNvSpPr>
          <p:nvPr>
            <p:ph type="body" idx="1"/>
          </p:nvPr>
        </p:nvSpPr>
        <p:spPr>
          <a:xfrm>
            <a:off x="857250" y="2834640"/>
            <a:ext cx="283464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020"/>
              <a:buNone/>
              <a:defRPr sz="1275"/>
            </a:lvl1pPr>
            <a:lvl2pPr marL="914400" lvl="1" indent="-228600" algn="l">
              <a:lnSpc>
                <a:spcPct val="120000"/>
              </a:lnSpc>
              <a:spcBef>
                <a:spcPts val="150"/>
              </a:spcBef>
              <a:spcAft>
                <a:spcPts val="0"/>
              </a:spcAft>
              <a:buSzPts val="720"/>
              <a:buNone/>
              <a:defRPr sz="900"/>
            </a:lvl2pPr>
            <a:lvl3pPr marL="1371600" lvl="2" indent="-228600" algn="l">
              <a:lnSpc>
                <a:spcPct val="120000"/>
              </a:lnSpc>
              <a:spcBef>
                <a:spcPts val="300"/>
              </a:spcBef>
              <a:spcAft>
                <a:spcPts val="0"/>
              </a:spcAft>
              <a:buSzPts val="600"/>
              <a:buNone/>
              <a:defRPr sz="750"/>
            </a:lvl3pPr>
            <a:lvl4pPr marL="1828800" lvl="3" indent="-228600" algn="l">
              <a:lnSpc>
                <a:spcPct val="120000"/>
              </a:lnSpc>
              <a:spcBef>
                <a:spcPts val="300"/>
              </a:spcBef>
              <a:spcAft>
                <a:spcPts val="0"/>
              </a:spcAft>
              <a:buSzPts val="540"/>
              <a:buNone/>
              <a:defRPr sz="675"/>
            </a:lvl4pPr>
            <a:lvl5pPr marL="2286000" lvl="4" indent="-228600" algn="l">
              <a:lnSpc>
                <a:spcPct val="12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88" name="Google Shape;88;p10"/>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DOE-HEP-Cosmic to CMB-S4 Collab mtg</a:t>
            </a:r>
            <a:endParaRPr/>
          </a:p>
        </p:txBody>
      </p:sp>
      <p:sp>
        <p:nvSpPr>
          <p:cNvPr id="90" name="Google Shape;90;p10"/>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Verdana"/>
                <a:ea typeface="Verdana"/>
                <a:cs typeface="Verdana"/>
                <a:sym typeface="Verdana"/>
              </a:defRPr>
            </a:lvl1pPr>
            <a:lvl2pPr marL="0" lvl="1" indent="0" algn="r">
              <a:spcBef>
                <a:spcPts val="0"/>
              </a:spcBef>
              <a:buNone/>
              <a:defRPr sz="1000">
                <a:solidFill>
                  <a:schemeClr val="dk2"/>
                </a:solidFill>
                <a:latin typeface="Verdana"/>
                <a:ea typeface="Verdana"/>
                <a:cs typeface="Verdana"/>
                <a:sym typeface="Verdana"/>
              </a:defRPr>
            </a:lvl2pPr>
            <a:lvl3pPr marL="0" lvl="2" indent="0" algn="r">
              <a:spcBef>
                <a:spcPts val="0"/>
              </a:spcBef>
              <a:buNone/>
              <a:defRPr sz="1000">
                <a:solidFill>
                  <a:schemeClr val="dk2"/>
                </a:solidFill>
                <a:latin typeface="Verdana"/>
                <a:ea typeface="Verdana"/>
                <a:cs typeface="Verdana"/>
                <a:sym typeface="Verdana"/>
              </a:defRPr>
            </a:lvl3pPr>
            <a:lvl4pPr marL="0" lvl="3" indent="0" algn="r">
              <a:spcBef>
                <a:spcPts val="0"/>
              </a:spcBef>
              <a:buNone/>
              <a:defRPr sz="1000">
                <a:solidFill>
                  <a:schemeClr val="dk2"/>
                </a:solidFill>
                <a:latin typeface="Verdana"/>
                <a:ea typeface="Verdana"/>
                <a:cs typeface="Verdana"/>
                <a:sym typeface="Verdana"/>
              </a:defRPr>
            </a:lvl4pPr>
            <a:lvl5pPr marL="0" lvl="4" indent="0" algn="r">
              <a:spcBef>
                <a:spcPts val="0"/>
              </a:spcBef>
              <a:buNone/>
              <a:defRPr sz="1000">
                <a:solidFill>
                  <a:schemeClr val="dk2"/>
                </a:solidFill>
                <a:latin typeface="Verdana"/>
                <a:ea typeface="Verdana"/>
                <a:cs typeface="Verdana"/>
                <a:sym typeface="Verdana"/>
              </a:defRPr>
            </a:lvl5pPr>
            <a:lvl6pPr marL="0" lvl="5" indent="0" algn="r">
              <a:spcBef>
                <a:spcPts val="0"/>
              </a:spcBef>
              <a:buNone/>
              <a:defRPr sz="1000">
                <a:solidFill>
                  <a:schemeClr val="dk2"/>
                </a:solidFill>
                <a:latin typeface="Verdana"/>
                <a:ea typeface="Verdana"/>
                <a:cs typeface="Verdana"/>
                <a:sym typeface="Verdana"/>
              </a:defRPr>
            </a:lvl6pPr>
            <a:lvl7pPr marL="0" lvl="6" indent="0" algn="r">
              <a:spcBef>
                <a:spcPts val="0"/>
              </a:spcBef>
              <a:buNone/>
              <a:defRPr sz="1000">
                <a:solidFill>
                  <a:schemeClr val="dk2"/>
                </a:solidFill>
                <a:latin typeface="Verdana"/>
                <a:ea typeface="Verdana"/>
                <a:cs typeface="Verdana"/>
                <a:sym typeface="Verdana"/>
              </a:defRPr>
            </a:lvl7pPr>
            <a:lvl8pPr marL="0" lvl="7" indent="0" algn="r">
              <a:spcBef>
                <a:spcPts val="0"/>
              </a:spcBef>
              <a:buNone/>
              <a:defRPr sz="1000">
                <a:solidFill>
                  <a:schemeClr val="dk2"/>
                </a:solidFill>
                <a:latin typeface="Verdana"/>
                <a:ea typeface="Verdana"/>
                <a:cs typeface="Verdana"/>
                <a:sym typeface="Verdana"/>
              </a:defRPr>
            </a:lvl8pPr>
            <a:lvl9pPr marL="0" lvl="8" indent="0" algn="r">
              <a:spcBef>
                <a:spcPts val="0"/>
              </a:spcBef>
              <a:buNone/>
              <a:defRPr sz="1000">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545597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9334" y="2"/>
            <a:ext cx="8840495" cy="902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1"/>
          <p:cNvSpPr txBox="1">
            <a:spLocks noGrp="1"/>
          </p:cNvSpPr>
          <p:nvPr>
            <p:ph type="body" idx="1"/>
          </p:nvPr>
        </p:nvSpPr>
        <p:spPr>
          <a:xfrm rot="5400000">
            <a:off x="2199217" y="-714610"/>
            <a:ext cx="5078671" cy="8542553"/>
          </a:xfrm>
          <a:prstGeom prst="rect">
            <a:avLst/>
          </a:prstGeom>
          <a:noFill/>
          <a:ln>
            <a:noFill/>
          </a:ln>
        </p:spPr>
        <p:txBody>
          <a:bodyPr spcFirstLastPara="1" wrap="square" lIns="91425" tIns="45700" rIns="91425" bIns="45700" anchor="t" anchorCtr="0">
            <a:normAutofit/>
          </a:bodyPr>
          <a:lstStyle>
            <a:lvl1pPr marL="457200" lvl="0" indent="-320040" algn="l">
              <a:lnSpc>
                <a:spcPct val="120000"/>
              </a:lnSpc>
              <a:spcBef>
                <a:spcPts val="1000"/>
              </a:spcBef>
              <a:spcAft>
                <a:spcPts val="0"/>
              </a:spcAft>
              <a:buSzPts val="1440"/>
              <a:buChar char="🞂"/>
              <a:defRPr/>
            </a:lvl1pPr>
            <a:lvl2pPr marL="914400" lvl="1" indent="-320040" algn="l">
              <a:lnSpc>
                <a:spcPct val="120000"/>
              </a:lnSpc>
              <a:spcBef>
                <a:spcPts val="150"/>
              </a:spcBef>
              <a:spcAft>
                <a:spcPts val="0"/>
              </a:spcAft>
              <a:buSzPts val="1440"/>
              <a:buChar char="🞂"/>
              <a:defRPr/>
            </a:lvl2pPr>
            <a:lvl3pPr marL="1371600" lvl="2" indent="-320039" algn="l">
              <a:lnSpc>
                <a:spcPct val="120000"/>
              </a:lnSpc>
              <a:spcBef>
                <a:spcPts val="300"/>
              </a:spcBef>
              <a:spcAft>
                <a:spcPts val="0"/>
              </a:spcAft>
              <a:buSzPts val="1440"/>
              <a:buChar char="🞂"/>
              <a:defRPr/>
            </a:lvl3pPr>
            <a:lvl4pPr marL="1828800" lvl="3" indent="-320039" algn="l">
              <a:lnSpc>
                <a:spcPct val="120000"/>
              </a:lnSpc>
              <a:spcBef>
                <a:spcPts val="300"/>
              </a:spcBef>
              <a:spcAft>
                <a:spcPts val="0"/>
              </a:spcAft>
              <a:buSzPts val="1440"/>
              <a:buChar char="🞂"/>
              <a:defRPr/>
            </a:lvl4pPr>
            <a:lvl5pPr marL="2286000" lvl="4" indent="-320039" algn="l">
              <a:lnSpc>
                <a:spcPct val="12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94" name="Google Shape;94;p11"/>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1"/>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DOE-HEP-Cosmic to CMB-S4 Collab mtg</a:t>
            </a:r>
            <a:endParaRPr/>
          </a:p>
        </p:txBody>
      </p:sp>
      <p:sp>
        <p:nvSpPr>
          <p:cNvPr id="96" name="Google Shape;96;p11"/>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Verdana"/>
                <a:ea typeface="Verdana"/>
                <a:cs typeface="Verdana"/>
                <a:sym typeface="Verdana"/>
              </a:defRPr>
            </a:lvl1pPr>
            <a:lvl2pPr marL="0" lvl="1" indent="0" algn="r">
              <a:spcBef>
                <a:spcPts val="0"/>
              </a:spcBef>
              <a:buNone/>
              <a:defRPr sz="1000">
                <a:solidFill>
                  <a:schemeClr val="dk2"/>
                </a:solidFill>
                <a:latin typeface="Verdana"/>
                <a:ea typeface="Verdana"/>
                <a:cs typeface="Verdana"/>
                <a:sym typeface="Verdana"/>
              </a:defRPr>
            </a:lvl2pPr>
            <a:lvl3pPr marL="0" lvl="2" indent="0" algn="r">
              <a:spcBef>
                <a:spcPts val="0"/>
              </a:spcBef>
              <a:buNone/>
              <a:defRPr sz="1000">
                <a:solidFill>
                  <a:schemeClr val="dk2"/>
                </a:solidFill>
                <a:latin typeface="Verdana"/>
                <a:ea typeface="Verdana"/>
                <a:cs typeface="Verdana"/>
                <a:sym typeface="Verdana"/>
              </a:defRPr>
            </a:lvl3pPr>
            <a:lvl4pPr marL="0" lvl="3" indent="0" algn="r">
              <a:spcBef>
                <a:spcPts val="0"/>
              </a:spcBef>
              <a:buNone/>
              <a:defRPr sz="1000">
                <a:solidFill>
                  <a:schemeClr val="dk2"/>
                </a:solidFill>
                <a:latin typeface="Verdana"/>
                <a:ea typeface="Verdana"/>
                <a:cs typeface="Verdana"/>
                <a:sym typeface="Verdana"/>
              </a:defRPr>
            </a:lvl4pPr>
            <a:lvl5pPr marL="0" lvl="4" indent="0" algn="r">
              <a:spcBef>
                <a:spcPts val="0"/>
              </a:spcBef>
              <a:buNone/>
              <a:defRPr sz="1000">
                <a:solidFill>
                  <a:schemeClr val="dk2"/>
                </a:solidFill>
                <a:latin typeface="Verdana"/>
                <a:ea typeface="Verdana"/>
                <a:cs typeface="Verdana"/>
                <a:sym typeface="Verdana"/>
              </a:defRPr>
            </a:lvl5pPr>
            <a:lvl6pPr marL="0" lvl="5" indent="0" algn="r">
              <a:spcBef>
                <a:spcPts val="0"/>
              </a:spcBef>
              <a:buNone/>
              <a:defRPr sz="1000">
                <a:solidFill>
                  <a:schemeClr val="dk2"/>
                </a:solidFill>
                <a:latin typeface="Verdana"/>
                <a:ea typeface="Verdana"/>
                <a:cs typeface="Verdana"/>
                <a:sym typeface="Verdana"/>
              </a:defRPr>
            </a:lvl6pPr>
            <a:lvl7pPr marL="0" lvl="6" indent="0" algn="r">
              <a:spcBef>
                <a:spcPts val="0"/>
              </a:spcBef>
              <a:buNone/>
              <a:defRPr sz="1000">
                <a:solidFill>
                  <a:schemeClr val="dk2"/>
                </a:solidFill>
                <a:latin typeface="Verdana"/>
                <a:ea typeface="Verdana"/>
                <a:cs typeface="Verdana"/>
                <a:sym typeface="Verdana"/>
              </a:defRPr>
            </a:lvl7pPr>
            <a:lvl8pPr marL="0" lvl="7" indent="0" algn="r">
              <a:spcBef>
                <a:spcPts val="0"/>
              </a:spcBef>
              <a:buNone/>
              <a:defRPr sz="1000">
                <a:solidFill>
                  <a:schemeClr val="dk2"/>
                </a:solidFill>
                <a:latin typeface="Verdana"/>
                <a:ea typeface="Verdana"/>
                <a:cs typeface="Verdana"/>
                <a:sym typeface="Verdana"/>
              </a:defRPr>
            </a:lvl8pPr>
            <a:lvl9pPr marL="0" lvl="8" indent="0" algn="r">
              <a:spcBef>
                <a:spcPts val="0"/>
              </a:spcBef>
              <a:buNone/>
              <a:defRPr sz="1000">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17195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rot="5400000">
            <a:off x="4710114" y="2595563"/>
            <a:ext cx="5410200" cy="1743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2"/>
          <p:cNvSpPr txBox="1">
            <a:spLocks noGrp="1"/>
          </p:cNvSpPr>
          <p:nvPr>
            <p:ph type="body" idx="1"/>
          </p:nvPr>
        </p:nvSpPr>
        <p:spPr>
          <a:xfrm rot="5400000">
            <a:off x="938214" y="681038"/>
            <a:ext cx="5410200" cy="5572125"/>
          </a:xfrm>
          <a:prstGeom prst="rect">
            <a:avLst/>
          </a:prstGeom>
          <a:noFill/>
          <a:ln>
            <a:noFill/>
          </a:ln>
        </p:spPr>
        <p:txBody>
          <a:bodyPr spcFirstLastPara="1" wrap="square" lIns="91425" tIns="45700" rIns="91425" bIns="45700" anchor="t" anchorCtr="0">
            <a:normAutofit/>
          </a:bodyPr>
          <a:lstStyle>
            <a:lvl1pPr marL="457200" lvl="0" indent="-320040" algn="l">
              <a:lnSpc>
                <a:spcPct val="120000"/>
              </a:lnSpc>
              <a:spcBef>
                <a:spcPts val="1000"/>
              </a:spcBef>
              <a:spcAft>
                <a:spcPts val="0"/>
              </a:spcAft>
              <a:buSzPts val="1440"/>
              <a:buChar char="🞂"/>
              <a:defRPr/>
            </a:lvl1pPr>
            <a:lvl2pPr marL="914400" lvl="1" indent="-320040" algn="l">
              <a:lnSpc>
                <a:spcPct val="120000"/>
              </a:lnSpc>
              <a:spcBef>
                <a:spcPts val="150"/>
              </a:spcBef>
              <a:spcAft>
                <a:spcPts val="0"/>
              </a:spcAft>
              <a:buSzPts val="1440"/>
              <a:buChar char="🞂"/>
              <a:defRPr/>
            </a:lvl2pPr>
            <a:lvl3pPr marL="1371600" lvl="2" indent="-320039" algn="l">
              <a:lnSpc>
                <a:spcPct val="120000"/>
              </a:lnSpc>
              <a:spcBef>
                <a:spcPts val="300"/>
              </a:spcBef>
              <a:spcAft>
                <a:spcPts val="0"/>
              </a:spcAft>
              <a:buSzPts val="1440"/>
              <a:buChar char="🞂"/>
              <a:defRPr/>
            </a:lvl3pPr>
            <a:lvl4pPr marL="1828800" lvl="3" indent="-320039" algn="l">
              <a:lnSpc>
                <a:spcPct val="120000"/>
              </a:lnSpc>
              <a:spcBef>
                <a:spcPts val="300"/>
              </a:spcBef>
              <a:spcAft>
                <a:spcPts val="0"/>
              </a:spcAft>
              <a:buSzPts val="1440"/>
              <a:buChar char="🞂"/>
              <a:defRPr/>
            </a:lvl4pPr>
            <a:lvl5pPr marL="2286000" lvl="4" indent="-320039" algn="l">
              <a:lnSpc>
                <a:spcPct val="12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100" name="Google Shape;100;p12"/>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DOE-HEP-Cosmic to CMB-S4 Collab mtg</a:t>
            </a:r>
            <a:endParaRPr/>
          </a:p>
        </p:txBody>
      </p:sp>
      <p:sp>
        <p:nvSpPr>
          <p:cNvPr id="102" name="Google Shape;102;p12"/>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Verdana"/>
                <a:ea typeface="Verdana"/>
                <a:cs typeface="Verdana"/>
                <a:sym typeface="Verdana"/>
              </a:defRPr>
            </a:lvl1pPr>
            <a:lvl2pPr marL="0" lvl="1" indent="0" algn="r">
              <a:spcBef>
                <a:spcPts val="0"/>
              </a:spcBef>
              <a:buNone/>
              <a:defRPr sz="1000">
                <a:solidFill>
                  <a:schemeClr val="dk2"/>
                </a:solidFill>
                <a:latin typeface="Verdana"/>
                <a:ea typeface="Verdana"/>
                <a:cs typeface="Verdana"/>
                <a:sym typeface="Verdana"/>
              </a:defRPr>
            </a:lvl2pPr>
            <a:lvl3pPr marL="0" lvl="2" indent="0" algn="r">
              <a:spcBef>
                <a:spcPts val="0"/>
              </a:spcBef>
              <a:buNone/>
              <a:defRPr sz="1000">
                <a:solidFill>
                  <a:schemeClr val="dk2"/>
                </a:solidFill>
                <a:latin typeface="Verdana"/>
                <a:ea typeface="Verdana"/>
                <a:cs typeface="Verdana"/>
                <a:sym typeface="Verdana"/>
              </a:defRPr>
            </a:lvl3pPr>
            <a:lvl4pPr marL="0" lvl="3" indent="0" algn="r">
              <a:spcBef>
                <a:spcPts val="0"/>
              </a:spcBef>
              <a:buNone/>
              <a:defRPr sz="1000">
                <a:solidFill>
                  <a:schemeClr val="dk2"/>
                </a:solidFill>
                <a:latin typeface="Verdana"/>
                <a:ea typeface="Verdana"/>
                <a:cs typeface="Verdana"/>
                <a:sym typeface="Verdana"/>
              </a:defRPr>
            </a:lvl4pPr>
            <a:lvl5pPr marL="0" lvl="4" indent="0" algn="r">
              <a:spcBef>
                <a:spcPts val="0"/>
              </a:spcBef>
              <a:buNone/>
              <a:defRPr sz="1000">
                <a:solidFill>
                  <a:schemeClr val="dk2"/>
                </a:solidFill>
                <a:latin typeface="Verdana"/>
                <a:ea typeface="Verdana"/>
                <a:cs typeface="Verdana"/>
                <a:sym typeface="Verdana"/>
              </a:defRPr>
            </a:lvl5pPr>
            <a:lvl6pPr marL="0" lvl="5" indent="0" algn="r">
              <a:spcBef>
                <a:spcPts val="0"/>
              </a:spcBef>
              <a:buNone/>
              <a:defRPr sz="1000">
                <a:solidFill>
                  <a:schemeClr val="dk2"/>
                </a:solidFill>
                <a:latin typeface="Verdana"/>
                <a:ea typeface="Verdana"/>
                <a:cs typeface="Verdana"/>
                <a:sym typeface="Verdana"/>
              </a:defRPr>
            </a:lvl6pPr>
            <a:lvl7pPr marL="0" lvl="6" indent="0" algn="r">
              <a:spcBef>
                <a:spcPts val="0"/>
              </a:spcBef>
              <a:buNone/>
              <a:defRPr sz="1000">
                <a:solidFill>
                  <a:schemeClr val="dk2"/>
                </a:solidFill>
                <a:latin typeface="Verdana"/>
                <a:ea typeface="Verdana"/>
                <a:cs typeface="Verdana"/>
                <a:sym typeface="Verdana"/>
              </a:defRPr>
            </a:lvl7pPr>
            <a:lvl8pPr marL="0" lvl="7" indent="0" algn="r">
              <a:spcBef>
                <a:spcPts val="0"/>
              </a:spcBef>
              <a:buNone/>
              <a:defRPr sz="1000">
                <a:solidFill>
                  <a:schemeClr val="dk2"/>
                </a:solidFill>
                <a:latin typeface="Verdana"/>
                <a:ea typeface="Verdana"/>
                <a:cs typeface="Verdana"/>
                <a:sym typeface="Verdana"/>
              </a:defRPr>
            </a:lvl8pPr>
            <a:lvl9pPr marL="0" lvl="8" indent="0" algn="r">
              <a:spcBef>
                <a:spcPts val="0"/>
              </a:spcBef>
              <a:buNone/>
              <a:defRPr sz="1000">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484078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ulleted List Slide" type="tx">
  <p:cSld name="Bulleted List Slide">
    <p:spTree>
      <p:nvGrpSpPr>
        <p:cNvPr id="1" name="Shape 103"/>
        <p:cNvGrpSpPr/>
        <p:nvPr/>
      </p:nvGrpSpPr>
      <p:grpSpPr>
        <a:xfrm>
          <a:off x="0" y="0"/>
          <a:ext cx="0" cy="0"/>
          <a:chOff x="0" y="0"/>
          <a:chExt cx="0" cy="0"/>
        </a:xfrm>
      </p:grpSpPr>
      <p:sp>
        <p:nvSpPr>
          <p:cNvPr id="104" name="Google Shape;104;p13"/>
          <p:cNvSpPr txBox="1">
            <a:spLocks noGrp="1"/>
          </p:cNvSpPr>
          <p:nvPr>
            <p:ph type="body" idx="1"/>
          </p:nvPr>
        </p:nvSpPr>
        <p:spPr>
          <a:xfrm>
            <a:off x="243200" y="1262833"/>
            <a:ext cx="8589300" cy="5041200"/>
          </a:xfrm>
          <a:prstGeom prst="rect">
            <a:avLst/>
          </a:prstGeom>
        </p:spPr>
        <p:txBody>
          <a:bodyPr spcFirstLastPara="1" wrap="square" lIns="0" tIns="0" rIns="0" bIns="0" anchor="t" anchorCtr="0">
            <a:normAutofit/>
          </a:bodyPr>
          <a:lstStyle>
            <a:lvl1pPr marL="457200" lvl="0" indent="-330200" rtl="0">
              <a:lnSpc>
                <a:spcPct val="100000"/>
              </a:lnSpc>
              <a:spcBef>
                <a:spcPts val="1000"/>
              </a:spcBef>
              <a:spcAft>
                <a:spcPts val="0"/>
              </a:spcAft>
              <a:buClr>
                <a:srgbClr val="000000"/>
              </a:buClr>
              <a:buSzPts val="1600"/>
              <a:buChar char="🞂"/>
              <a:defRPr sz="1600">
                <a:solidFill>
                  <a:srgbClr val="000000"/>
                </a:solidFill>
              </a:defRPr>
            </a:lvl1pPr>
            <a:lvl2pPr marL="914400" lvl="1" indent="-350519" rtl="0">
              <a:lnSpc>
                <a:spcPct val="100000"/>
              </a:lnSpc>
              <a:spcBef>
                <a:spcPts val="150"/>
              </a:spcBef>
              <a:spcAft>
                <a:spcPts val="0"/>
              </a:spcAft>
              <a:buClr>
                <a:srgbClr val="000000"/>
              </a:buClr>
              <a:buSzPts val="1920"/>
              <a:buChar char="🞂"/>
              <a:defRPr>
                <a:solidFill>
                  <a:srgbClr val="000000"/>
                </a:solidFill>
              </a:defRPr>
            </a:lvl2pPr>
            <a:lvl3pPr marL="1371600" lvl="2" indent="-304800" rtl="0">
              <a:lnSpc>
                <a:spcPct val="100000"/>
              </a:lnSpc>
              <a:spcBef>
                <a:spcPts val="150"/>
              </a:spcBef>
              <a:spcAft>
                <a:spcPts val="0"/>
              </a:spcAft>
              <a:buClr>
                <a:srgbClr val="000000"/>
              </a:buClr>
              <a:buSzPts val="1200"/>
              <a:buChar char="🞂"/>
              <a:defRPr sz="1200">
                <a:solidFill>
                  <a:srgbClr val="000000"/>
                </a:solidFill>
              </a:defRPr>
            </a:lvl3pPr>
            <a:lvl4pPr marL="1828800" lvl="3" indent="-292100" rtl="0">
              <a:lnSpc>
                <a:spcPct val="100000"/>
              </a:lnSpc>
              <a:spcBef>
                <a:spcPts val="150"/>
              </a:spcBef>
              <a:spcAft>
                <a:spcPts val="0"/>
              </a:spcAft>
              <a:buClr>
                <a:srgbClr val="000000"/>
              </a:buClr>
              <a:buSzPts val="1000"/>
              <a:buChar char="🞂"/>
              <a:defRPr sz="1000">
                <a:solidFill>
                  <a:srgbClr val="000000"/>
                </a:solidFill>
              </a:defRPr>
            </a:lvl4pPr>
            <a:lvl5pPr marL="2286000" lvl="4" indent="-292100" rtl="0">
              <a:lnSpc>
                <a:spcPct val="100000"/>
              </a:lnSpc>
              <a:spcBef>
                <a:spcPts val="150"/>
              </a:spcBef>
              <a:spcAft>
                <a:spcPts val="0"/>
              </a:spcAft>
              <a:buClr>
                <a:srgbClr val="000000"/>
              </a:buClr>
              <a:buSzPts val="1000"/>
              <a:buChar char="🞂"/>
              <a:defRPr sz="1000">
                <a:solidFill>
                  <a:srgbClr val="000000"/>
                </a:solidFill>
              </a:defRPr>
            </a:lvl5pPr>
            <a:lvl6pPr marL="2743200" lvl="5" indent="-292100" rtl="0">
              <a:lnSpc>
                <a:spcPct val="100000"/>
              </a:lnSpc>
              <a:spcBef>
                <a:spcPts val="150"/>
              </a:spcBef>
              <a:spcAft>
                <a:spcPts val="0"/>
              </a:spcAft>
              <a:buClr>
                <a:srgbClr val="000000"/>
              </a:buClr>
              <a:buSzPts val="1000"/>
              <a:buChar char="•"/>
              <a:defRPr sz="1000">
                <a:solidFill>
                  <a:srgbClr val="000000"/>
                </a:solidFill>
              </a:defRPr>
            </a:lvl6pPr>
            <a:lvl7pPr marL="3200400" lvl="6" indent="-292100" rtl="0">
              <a:lnSpc>
                <a:spcPct val="100000"/>
              </a:lnSpc>
              <a:spcBef>
                <a:spcPts val="150"/>
              </a:spcBef>
              <a:spcAft>
                <a:spcPts val="0"/>
              </a:spcAft>
              <a:buClr>
                <a:srgbClr val="000000"/>
              </a:buClr>
              <a:buSzPts val="1000"/>
              <a:buChar char="•"/>
              <a:defRPr sz="1000">
                <a:solidFill>
                  <a:srgbClr val="000000"/>
                </a:solidFill>
              </a:defRPr>
            </a:lvl7pPr>
            <a:lvl8pPr marL="3657600" lvl="7" indent="-292100" rtl="0">
              <a:lnSpc>
                <a:spcPct val="100000"/>
              </a:lnSpc>
              <a:spcBef>
                <a:spcPts val="150"/>
              </a:spcBef>
              <a:spcAft>
                <a:spcPts val="0"/>
              </a:spcAft>
              <a:buClr>
                <a:srgbClr val="000000"/>
              </a:buClr>
              <a:buSzPts val="1000"/>
              <a:buChar char="•"/>
              <a:defRPr sz="1000">
                <a:solidFill>
                  <a:srgbClr val="000000"/>
                </a:solidFill>
              </a:defRPr>
            </a:lvl8pPr>
            <a:lvl9pPr marL="4114800" lvl="8" indent="-292100" rtl="0">
              <a:lnSpc>
                <a:spcPct val="100000"/>
              </a:lnSpc>
              <a:spcBef>
                <a:spcPts val="150"/>
              </a:spcBef>
              <a:spcAft>
                <a:spcPts val="0"/>
              </a:spcAft>
              <a:buClr>
                <a:srgbClr val="000000"/>
              </a:buClr>
              <a:buSzPts val="1000"/>
              <a:buChar char="•"/>
              <a:defRPr sz="1000">
                <a:solidFill>
                  <a:srgbClr val="000000"/>
                </a:solidFill>
              </a:defRPr>
            </a:lvl9pPr>
          </a:lstStyle>
          <a:p>
            <a:endParaRPr/>
          </a:p>
        </p:txBody>
      </p:sp>
      <p:sp>
        <p:nvSpPr>
          <p:cNvPr id="105" name="Google Shape;105;p13"/>
          <p:cNvSpPr txBox="1">
            <a:spLocks noGrp="1"/>
          </p:cNvSpPr>
          <p:nvPr>
            <p:ph type="sldNum" idx="12"/>
          </p:nvPr>
        </p:nvSpPr>
        <p:spPr>
          <a:xfrm>
            <a:off x="8145229" y="6448631"/>
            <a:ext cx="903300" cy="334800"/>
          </a:xfrm>
          <a:prstGeom prst="rect">
            <a:avLst/>
          </a:prstGeom>
        </p:spPr>
        <p:txBody>
          <a:bodyPr spcFirstLastPara="1" wrap="square" lIns="91425" tIns="45700" rIns="91425" bIns="45700" anchor="ctr" anchorCtr="0">
            <a:noAutofit/>
          </a:bodyPr>
          <a:lstStyle>
            <a:lvl1pPr lvl="0" rtl="0">
              <a:buNone/>
              <a:defRPr sz="800" b="1">
                <a:solidFill>
                  <a:srgbClr val="00274A"/>
                </a:solidFill>
              </a:defRPr>
            </a:lvl1pPr>
            <a:lvl2pPr lvl="1" rtl="0">
              <a:buNone/>
              <a:defRPr sz="800" b="1">
                <a:solidFill>
                  <a:srgbClr val="00274A"/>
                </a:solidFill>
              </a:defRPr>
            </a:lvl2pPr>
            <a:lvl3pPr lvl="2" rtl="0">
              <a:buNone/>
              <a:defRPr sz="800" b="1">
                <a:solidFill>
                  <a:srgbClr val="00274A"/>
                </a:solidFill>
              </a:defRPr>
            </a:lvl3pPr>
            <a:lvl4pPr lvl="3" rtl="0">
              <a:buNone/>
              <a:defRPr sz="800" b="1">
                <a:solidFill>
                  <a:srgbClr val="00274A"/>
                </a:solidFill>
              </a:defRPr>
            </a:lvl4pPr>
            <a:lvl5pPr lvl="4" rtl="0">
              <a:buNone/>
              <a:defRPr sz="800" b="1">
                <a:solidFill>
                  <a:srgbClr val="00274A"/>
                </a:solidFill>
              </a:defRPr>
            </a:lvl5pPr>
            <a:lvl6pPr lvl="5" rtl="0">
              <a:buNone/>
              <a:defRPr sz="800" b="1">
                <a:solidFill>
                  <a:srgbClr val="00274A"/>
                </a:solidFill>
              </a:defRPr>
            </a:lvl6pPr>
            <a:lvl7pPr lvl="6" rtl="0">
              <a:buNone/>
              <a:defRPr sz="800" b="1">
                <a:solidFill>
                  <a:srgbClr val="00274A"/>
                </a:solidFill>
              </a:defRPr>
            </a:lvl7pPr>
            <a:lvl8pPr lvl="7" rtl="0">
              <a:buNone/>
              <a:defRPr sz="800" b="1">
                <a:solidFill>
                  <a:srgbClr val="00274A"/>
                </a:solidFill>
              </a:defRPr>
            </a:lvl8pPr>
            <a:lvl9pPr lvl="8" rtl="0">
              <a:buNone/>
              <a:defRPr sz="800" b="1">
                <a:solidFill>
                  <a:srgbClr val="00274A"/>
                </a:solidFill>
              </a:defRPr>
            </a:lvl9pPr>
          </a:lstStyle>
          <a:p>
            <a:pPr marL="0" lvl="0" indent="0" algn="r" rtl="0">
              <a:spcBef>
                <a:spcPts val="0"/>
              </a:spcBef>
              <a:spcAft>
                <a:spcPts val="0"/>
              </a:spcAft>
              <a:buNone/>
            </a:pPr>
            <a:r>
              <a:rPr lang="en-US"/>
              <a:t>Slide </a:t>
            </a:r>
            <a:fld id="{00000000-1234-1234-1234-123412341234}" type="slidenum">
              <a:rPr lang="en-US"/>
              <a:t>‹#›</a:t>
            </a:fld>
            <a:endParaRPr/>
          </a:p>
        </p:txBody>
      </p:sp>
      <p:sp>
        <p:nvSpPr>
          <p:cNvPr id="106" name="Google Shape;106;p13"/>
          <p:cNvSpPr txBox="1">
            <a:spLocks noGrp="1"/>
          </p:cNvSpPr>
          <p:nvPr>
            <p:ph type="title"/>
          </p:nvPr>
        </p:nvSpPr>
        <p:spPr>
          <a:xfrm>
            <a:off x="243200" y="187800"/>
            <a:ext cx="8758800" cy="935700"/>
          </a:xfrm>
          <a:prstGeom prst="rect">
            <a:avLst/>
          </a:prstGeom>
        </p:spPr>
        <p:txBody>
          <a:bodyPr spcFirstLastPara="1" wrap="square" lIns="0" tIns="0" rIns="0" bIns="0" anchor="ctr" anchorCtr="0">
            <a:normAutofit/>
          </a:bodyPr>
          <a:lstStyle>
            <a:lvl1pPr lvl="0" rtl="0">
              <a:spcBef>
                <a:spcPts val="0"/>
              </a:spcBef>
              <a:spcAft>
                <a:spcPts val="0"/>
              </a:spcAft>
              <a:buClr>
                <a:srgbClr val="00274A"/>
              </a:buClr>
              <a:buSzPts val="2200"/>
              <a:buNone/>
              <a:defRPr sz="2200" b="1">
                <a:solidFill>
                  <a:srgbClr val="00274A"/>
                </a:solidFill>
              </a:defRPr>
            </a:lvl1pPr>
            <a:lvl2pPr lvl="1" rtl="0">
              <a:spcBef>
                <a:spcPts val="0"/>
              </a:spcBef>
              <a:spcAft>
                <a:spcPts val="0"/>
              </a:spcAft>
              <a:buClr>
                <a:srgbClr val="1C4587"/>
              </a:buClr>
              <a:buSzPts val="1400"/>
              <a:buNone/>
              <a:defRPr>
                <a:solidFill>
                  <a:srgbClr val="1C4587"/>
                </a:solidFill>
              </a:defRPr>
            </a:lvl2pPr>
            <a:lvl3pPr lvl="2" rtl="0">
              <a:spcBef>
                <a:spcPts val="0"/>
              </a:spcBef>
              <a:spcAft>
                <a:spcPts val="0"/>
              </a:spcAft>
              <a:buClr>
                <a:srgbClr val="1C4587"/>
              </a:buClr>
              <a:buSzPts val="1400"/>
              <a:buNone/>
              <a:defRPr>
                <a:solidFill>
                  <a:srgbClr val="1C4587"/>
                </a:solidFill>
              </a:defRPr>
            </a:lvl3pPr>
            <a:lvl4pPr lvl="3" rtl="0">
              <a:spcBef>
                <a:spcPts val="0"/>
              </a:spcBef>
              <a:spcAft>
                <a:spcPts val="0"/>
              </a:spcAft>
              <a:buClr>
                <a:srgbClr val="1C4587"/>
              </a:buClr>
              <a:buSzPts val="1400"/>
              <a:buNone/>
              <a:defRPr>
                <a:solidFill>
                  <a:srgbClr val="1C4587"/>
                </a:solidFill>
              </a:defRPr>
            </a:lvl4pPr>
            <a:lvl5pPr lvl="4" rtl="0">
              <a:spcBef>
                <a:spcPts val="0"/>
              </a:spcBef>
              <a:spcAft>
                <a:spcPts val="0"/>
              </a:spcAft>
              <a:buClr>
                <a:srgbClr val="1C4587"/>
              </a:buClr>
              <a:buSzPts val="1400"/>
              <a:buNone/>
              <a:defRPr>
                <a:solidFill>
                  <a:srgbClr val="1C4587"/>
                </a:solidFill>
              </a:defRPr>
            </a:lvl5pPr>
            <a:lvl6pPr lvl="5" rtl="0">
              <a:spcBef>
                <a:spcPts val="0"/>
              </a:spcBef>
              <a:spcAft>
                <a:spcPts val="0"/>
              </a:spcAft>
              <a:buClr>
                <a:srgbClr val="1C4587"/>
              </a:buClr>
              <a:buSzPts val="1400"/>
              <a:buNone/>
              <a:defRPr>
                <a:solidFill>
                  <a:srgbClr val="1C4587"/>
                </a:solidFill>
              </a:defRPr>
            </a:lvl6pPr>
            <a:lvl7pPr lvl="6" rtl="0">
              <a:spcBef>
                <a:spcPts val="0"/>
              </a:spcBef>
              <a:spcAft>
                <a:spcPts val="0"/>
              </a:spcAft>
              <a:buClr>
                <a:srgbClr val="1C4587"/>
              </a:buClr>
              <a:buSzPts val="1400"/>
              <a:buNone/>
              <a:defRPr>
                <a:solidFill>
                  <a:srgbClr val="1C4587"/>
                </a:solidFill>
              </a:defRPr>
            </a:lvl7pPr>
            <a:lvl8pPr lvl="7" rtl="0">
              <a:spcBef>
                <a:spcPts val="0"/>
              </a:spcBef>
              <a:spcAft>
                <a:spcPts val="0"/>
              </a:spcAft>
              <a:buClr>
                <a:srgbClr val="1C4587"/>
              </a:buClr>
              <a:buSzPts val="1400"/>
              <a:buNone/>
              <a:defRPr>
                <a:solidFill>
                  <a:srgbClr val="1C4587"/>
                </a:solidFill>
              </a:defRPr>
            </a:lvl8pPr>
            <a:lvl9pPr lvl="8" rtl="0">
              <a:spcBef>
                <a:spcPts val="0"/>
              </a:spcBef>
              <a:spcAft>
                <a:spcPts val="0"/>
              </a:spcAft>
              <a:buClr>
                <a:srgbClr val="1C4587"/>
              </a:buClr>
              <a:buSzPts val="1400"/>
              <a:buNone/>
              <a:defRPr>
                <a:solidFill>
                  <a:srgbClr val="1C4587"/>
                </a:solidFill>
              </a:defRPr>
            </a:lvl9pPr>
          </a:lstStyle>
          <a:p>
            <a:endParaRPr/>
          </a:p>
        </p:txBody>
      </p:sp>
      <p:pic>
        <p:nvPicPr>
          <p:cNvPr id="107" name="Google Shape;107;p13"/>
          <p:cNvPicPr preferRelativeResize="0"/>
          <p:nvPr/>
        </p:nvPicPr>
        <p:blipFill>
          <a:blip r:embed="rId2">
            <a:alphaModFix/>
          </a:blip>
          <a:stretch>
            <a:fillRect/>
          </a:stretch>
        </p:blipFill>
        <p:spPr>
          <a:xfrm>
            <a:off x="114849" y="6392635"/>
            <a:ext cx="619371" cy="269825"/>
          </a:xfrm>
          <a:prstGeom prst="rect">
            <a:avLst/>
          </a:prstGeom>
          <a:noFill/>
          <a:ln>
            <a:noFill/>
          </a:ln>
        </p:spPr>
      </p:pic>
      <p:sp>
        <p:nvSpPr>
          <p:cNvPr id="108" name="Google Shape;108;p13"/>
          <p:cNvSpPr txBox="1"/>
          <p:nvPr/>
        </p:nvSpPr>
        <p:spPr>
          <a:xfrm>
            <a:off x="2562350" y="6534033"/>
            <a:ext cx="4120500" cy="1230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800" b="1">
                <a:solidFill>
                  <a:srgbClr val="00274A"/>
                </a:solidFill>
              </a:rPr>
              <a:t>CMB-S4 Director’s Review, November 16-19, 2021</a:t>
            </a:r>
            <a:endParaRPr sz="800" b="1">
              <a:solidFill>
                <a:srgbClr val="00274A"/>
              </a:solidFill>
            </a:endParaRPr>
          </a:p>
        </p:txBody>
      </p:sp>
    </p:spTree>
    <p:extLst>
      <p:ext uri="{BB962C8B-B14F-4D97-AF65-F5344CB8AC3E}">
        <p14:creationId xmlns:p14="http://schemas.microsoft.com/office/powerpoint/2010/main" val="3004273107"/>
      </p:ext>
    </p:extLst>
  </p:cSld>
  <p:clrMapOvr>
    <a:masterClrMapping/>
  </p:clrMapOvr>
  <p:extLst>
    <p:ext uri="{DCECCB84-F9BA-43D5-87BE-67443E8EF086}">
      <p15:sldGuideLst xmlns:p15="http://schemas.microsoft.com/office/powerpoint/2012/main">
        <p15:guide id="1" orient="horz" pos="2160">
          <p15:clr>
            <a:srgbClr val="FA7B17"/>
          </p15:clr>
        </p15:guide>
        <p15:guide id="2" pos="288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latin typeface="Calibri"/>
              </a:rPr>
              <a:pPr>
                <a:defRPr/>
              </a:pPr>
              <a:t>‹#›</a:t>
            </a:fld>
            <a:endParaRPr lang="en-US">
              <a:solidFill>
                <a:srgbClr val="0F6636"/>
              </a:solidFill>
              <a:latin typeface="Calibri"/>
            </a:endParaRPr>
          </a:p>
        </p:txBody>
      </p:sp>
    </p:spTree>
    <p:extLst>
      <p:ext uri="{BB962C8B-B14F-4D97-AF65-F5344CB8AC3E}">
        <p14:creationId xmlns:p14="http://schemas.microsoft.com/office/powerpoint/2010/main" val="835036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latin typeface="Calibri"/>
              </a:rPr>
              <a:pPr>
                <a:defRPr/>
              </a:pPr>
              <a:t>‹#›</a:t>
            </a:fld>
            <a:endParaRPr lang="en-US">
              <a:solidFill>
                <a:srgbClr val="0F6636"/>
              </a:solidFill>
              <a:latin typeface="Calibri"/>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latin typeface="Calibri"/>
              </a:rPr>
              <a:t>DOE-HEP-Cosmic to CMB-S4 Collab mtg</a:t>
            </a:r>
            <a:endParaRPr lang="en-US" dirty="0">
              <a:solidFill>
                <a:srgbClr val="0F6636"/>
              </a:solidFill>
              <a:latin typeface="Calibri"/>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2" name="Text Placeholder 2"/>
          <p:cNvSpPr>
            <a:spLocks noGrp="1"/>
          </p:cNvSpPr>
          <p:nvPr>
            <p:ph idx="1"/>
          </p:nvPr>
        </p:nvSpPr>
        <p:spPr>
          <a:xfrm>
            <a:off x="152406"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80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5213" y="197436"/>
            <a:ext cx="5165725" cy="723900"/>
          </a:xfrm>
        </p:spPr>
        <p:txBody>
          <a:bodyPr/>
          <a:lstStyle>
            <a:lvl1pPr marL="0" indent="0">
              <a:defRPr b="1">
                <a:solidFill>
                  <a:srgbClr val="285C00"/>
                </a:solidFill>
                <a:latin typeface="Cambria" pitchFamily="18" charset="0"/>
              </a:defRPr>
            </a:lvl1pPr>
          </a:lstStyle>
          <a:p>
            <a:r>
              <a:rPr lang="en-US" dirty="0"/>
              <a:t>Click to edit Master title style</a:t>
            </a:r>
          </a:p>
        </p:txBody>
      </p:sp>
      <p:sp>
        <p:nvSpPr>
          <p:cNvPr id="3" name="Rectangle 6"/>
          <p:cNvSpPr>
            <a:spLocks noGrp="1" noChangeArrowheads="1"/>
          </p:cNvSpPr>
          <p:nvPr>
            <p:ph type="sldNum" sz="quarter" idx="10"/>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1FFB7871-1E57-4C91-9CAF-C8320E468525}"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3700895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a:endParaRPr>
          </a:p>
        </p:txBody>
      </p:sp>
      <p:pic>
        <p:nvPicPr>
          <p:cNvPr id="8" name="Picture 7" descr="horizontal-logo-green-text.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0" y="304812"/>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322225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b="1">
                <a:solidFill>
                  <a:srgbClr val="000099"/>
                </a:solidFill>
              </a:defRPr>
            </a:lvl1pPr>
          </a:lstStyle>
          <a:p>
            <a:fld id="{26CA2777-A89F-4130-B308-73BB65955918}" type="slidenum">
              <a:rPr lang="en-US" smtClean="0"/>
              <a:pPr/>
              <a:t>‹#›</a:t>
            </a:fld>
            <a:endParaRPr lang="en-US" dirty="0"/>
          </a:p>
        </p:txBody>
      </p:sp>
      <p:sp>
        <p:nvSpPr>
          <p:cNvPr id="10" name="Footer Placeholder 9"/>
          <p:cNvSpPr>
            <a:spLocks noGrp="1"/>
          </p:cNvSpPr>
          <p:nvPr>
            <p:ph type="ftr" sz="quarter" idx="12"/>
          </p:nvPr>
        </p:nvSpPr>
        <p:spPr/>
        <p:txBody>
          <a:bodyPr/>
          <a:lstStyle>
            <a:lvl1pPr>
              <a:defRPr b="1">
                <a:solidFill>
                  <a:srgbClr val="000099"/>
                </a:solidFill>
              </a:defRPr>
            </a:lvl1pPr>
          </a:lstStyle>
          <a:p>
            <a:r>
              <a:rPr lang="en-US">
                <a:latin typeface="Calibri"/>
              </a:rPr>
              <a:t>DOE-HEP-Cosmic to CMB-S4 Collab mtg</a:t>
            </a:r>
            <a:endParaRPr lang="en-US" dirty="0">
              <a:latin typeface="Calibri"/>
            </a:endParaRPr>
          </a:p>
        </p:txBody>
      </p:sp>
    </p:spTree>
    <p:extLst>
      <p:ext uri="{BB962C8B-B14F-4D97-AF65-F5344CB8AC3E}">
        <p14:creationId xmlns:p14="http://schemas.microsoft.com/office/powerpoint/2010/main" val="181145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latin typeface="Calibri"/>
              </a:rPr>
              <a:pPr>
                <a:defRPr/>
              </a:pPr>
              <a:t>‹#›</a:t>
            </a:fld>
            <a:endParaRPr lang="en-US" dirty="0">
              <a:solidFill>
                <a:srgbClr val="0F6636"/>
              </a:solidFill>
              <a:latin typeface="Calibri"/>
            </a:endParaRPr>
          </a:p>
        </p:txBody>
      </p:sp>
    </p:spTree>
    <p:extLst>
      <p:ext uri="{BB962C8B-B14F-4D97-AF65-F5344CB8AC3E}">
        <p14:creationId xmlns:p14="http://schemas.microsoft.com/office/powerpoint/2010/main" val="313585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7282" y="1017332"/>
            <a:ext cx="8542553" cy="5221425"/>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endParaRPr lang="en-US" dirty="0"/>
          </a:p>
        </p:txBody>
      </p:sp>
      <p:sp>
        <p:nvSpPr>
          <p:cNvPr id="8" name="Footer Placeholder 7"/>
          <p:cNvSpPr>
            <a:spLocks noGrp="1"/>
          </p:cNvSpPr>
          <p:nvPr>
            <p:ph type="ftr" sz="quarter" idx="11"/>
          </p:nvPr>
        </p:nvSpPr>
        <p:spPr/>
        <p:txBody>
          <a:bodyPr/>
          <a:lstStyle>
            <a:lvl1pPr algn="r">
              <a:defRPr>
                <a:solidFill>
                  <a:schemeClr val="tx2"/>
                </a:solidFill>
                <a:latin typeface="+mn-lt"/>
              </a:defRPr>
            </a:lvl1pPr>
          </a:lstStyle>
          <a:p>
            <a:r>
              <a:rPr lang="en-US"/>
              <a:t>DOE-HEP-Cosmic to CMB-S4 Collab mtg</a:t>
            </a:r>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156630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latin typeface="Calibri"/>
              </a:rPr>
              <a:pPr>
                <a:defRPr/>
              </a:pPr>
              <a:t>‹#›</a:t>
            </a:fld>
            <a:endParaRPr lang="en-US">
              <a:solidFill>
                <a:srgbClr val="0F6636"/>
              </a:solidFill>
              <a:latin typeface="Calibri"/>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latin typeface="Calibri"/>
              </a:rPr>
              <a:t>DOE-HEP-Cosmic to CMB-S4 Collab mtg</a:t>
            </a:r>
            <a:endParaRPr lang="en-US" dirty="0">
              <a:solidFill>
                <a:srgbClr val="0F6636"/>
              </a:solidFill>
              <a:latin typeface="Calibri"/>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2" name="Text Placeholder 2"/>
          <p:cNvSpPr>
            <a:spLocks noGrp="1"/>
          </p:cNvSpPr>
          <p:nvPr>
            <p:ph idx="1"/>
          </p:nvPr>
        </p:nvSpPr>
        <p:spPr>
          <a:xfrm>
            <a:off x="152406"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0606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EMOVE">
    <p:spTree>
      <p:nvGrpSpPr>
        <p:cNvPr id="1" name=""/>
        <p:cNvGrpSpPr/>
        <p:nvPr/>
      </p:nvGrpSpPr>
      <p:grpSpPr>
        <a:xfrm>
          <a:off x="0" y="0"/>
          <a:ext cx="0" cy="0"/>
          <a:chOff x="0" y="0"/>
          <a:chExt cx="0" cy="0"/>
        </a:xfrm>
      </p:grpSpPr>
      <p:sp>
        <p:nvSpPr>
          <p:cNvPr id="9" name="Title 1"/>
          <p:cNvSpPr>
            <a:spLocks noGrp="1"/>
          </p:cNvSpPr>
          <p:nvPr>
            <p:ph type="title"/>
          </p:nvPr>
        </p:nvSpPr>
        <p:spPr>
          <a:xfrm>
            <a:off x="457201" y="432621"/>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1" y="1238258"/>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a:xfrm>
            <a:off x="979488" y="6488442"/>
            <a:ext cx="1136650" cy="187325"/>
          </a:xfrm>
          <a:prstGeom prst="rect">
            <a:avLst/>
          </a:prstGeom>
        </p:spPr>
        <p:txBody>
          <a:bodyPr/>
          <a:lstStyle>
            <a:lvl1pPr>
              <a:defRPr/>
            </a:lvl1pPr>
          </a:lstStyle>
          <a:p>
            <a:pPr fontAlgn="base">
              <a:spcBef>
                <a:spcPct val="0"/>
              </a:spcBef>
              <a:spcAft>
                <a:spcPct val="0"/>
              </a:spcAft>
              <a:defRPr/>
            </a:pPr>
            <a:endParaRPr lang="en-US" b="1" dirty="0">
              <a:solidFill>
                <a:srgbClr val="000000"/>
              </a:solidFill>
              <a:latin typeface="Arial" charset="0"/>
            </a:endParaRPr>
          </a:p>
        </p:txBody>
      </p:sp>
      <p:sp>
        <p:nvSpPr>
          <p:cNvPr id="5" name="Footer Placeholder 4"/>
          <p:cNvSpPr>
            <a:spLocks noGrp="1"/>
          </p:cNvSpPr>
          <p:nvPr>
            <p:ph type="ftr" sz="quarter" idx="12"/>
          </p:nvPr>
        </p:nvSpPr>
        <p:spPr/>
        <p:txBody>
          <a:bodyPr/>
          <a:lstStyle>
            <a:lvl1pPr>
              <a:defRPr/>
            </a:lvl1pPr>
          </a:lstStyle>
          <a:p>
            <a:pPr>
              <a:defRPr/>
            </a:pPr>
            <a:r>
              <a:rPr lang="en-US">
                <a:solidFill>
                  <a:srgbClr val="0F6636"/>
                </a:solidFill>
                <a:latin typeface="Calibri"/>
              </a:rPr>
              <a:t>DOE-HEP-Cosmic to CMB-S4 Collab mtg</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solidFill>
                  <a:srgbClr val="0F6636"/>
                </a:solidFill>
                <a:latin typeface="Calibri"/>
              </a:rPr>
              <a:pPr>
                <a:defRPr/>
              </a:pPr>
              <a:t>‹#›</a:t>
            </a:fld>
            <a:endParaRPr lang="en-US" dirty="0">
              <a:solidFill>
                <a:srgbClr val="0F6636"/>
              </a:solidFill>
              <a:latin typeface="Calibri"/>
            </a:endParaRPr>
          </a:p>
        </p:txBody>
      </p:sp>
    </p:spTree>
    <p:extLst>
      <p:ext uri="{BB962C8B-B14F-4D97-AF65-F5344CB8AC3E}">
        <p14:creationId xmlns:p14="http://schemas.microsoft.com/office/powerpoint/2010/main" val="1418208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31"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31"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en-US">
                <a:solidFill>
                  <a:srgbClr val="0F6636"/>
                </a:solidFill>
                <a:latin typeface="Calibri"/>
              </a:rPr>
              <a:t>DOE-HEP-Cosmic to CMB-S4 Collab mtg</a:t>
            </a:r>
            <a:endParaRPr lang="en-GB">
              <a:solidFill>
                <a:srgbClr val="0F6636"/>
              </a:solidFill>
              <a:latin typeface="Calibri"/>
            </a:endParaRP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solidFill>
                  <a:srgbClr val="0F6636"/>
                </a:solidFill>
                <a:latin typeface="Calibri"/>
              </a:rPr>
              <a:pPr/>
              <a:t>‹#›</a:t>
            </a:fld>
            <a:endParaRPr lang="fr-FR">
              <a:solidFill>
                <a:srgbClr val="0F6636"/>
              </a:solidFill>
              <a:latin typeface="Calibri"/>
            </a:endParaRP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b="1">
                <a:solidFill>
                  <a:srgbClr val="FFFFFF"/>
                </a:solidFill>
                <a:latin typeface="Calibri"/>
              </a:endParaRPr>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fontAlgn="base">
                <a:spcBef>
                  <a:spcPct val="0"/>
                </a:spcBef>
                <a:spcAft>
                  <a:spcPct val="0"/>
                </a:spcAft>
              </a:pPr>
              <a:r>
                <a:rPr lang="en-GB" sz="900" b="1" dirty="0">
                  <a:solidFill>
                    <a:srgbClr val="000000"/>
                  </a:solidFill>
                  <a:latin typeface="Arial" charset="0"/>
                </a:rPr>
                <a:t>logo</a:t>
              </a:r>
            </a:p>
            <a:p>
              <a:pPr algn="ctr" fontAlgn="base">
                <a:spcBef>
                  <a:spcPct val="0"/>
                </a:spcBef>
                <a:spcAft>
                  <a:spcPct val="0"/>
                </a:spcAft>
              </a:pPr>
              <a:r>
                <a:rPr lang="en-GB" sz="900" b="1" dirty="0">
                  <a:solidFill>
                    <a:srgbClr val="000000"/>
                  </a:solidFill>
                  <a:latin typeface="Arial" charset="0"/>
                </a:rPr>
                <a:t>area</a:t>
              </a:r>
            </a:p>
          </p:txBody>
        </p:sp>
      </p:grpSp>
    </p:spTree>
    <p:extLst>
      <p:ext uri="{BB962C8B-B14F-4D97-AF65-F5344CB8AC3E}">
        <p14:creationId xmlns:p14="http://schemas.microsoft.com/office/powerpoint/2010/main" val="134409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636"/>
                </a:solidFill>
                <a:latin typeface="Calibri"/>
              </a:rPr>
              <a:t>DOE-HEP-Cosmic to CMB-S4 Collab mtg</a:t>
            </a:r>
            <a:endParaRPr lang="en-US" dirty="0">
              <a:solidFill>
                <a:srgbClr val="0F6636"/>
              </a:solidFill>
              <a:latin typeface="Calibri"/>
            </a:endParaRPr>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latin typeface="Calibri"/>
              </a:rPr>
              <a:pPr/>
              <a:t>‹#›</a:t>
            </a:fld>
            <a:endParaRPr lang="en-US" dirty="0">
              <a:solidFill>
                <a:srgbClr val="0F6636"/>
              </a:solidFill>
              <a:latin typeface="Calibri"/>
            </a:endParaRPr>
          </a:p>
        </p:txBody>
      </p:sp>
      <p:sp>
        <p:nvSpPr>
          <p:cNvPr id="5" name="Rectangle 4"/>
          <p:cNvSpPr/>
          <p:nvPr userDrawn="1"/>
        </p:nvSpPr>
        <p:spPr>
          <a:xfrm>
            <a:off x="0" y="5867400"/>
            <a:ext cx="9129486"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latin typeface="Calibri"/>
            </a:endParaRPr>
          </a:p>
        </p:txBody>
      </p:sp>
      <p:sp>
        <p:nvSpPr>
          <p:cNvPr id="6" name="Content Placeholder 2"/>
          <p:cNvSpPr>
            <a:spLocks noGrp="1"/>
          </p:cNvSpPr>
          <p:nvPr>
            <p:ph idx="1"/>
          </p:nvPr>
        </p:nvSpPr>
        <p:spPr>
          <a:xfrm>
            <a:off x="352427" y="866776"/>
            <a:ext cx="8410575" cy="525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255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62"/>
            <a:ext cx="2133600" cy="365125"/>
          </a:xfrm>
          <a:prstGeom prst="rect">
            <a:avLst/>
          </a:prstGeom>
        </p:spPr>
        <p:txBody>
          <a:bodyPr/>
          <a:lstStyle/>
          <a:p>
            <a:pPr defTabSz="457200"/>
            <a:endParaRPr lang="en-US">
              <a:solidFill>
                <a:srgbClr val="000000"/>
              </a:solidFill>
              <a:latin typeface="Calibri"/>
            </a:endParaRPr>
          </a:p>
        </p:txBody>
      </p:sp>
      <p:sp>
        <p:nvSpPr>
          <p:cNvPr id="5" name="Footer Placeholder 4"/>
          <p:cNvSpPr>
            <a:spLocks noGrp="1"/>
          </p:cNvSpPr>
          <p:nvPr>
            <p:ph type="ftr" sz="quarter" idx="11"/>
          </p:nvPr>
        </p:nvSpPr>
        <p:spPr/>
        <p:txBody>
          <a:bodyPr/>
          <a:lstStyle/>
          <a:p>
            <a:r>
              <a:rPr lang="en-US">
                <a:solidFill>
                  <a:srgbClr val="0F6636"/>
                </a:solidFill>
                <a:latin typeface="Calibri"/>
              </a:rPr>
              <a:t>DOE-HEP-Cosmic to CMB-S4 Collab mtg</a:t>
            </a:r>
          </a:p>
        </p:txBody>
      </p:sp>
      <p:sp>
        <p:nvSpPr>
          <p:cNvPr id="6" name="Slide Number Placeholder 5"/>
          <p:cNvSpPr>
            <a:spLocks noGrp="1"/>
          </p:cNvSpPr>
          <p:nvPr>
            <p:ph type="sldNum" sz="quarter" idx="12"/>
          </p:nvPr>
        </p:nvSpPr>
        <p:spPr/>
        <p:txBody>
          <a:bodyPr/>
          <a:lstStyle/>
          <a:p>
            <a:fld id="{2E8A42B4-63F8-3749-8A9F-29B7B746D444}" type="slidenum">
              <a:rPr lang="en-US" smtClean="0">
                <a:solidFill>
                  <a:srgbClr val="0F6636"/>
                </a:solidFill>
                <a:latin typeface="Calibri"/>
              </a:rPr>
              <a:pPr/>
              <a:t>‹#›</a:t>
            </a:fld>
            <a:endParaRPr lang="en-US">
              <a:solidFill>
                <a:srgbClr val="0F6636"/>
              </a:solidFill>
              <a:latin typeface="Calibri"/>
            </a:endParaRPr>
          </a:p>
        </p:txBody>
      </p:sp>
    </p:spTree>
    <p:extLst>
      <p:ext uri="{BB962C8B-B14F-4D97-AF65-F5344CB8AC3E}">
        <p14:creationId xmlns:p14="http://schemas.microsoft.com/office/powerpoint/2010/main" val="3221908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30"/>
            <a:ext cx="747522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49"/>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484002"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4" y="586505"/>
            <a:ext cx="5567103" cy="934478"/>
          </a:xfrm>
          <a:prstGeom prst="rect">
            <a:avLst/>
          </a:prstGeom>
        </p:spPr>
      </p:pic>
      <p:sp>
        <p:nvSpPr>
          <p:cNvPr id="13" name="Text Placeholder 12"/>
          <p:cNvSpPr>
            <a:spLocks noGrp="1"/>
          </p:cNvSpPr>
          <p:nvPr>
            <p:ph type="body" sz="quarter" idx="13"/>
          </p:nvPr>
        </p:nvSpPr>
        <p:spPr>
          <a:xfrm>
            <a:off x="1282706" y="5257812"/>
            <a:ext cx="6575425" cy="1417319"/>
          </a:xfrm>
        </p:spPr>
        <p:txBody>
          <a:bodyPr anchor="ctr">
            <a:normAutofit/>
          </a:bodyPr>
          <a:lstStyle>
            <a:lvl1pPr marL="34290" indent="0" algn="ctr">
              <a:buNone/>
              <a:defRPr sz="1800" i="1">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899996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7282" y="1017332"/>
            <a:ext cx="8542553" cy="5221425"/>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a:solidFill>
                <a:srgbClr val="0F3F66"/>
              </a:solidFill>
              <a:latin typeface="Verdana"/>
            </a:endParaRPr>
          </a:p>
        </p:txBody>
      </p:sp>
    </p:spTree>
    <p:extLst>
      <p:ext uri="{BB962C8B-B14F-4D97-AF65-F5344CB8AC3E}">
        <p14:creationId xmlns:p14="http://schemas.microsoft.com/office/powerpoint/2010/main" val="4156630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56929663-6CA7-4931-8F5D-849FE6A4CD44}" type="slidenum">
              <a:rPr lang="en-US" smtClean="0">
                <a:solidFill>
                  <a:srgbClr val="0F3F66"/>
                </a:solidFill>
                <a:latin typeface="Verdana"/>
              </a:rPr>
              <a:pPr>
                <a:defRPr/>
              </a:pPr>
              <a:t>‹#›</a:t>
            </a:fld>
            <a:endParaRPr lang="en-US">
              <a:solidFill>
                <a:srgbClr val="0F3F66"/>
              </a:solidFill>
              <a:latin typeface="Verdana"/>
            </a:endParaRPr>
          </a:p>
        </p:txBody>
      </p:sp>
      <p:cxnSp>
        <p:nvCxnSpPr>
          <p:cNvPr id="7" name="Straight Connector 6"/>
          <p:cNvCxnSpPr/>
          <p:nvPr/>
        </p:nvCxnSpPr>
        <p:spPr>
          <a:xfrm>
            <a:off x="1485907"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66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1349143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210689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DOE-HEP-Cosmic to CMB-S4 Collab mtg</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56929663-6CA7-4931-8F5D-849FE6A4CD44}" type="slidenum">
              <a:rPr lang="en-US" smtClean="0"/>
              <a:pPr>
                <a:defRPr/>
              </a:pPr>
              <a:t>‹#›</a:t>
            </a:fld>
            <a:endParaRPr lang="en-US"/>
          </a:p>
        </p:txBody>
      </p:sp>
      <p:cxnSp>
        <p:nvCxnSpPr>
          <p:cNvPr id="7" name="Straight Connector 6"/>
          <p:cNvCxnSpPr/>
          <p:nvPr/>
        </p:nvCxnSpPr>
        <p:spPr>
          <a:xfrm>
            <a:off x="1485907"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660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115974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2570156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1427665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14" y="1069861"/>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607319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3873723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897772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12"/>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3364158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latin typeface="Calibri"/>
              </a:rPr>
              <a:pPr/>
              <a:t>‹#›</a:t>
            </a:fld>
            <a:endParaRPr lang="en-US" dirty="0">
              <a:solidFill>
                <a:srgbClr val="0F6636"/>
              </a:solidFill>
              <a:latin typeface="Calibri"/>
            </a:endParaRPr>
          </a:p>
        </p:txBody>
      </p:sp>
      <p:sp>
        <p:nvSpPr>
          <p:cNvPr id="10" name="Footer Placeholder 9"/>
          <p:cNvSpPr>
            <a:spLocks noGrp="1"/>
          </p:cNvSpPr>
          <p:nvPr>
            <p:ph type="ftr" sz="quarter" idx="12"/>
          </p:nvPr>
        </p:nvSpPr>
        <p:spPr/>
        <p:txBody>
          <a:bodyPr/>
          <a:lstStyle>
            <a:lvl1pPr>
              <a:defRPr b="1"/>
            </a:lvl1pPr>
          </a:lstStyle>
          <a:p>
            <a:r>
              <a:rPr lang="en-US">
                <a:solidFill>
                  <a:srgbClr val="0F6636"/>
                </a:solidFill>
                <a:latin typeface="Calibri"/>
              </a:rPr>
              <a:t>DOE-HEP-Cosmic to CMB-S4 Collab mtg</a:t>
            </a:r>
            <a:endParaRPr lang="en-US" dirty="0">
              <a:solidFill>
                <a:srgbClr val="0F6636"/>
              </a:solidFill>
              <a:latin typeface="Calibri"/>
            </a:endParaRPr>
          </a:p>
        </p:txBody>
      </p:sp>
    </p:spTree>
    <p:extLst>
      <p:ext uri="{BB962C8B-B14F-4D97-AF65-F5344CB8AC3E}">
        <p14:creationId xmlns:p14="http://schemas.microsoft.com/office/powerpoint/2010/main" val="1893977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latin typeface="Calibri"/>
              </a:rPr>
              <a:pPr>
                <a:defRPr/>
              </a:pPr>
              <a:t>‹#›</a:t>
            </a:fld>
            <a:endParaRPr lang="en-US" dirty="0">
              <a:solidFill>
                <a:srgbClr val="0F6636"/>
              </a:solidFill>
              <a:latin typeface="Calibri"/>
            </a:endParaRPr>
          </a:p>
        </p:txBody>
      </p:sp>
    </p:spTree>
    <p:extLst>
      <p:ext uri="{BB962C8B-B14F-4D97-AF65-F5344CB8AC3E}">
        <p14:creationId xmlns:p14="http://schemas.microsoft.com/office/powerpoint/2010/main" val="3637228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latin typeface="Calibri"/>
              </a:rPr>
              <a:pPr>
                <a:defRPr/>
              </a:pPr>
              <a:t>‹#›</a:t>
            </a:fld>
            <a:endParaRPr lang="en-US">
              <a:solidFill>
                <a:srgbClr val="0F6636"/>
              </a:solidFill>
              <a:latin typeface="Calibri"/>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latin typeface="Calibri"/>
              </a:rPr>
              <a:t>DOE-HEP-Cosmic to CMB-S4 Collab mtg</a:t>
            </a:r>
            <a:endParaRPr lang="en-US" dirty="0">
              <a:solidFill>
                <a:srgbClr val="0F6636"/>
              </a:solidFill>
              <a:latin typeface="Calibri"/>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2" name="Text Placeholder 2"/>
          <p:cNvSpPr>
            <a:spLocks noGrp="1"/>
          </p:cNvSpPr>
          <p:nvPr>
            <p:ph idx="1"/>
          </p:nvPr>
        </p:nvSpPr>
        <p:spPr>
          <a:xfrm>
            <a:off x="152406"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103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DOE-HEP-Cosmic to CMB-S4 Collab mtg</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3491431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REMOV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pPr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latin typeface="Calibri"/>
              </a:rPr>
              <a:t>DOE-HEP-Cosmic to CMB-S4 Collab mtg</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latin typeface="Calibri"/>
              </a:rPr>
              <a:pPr/>
              <a:t>‹#›</a:t>
            </a:fld>
            <a:endParaRPr lang="en-US">
              <a:solidFill>
                <a:srgbClr val="0F6636"/>
              </a:solidFill>
              <a:latin typeface="Calibri"/>
            </a:endParaRPr>
          </a:p>
        </p:txBody>
      </p:sp>
    </p:spTree>
    <p:extLst>
      <p:ext uri="{BB962C8B-B14F-4D97-AF65-F5344CB8AC3E}">
        <p14:creationId xmlns:p14="http://schemas.microsoft.com/office/powerpoint/2010/main" val="2783740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REMOVE">
    <p:spTree>
      <p:nvGrpSpPr>
        <p:cNvPr id="1" name=""/>
        <p:cNvGrpSpPr/>
        <p:nvPr/>
      </p:nvGrpSpPr>
      <p:grpSpPr>
        <a:xfrm>
          <a:off x="0" y="0"/>
          <a:ext cx="0" cy="0"/>
          <a:chOff x="0" y="0"/>
          <a:chExt cx="0" cy="0"/>
        </a:xfrm>
      </p:grpSpPr>
      <p:sp>
        <p:nvSpPr>
          <p:cNvPr id="9" name="Title 1"/>
          <p:cNvSpPr>
            <a:spLocks noGrp="1"/>
          </p:cNvSpPr>
          <p:nvPr>
            <p:ph type="title"/>
          </p:nvPr>
        </p:nvSpPr>
        <p:spPr>
          <a:xfrm>
            <a:off x="457201" y="432621"/>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1" y="1238258"/>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a:xfrm>
            <a:off x="979488" y="6488442"/>
            <a:ext cx="1136650" cy="187325"/>
          </a:xfrm>
          <a:prstGeom prst="rect">
            <a:avLst/>
          </a:prstGeom>
        </p:spPr>
        <p:txBody>
          <a:bodyPr/>
          <a:lstStyle>
            <a:lvl1pPr>
              <a:defRPr/>
            </a:lvl1pPr>
          </a:lstStyle>
          <a:p>
            <a:pPr fontAlgn="base">
              <a:spcBef>
                <a:spcPct val="0"/>
              </a:spcBef>
              <a:spcAft>
                <a:spcPct val="0"/>
              </a:spcAft>
              <a:defRPr/>
            </a:pPr>
            <a:endParaRPr lang="en-US" b="1" dirty="0">
              <a:solidFill>
                <a:srgbClr val="000000"/>
              </a:solidFill>
              <a:latin typeface="Arial" charset="0"/>
            </a:endParaRPr>
          </a:p>
        </p:txBody>
      </p:sp>
      <p:sp>
        <p:nvSpPr>
          <p:cNvPr id="5" name="Footer Placeholder 4"/>
          <p:cNvSpPr>
            <a:spLocks noGrp="1"/>
          </p:cNvSpPr>
          <p:nvPr>
            <p:ph type="ftr" sz="quarter" idx="12"/>
          </p:nvPr>
        </p:nvSpPr>
        <p:spPr/>
        <p:txBody>
          <a:bodyPr/>
          <a:lstStyle>
            <a:lvl1pPr>
              <a:defRPr/>
            </a:lvl1pPr>
          </a:lstStyle>
          <a:p>
            <a:pPr>
              <a:defRPr/>
            </a:pPr>
            <a:r>
              <a:rPr lang="en-US">
                <a:solidFill>
                  <a:srgbClr val="0F6636"/>
                </a:solidFill>
                <a:latin typeface="Calibri"/>
              </a:rPr>
              <a:t>DOE-HEP-Cosmic to CMB-S4 Collab mtg</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solidFill>
                  <a:srgbClr val="0F6636"/>
                </a:solidFill>
                <a:latin typeface="Calibri"/>
              </a:rPr>
              <a:pPr>
                <a:defRPr/>
              </a:pPr>
              <a:t>‹#›</a:t>
            </a:fld>
            <a:endParaRPr lang="en-US" dirty="0">
              <a:solidFill>
                <a:srgbClr val="0F6636"/>
              </a:solidFill>
              <a:latin typeface="Calibri"/>
            </a:endParaRPr>
          </a:p>
        </p:txBody>
      </p:sp>
    </p:spTree>
    <p:extLst>
      <p:ext uri="{BB962C8B-B14F-4D97-AF65-F5344CB8AC3E}">
        <p14:creationId xmlns:p14="http://schemas.microsoft.com/office/powerpoint/2010/main" val="3638675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31"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31"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en-US">
                <a:solidFill>
                  <a:srgbClr val="0F6636"/>
                </a:solidFill>
                <a:latin typeface="Calibri"/>
              </a:rPr>
              <a:t>DOE-HEP-Cosmic to CMB-S4 Collab mtg</a:t>
            </a:r>
            <a:endParaRPr lang="en-GB">
              <a:solidFill>
                <a:srgbClr val="0F6636"/>
              </a:solidFill>
              <a:latin typeface="Calibri"/>
            </a:endParaRP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solidFill>
                  <a:srgbClr val="0F6636"/>
                </a:solidFill>
                <a:latin typeface="Calibri"/>
              </a:rPr>
              <a:pPr/>
              <a:t>‹#›</a:t>
            </a:fld>
            <a:endParaRPr lang="fr-FR">
              <a:solidFill>
                <a:srgbClr val="0F6636"/>
              </a:solidFill>
              <a:latin typeface="Calibri"/>
            </a:endParaRP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b="1">
                <a:solidFill>
                  <a:srgbClr val="FFFFFF"/>
                </a:solidFill>
                <a:latin typeface="Calibri"/>
              </a:endParaRPr>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fontAlgn="base">
                <a:spcBef>
                  <a:spcPct val="0"/>
                </a:spcBef>
                <a:spcAft>
                  <a:spcPct val="0"/>
                </a:spcAft>
              </a:pPr>
              <a:r>
                <a:rPr lang="en-GB" sz="900" b="1" dirty="0">
                  <a:solidFill>
                    <a:srgbClr val="000000"/>
                  </a:solidFill>
                  <a:latin typeface="Arial" charset="0"/>
                </a:rPr>
                <a:t>logo</a:t>
              </a:r>
            </a:p>
            <a:p>
              <a:pPr algn="ctr" fontAlgn="base">
                <a:spcBef>
                  <a:spcPct val="0"/>
                </a:spcBef>
                <a:spcAft>
                  <a:spcPct val="0"/>
                </a:spcAft>
              </a:pPr>
              <a:r>
                <a:rPr lang="en-GB" sz="900" b="1" dirty="0">
                  <a:solidFill>
                    <a:srgbClr val="000000"/>
                  </a:solidFill>
                  <a:latin typeface="Arial" charset="0"/>
                </a:rPr>
                <a:t>area</a:t>
              </a:r>
            </a:p>
          </p:txBody>
        </p:sp>
      </p:grpSp>
    </p:spTree>
    <p:extLst>
      <p:ext uri="{BB962C8B-B14F-4D97-AF65-F5344CB8AC3E}">
        <p14:creationId xmlns:p14="http://schemas.microsoft.com/office/powerpoint/2010/main" val="3338396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6" name="Slide Number Placeholder 5"/>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8051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6" name="Slide Number Placeholder 5"/>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2882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6" name="Slide Number Placeholder 5"/>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3635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7" name="Slide Number Placeholder 6"/>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4690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9" name="Slide Number Placeholder 8"/>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899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5" name="Slide Number Placeholder 4"/>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5366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4" name="Slide Number Placeholder 3"/>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17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DOE-HEP-Cosmic to CMB-S4 Collab mtg</a:t>
            </a:r>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2106894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7" name="Slide Number Placeholder 6"/>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205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7" name="Slide Number Placeholder 6"/>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4569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6" name="Slide Number Placeholder 5"/>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8405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DOE-HEP-Cosmic to CMB-S4 Collab mtg</a:t>
            </a:r>
          </a:p>
        </p:txBody>
      </p:sp>
      <p:sp>
        <p:nvSpPr>
          <p:cNvPr id="6" name="Slide Number Placeholder 5"/>
          <p:cNvSpPr>
            <a:spLocks noGrp="1"/>
          </p:cNvSpPr>
          <p:nvPr>
            <p:ph type="sldNum" sz="quarter" idx="12"/>
          </p:nvPr>
        </p:nvSpPr>
        <p:spPr/>
        <p:txBody>
          <a:bodyPr/>
          <a:lstStyle/>
          <a:p>
            <a:fld id="{19AD30B6-E12A-254E-8155-FC060A1B698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8896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30"/>
            <a:ext cx="747522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49"/>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484002"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4" y="586505"/>
            <a:ext cx="5567103" cy="934478"/>
          </a:xfrm>
          <a:prstGeom prst="rect">
            <a:avLst/>
          </a:prstGeom>
        </p:spPr>
      </p:pic>
      <p:sp>
        <p:nvSpPr>
          <p:cNvPr id="13" name="Text Placeholder 12"/>
          <p:cNvSpPr>
            <a:spLocks noGrp="1"/>
          </p:cNvSpPr>
          <p:nvPr>
            <p:ph type="body" sz="quarter" idx="13"/>
          </p:nvPr>
        </p:nvSpPr>
        <p:spPr>
          <a:xfrm>
            <a:off x="1282706" y="5257812"/>
            <a:ext cx="6575425" cy="1417319"/>
          </a:xfrm>
        </p:spPr>
        <p:txBody>
          <a:bodyPr anchor="ctr">
            <a:normAutofit/>
          </a:bodyPr>
          <a:lstStyle>
            <a:lvl1pPr marL="34290" indent="0" algn="ctr">
              <a:buNone/>
              <a:defRPr sz="1800" i="1">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748922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30"/>
            <a:ext cx="747522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49"/>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484002"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4" y="586505"/>
            <a:ext cx="5567103" cy="934478"/>
          </a:xfrm>
          <a:prstGeom prst="rect">
            <a:avLst/>
          </a:prstGeom>
        </p:spPr>
      </p:pic>
      <p:sp>
        <p:nvSpPr>
          <p:cNvPr id="13" name="Text Placeholder 12"/>
          <p:cNvSpPr>
            <a:spLocks noGrp="1"/>
          </p:cNvSpPr>
          <p:nvPr>
            <p:ph type="body" sz="quarter" idx="13"/>
          </p:nvPr>
        </p:nvSpPr>
        <p:spPr>
          <a:xfrm>
            <a:off x="1282706" y="5257812"/>
            <a:ext cx="6575425" cy="1417319"/>
          </a:xfrm>
        </p:spPr>
        <p:txBody>
          <a:bodyPr anchor="ctr">
            <a:normAutofit/>
          </a:bodyPr>
          <a:lstStyle>
            <a:lvl1pPr marL="34290" indent="0" algn="ctr">
              <a:buNone/>
              <a:defRPr sz="1800" i="1">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899996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7282" y="1017332"/>
            <a:ext cx="8542553" cy="5221425"/>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a:solidFill>
                <a:srgbClr val="0F3F66"/>
              </a:solidFill>
              <a:latin typeface="Verdana"/>
            </a:endParaRPr>
          </a:p>
        </p:txBody>
      </p:sp>
    </p:spTree>
    <p:extLst>
      <p:ext uri="{BB962C8B-B14F-4D97-AF65-F5344CB8AC3E}">
        <p14:creationId xmlns:p14="http://schemas.microsoft.com/office/powerpoint/2010/main" val="4156630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56929663-6CA7-4931-8F5D-849FE6A4CD44}" type="slidenum">
              <a:rPr lang="en-US" smtClean="0">
                <a:solidFill>
                  <a:srgbClr val="0F3F66"/>
                </a:solidFill>
                <a:latin typeface="Verdana"/>
              </a:rPr>
              <a:pPr>
                <a:defRPr/>
              </a:pPr>
              <a:t>‹#›</a:t>
            </a:fld>
            <a:endParaRPr lang="en-US">
              <a:solidFill>
                <a:srgbClr val="0F3F66"/>
              </a:solidFill>
              <a:latin typeface="Verdana"/>
            </a:endParaRPr>
          </a:p>
        </p:txBody>
      </p:sp>
      <p:cxnSp>
        <p:nvCxnSpPr>
          <p:cNvPr id="7" name="Straight Connector 6"/>
          <p:cNvCxnSpPr/>
          <p:nvPr/>
        </p:nvCxnSpPr>
        <p:spPr>
          <a:xfrm>
            <a:off x="1485907"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6608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1349143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210689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a:t>DOE-HEP-Cosmic to CMB-S4 Collab mtg</a:t>
            </a:r>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15974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115974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2570156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14276659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14" y="1069861"/>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6073190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3873723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8977721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30"/>
            <a:ext cx="747522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49"/>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484002"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4" y="586505"/>
            <a:ext cx="5567103" cy="934478"/>
          </a:xfrm>
          <a:prstGeom prst="rect">
            <a:avLst/>
          </a:prstGeom>
        </p:spPr>
      </p:pic>
      <p:sp>
        <p:nvSpPr>
          <p:cNvPr id="13" name="Text Placeholder 12"/>
          <p:cNvSpPr>
            <a:spLocks noGrp="1"/>
          </p:cNvSpPr>
          <p:nvPr>
            <p:ph type="body" sz="quarter" idx="13"/>
          </p:nvPr>
        </p:nvSpPr>
        <p:spPr>
          <a:xfrm>
            <a:off x="1282706" y="5257812"/>
            <a:ext cx="6575425" cy="1417319"/>
          </a:xfrm>
        </p:spPr>
        <p:txBody>
          <a:bodyPr anchor="ctr">
            <a:normAutofit/>
          </a:bodyPr>
          <a:lstStyle>
            <a:lvl1pPr marL="34290" indent="0" algn="ctr">
              <a:buNone/>
              <a:defRPr sz="1800" i="1">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8999961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7282" y="1017332"/>
            <a:ext cx="8542553" cy="5221425"/>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a:solidFill>
                <a:srgbClr val="0F3F66"/>
              </a:solidFill>
              <a:latin typeface="Verdana"/>
            </a:endParaRPr>
          </a:p>
        </p:txBody>
      </p:sp>
    </p:spTree>
    <p:extLst>
      <p:ext uri="{BB962C8B-B14F-4D97-AF65-F5344CB8AC3E}">
        <p14:creationId xmlns:p14="http://schemas.microsoft.com/office/powerpoint/2010/main" val="4156630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56929663-6CA7-4931-8F5D-849FE6A4CD44}" type="slidenum">
              <a:rPr lang="en-US" smtClean="0">
                <a:solidFill>
                  <a:srgbClr val="0F3F66"/>
                </a:solidFill>
                <a:latin typeface="Verdana"/>
              </a:rPr>
              <a:pPr>
                <a:defRPr/>
              </a:pPr>
              <a:t>‹#›</a:t>
            </a:fld>
            <a:endParaRPr lang="en-US">
              <a:solidFill>
                <a:srgbClr val="0F3F66"/>
              </a:solidFill>
              <a:latin typeface="Verdana"/>
            </a:endParaRPr>
          </a:p>
        </p:txBody>
      </p:sp>
      <p:cxnSp>
        <p:nvCxnSpPr>
          <p:cNvPr id="7" name="Straight Connector 6"/>
          <p:cNvCxnSpPr/>
          <p:nvPr/>
        </p:nvCxnSpPr>
        <p:spPr>
          <a:xfrm>
            <a:off x="1485907"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660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134914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DOE-HEP-Cosmic to CMB-S4 Collab mtg</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25701560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21068947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115974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25701560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14276659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14" y="1069861"/>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6073190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38737231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897772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l" defTabSz="685800" rtl="0" eaLnBrk="1" latinLnBrk="0" hangingPunct="1">
              <a:lnSpc>
                <a:spcPct val="90000"/>
              </a:lnSpc>
              <a:spcBef>
                <a:spcPct val="0"/>
              </a:spcBef>
              <a:buNone/>
              <a:defRPr lang="en-US" sz="3600" kern="1200" dirty="0">
                <a:solidFill>
                  <a:schemeClr val="bg1"/>
                </a:solidFill>
                <a:latin typeface="+mj-lt"/>
                <a:ea typeface="+mj-ea"/>
                <a:cs typeface="+mj-cs"/>
              </a:defRPr>
            </a:lvl1pPr>
          </a:lstStyle>
          <a:p>
            <a:r>
              <a:rPr lang="en-US" dirty="0"/>
              <a:t>Click to edit Master title style</a:t>
            </a: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12" name="Text Placeholder 2"/>
          <p:cNvSpPr>
            <a:spLocks noGrp="1"/>
          </p:cNvSpPr>
          <p:nvPr>
            <p:ph idx="1"/>
          </p:nvPr>
        </p:nvSpPr>
        <p:spPr>
          <a:xfrm>
            <a:off x="457206" y="1066803"/>
            <a:ext cx="8534399" cy="55981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3292471" y="6668326"/>
            <a:ext cx="1746806" cy="189674"/>
          </a:xfrm>
        </p:spPr>
        <p:txBody>
          <a:bodyPr/>
          <a:lstStyle/>
          <a:p>
            <a:endParaRPr lang="en-US" dirty="0">
              <a:solidFill>
                <a:srgbClr val="0F3F66"/>
              </a:solidFill>
              <a:latin typeface="Verdana"/>
            </a:endParaRPr>
          </a:p>
        </p:txBody>
      </p:sp>
      <p:sp>
        <p:nvSpPr>
          <p:cNvPr id="4" name="Footer Placeholder 3"/>
          <p:cNvSpPr>
            <a:spLocks noGrp="1"/>
          </p:cNvSpPr>
          <p:nvPr>
            <p:ph type="ftr" sz="quarter" idx="11"/>
          </p:nvPr>
        </p:nvSpPr>
        <p:spPr>
          <a:xfrm>
            <a:off x="5039282" y="6668326"/>
            <a:ext cx="3538331" cy="189674"/>
          </a:xfrm>
        </p:spPr>
        <p:txBody>
          <a:body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5" name="Slide Number Placeholder 4"/>
          <p:cNvSpPr>
            <a:spLocks noGrp="1"/>
          </p:cNvSpPr>
          <p:nvPr>
            <p:ph type="sldNum" sz="quarter" idx="12"/>
          </p:nvPr>
        </p:nvSpPr>
        <p:spPr>
          <a:xfrm>
            <a:off x="8577606" y="6668326"/>
            <a:ext cx="432222" cy="189674"/>
          </a:xfrm>
        </p:spPr>
        <p:txBody>
          <a:body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spTree>
    <p:extLst>
      <p:ext uri="{BB962C8B-B14F-4D97-AF65-F5344CB8AC3E}">
        <p14:creationId xmlns:p14="http://schemas.microsoft.com/office/powerpoint/2010/main" val="2702306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34"/>
            <a:ext cx="7475220" cy="2076983"/>
          </a:xfrm>
        </p:spPr>
        <p:txBody>
          <a:bodyPr anchor="b">
            <a:normAutofit/>
          </a:bodyPr>
          <a:lstStyle>
            <a:lvl1pPr algn="ctr">
              <a:lnSpc>
                <a:spcPct val="85000"/>
              </a:lnSpc>
              <a:defRPr sz="33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282148" y="3869653"/>
            <a:ext cx="6575895" cy="1388165"/>
          </a:xfrm>
        </p:spPr>
        <p:txBody>
          <a:bodyPr>
            <a:normAutofit/>
          </a:bodyPr>
          <a:lstStyle>
            <a:lvl1pPr marL="0" indent="0" algn="ctr">
              <a:spcBef>
                <a:spcPts val="563"/>
              </a:spcBef>
              <a:buNone/>
              <a:defRPr sz="1350">
                <a:solidFill>
                  <a:srgbClr val="FFFFFF"/>
                </a:solidFill>
              </a:defRPr>
            </a:lvl1pPr>
            <a:lvl2pPr marL="192881" indent="0" algn="ctr">
              <a:buNone/>
              <a:defRPr sz="1013"/>
            </a:lvl2pPr>
            <a:lvl3pPr marL="385763" indent="0" algn="ctr">
              <a:buNone/>
              <a:defRPr sz="1013"/>
            </a:lvl3pPr>
            <a:lvl4pPr marL="578644" indent="0" algn="ctr">
              <a:buNone/>
              <a:defRPr sz="844"/>
            </a:lvl4pPr>
            <a:lvl5pPr marL="771525" indent="0" algn="ctr">
              <a:buNone/>
              <a:defRPr sz="844"/>
            </a:lvl5pPr>
            <a:lvl6pPr marL="964406" indent="0" algn="ctr">
              <a:buNone/>
              <a:defRPr sz="844"/>
            </a:lvl6pPr>
            <a:lvl7pPr marL="1157288" indent="0" algn="ctr">
              <a:buNone/>
              <a:defRPr sz="844"/>
            </a:lvl7pPr>
            <a:lvl8pPr marL="1350169" indent="0" algn="ctr">
              <a:buNone/>
              <a:defRPr sz="844"/>
            </a:lvl8pPr>
            <a:lvl9pPr marL="1543050" indent="0" algn="ctr">
              <a:buNone/>
              <a:defRPr sz="844"/>
            </a:lvl9pPr>
          </a:lstStyle>
          <a:p>
            <a:r>
              <a:rPr lang="en-US" dirty="0"/>
              <a:t>Click to edit Master subtitle style</a:t>
            </a:r>
          </a:p>
        </p:txBody>
      </p:sp>
      <p:cxnSp>
        <p:nvCxnSpPr>
          <p:cNvPr id="8" name="Straight Connector 7"/>
          <p:cNvCxnSpPr/>
          <p:nvPr/>
        </p:nvCxnSpPr>
        <p:spPr>
          <a:xfrm>
            <a:off x="1484004"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82988" y="586520"/>
            <a:ext cx="4174229" cy="935227"/>
          </a:xfrm>
          <a:prstGeom prst="rect">
            <a:avLst/>
          </a:prstGeom>
        </p:spPr>
      </p:pic>
      <p:sp>
        <p:nvSpPr>
          <p:cNvPr id="13" name="Text Placeholder 12"/>
          <p:cNvSpPr>
            <a:spLocks noGrp="1"/>
          </p:cNvSpPr>
          <p:nvPr>
            <p:ph type="body" sz="quarter" idx="13"/>
          </p:nvPr>
        </p:nvSpPr>
        <p:spPr>
          <a:xfrm>
            <a:off x="1282708" y="5257816"/>
            <a:ext cx="6575425" cy="1417319"/>
          </a:xfrm>
        </p:spPr>
        <p:txBody>
          <a:bodyPr anchor="ctr">
            <a:normAutofit/>
          </a:bodyPr>
          <a:lstStyle>
            <a:lvl1pPr marL="19289" indent="0" algn="ctr">
              <a:buNone/>
              <a:defRPr sz="1350" i="1">
                <a:solidFill>
                  <a:schemeClr val="tx2">
                    <a:lumMod val="20000"/>
                    <a:lumOff val="80000"/>
                  </a:schemeClr>
                </a:solidFill>
              </a:defRPr>
            </a:lvl1pPr>
          </a:lstStyle>
          <a:p>
            <a:pPr lvl="0"/>
            <a:r>
              <a:rPr lang="en-US" dirty="0"/>
              <a:t>Click to edit Master text styles</a:t>
            </a:r>
          </a:p>
        </p:txBody>
      </p:sp>
    </p:spTree>
    <p:extLst>
      <p:ext uri="{BB962C8B-B14F-4D97-AF65-F5344CB8AC3E}">
        <p14:creationId xmlns:p14="http://schemas.microsoft.com/office/powerpoint/2010/main" val="38017358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1712652" y="2788248"/>
            <a:ext cx="5718694" cy="1281502"/>
          </a:xfrm>
          <a:prstGeom prst="rect">
            <a:avLst/>
          </a:prstGeom>
        </p:spPr>
      </p:pic>
    </p:spTree>
    <p:extLst>
      <p:ext uri="{BB962C8B-B14F-4D97-AF65-F5344CB8AC3E}">
        <p14:creationId xmlns:p14="http://schemas.microsoft.com/office/powerpoint/2010/main" val="396305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DOE-HEP-Cosmic to CMB-S4 Collab mtg</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4276659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a:xfrm>
            <a:off x="467284" y="1017332"/>
            <a:ext cx="8542553" cy="5221425"/>
          </a:xfrm>
        </p:spPr>
        <p:txBody>
          <a:bodyPr/>
          <a:lstStyle>
            <a:lvl1pPr>
              <a:spcBef>
                <a:spcPts val="563"/>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p>
            <a:r>
              <a:rPr lang="en-US"/>
              <a:t>DOE-HEP-Cosmic to CMB-S4 Collab mtg</a:t>
            </a:r>
            <a:endParaRPr lang="en-US" dirty="0"/>
          </a:p>
        </p:txBody>
      </p:sp>
      <p:sp>
        <p:nvSpPr>
          <p:cNvPr id="9" name="Slide Number Placeholder 8"/>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28743181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61"/>
            <a:ext cx="9144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a:xfrm>
            <a:off x="467284" y="1017334"/>
            <a:ext cx="8542553" cy="5601833"/>
          </a:xfrm>
        </p:spPr>
        <p:txBody>
          <a:bodyPr/>
          <a:lstStyle>
            <a:lvl1pPr>
              <a:spcBef>
                <a:spcPts val="563"/>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292471" y="6619164"/>
            <a:ext cx="1746806" cy="231440"/>
          </a:xfrm>
        </p:spPr>
        <p:txBody>
          <a:bodyPr/>
          <a:lstStyle/>
          <a:p>
            <a:endParaRPr lang="en-US" dirty="0"/>
          </a:p>
        </p:txBody>
      </p:sp>
      <p:sp>
        <p:nvSpPr>
          <p:cNvPr id="8" name="Footer Placeholder 7"/>
          <p:cNvSpPr>
            <a:spLocks noGrp="1"/>
          </p:cNvSpPr>
          <p:nvPr>
            <p:ph type="ftr" sz="quarter" idx="11"/>
          </p:nvPr>
        </p:nvSpPr>
        <p:spPr>
          <a:xfrm>
            <a:off x="5039284" y="6619164"/>
            <a:ext cx="3538331" cy="231440"/>
          </a:xfrm>
        </p:spPr>
        <p:txBody>
          <a:bodyPr/>
          <a:lstStyle/>
          <a:p>
            <a:r>
              <a:rPr lang="en-US"/>
              <a:t>DOE-HEP-Cosmic to CMB-S4 Collab mtg</a:t>
            </a:r>
            <a:endParaRPr lang="en-US" dirty="0"/>
          </a:p>
        </p:txBody>
      </p:sp>
      <p:sp>
        <p:nvSpPr>
          <p:cNvPr id="9" name="Slide Number Placeholder 8"/>
          <p:cNvSpPr>
            <a:spLocks noGrp="1"/>
          </p:cNvSpPr>
          <p:nvPr>
            <p:ph type="sldNum" sz="quarter" idx="12"/>
          </p:nvPr>
        </p:nvSpPr>
        <p:spPr>
          <a:xfrm>
            <a:off x="8577606" y="6619164"/>
            <a:ext cx="432222" cy="231440"/>
          </a:xfrm>
        </p:spPr>
        <p:txBody>
          <a:bodyPr/>
          <a:lstStyle/>
          <a:p>
            <a:fld id="{600448BA-62AF-4340-AB5F-316C0E06117B}" type="slidenum">
              <a:rPr lang="en-US" smtClean="0"/>
              <a:pPr/>
              <a:t>‹#›</a:t>
            </a:fld>
            <a:endParaRPr lang="en-US" dirty="0"/>
          </a:p>
        </p:txBody>
      </p:sp>
    </p:spTree>
    <p:extLst>
      <p:ext uri="{BB962C8B-B14F-4D97-AF65-F5344CB8AC3E}">
        <p14:creationId xmlns:p14="http://schemas.microsoft.com/office/powerpoint/2010/main" val="42911058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61"/>
            <a:ext cx="9144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 name="Title 1"/>
          <p:cNvSpPr>
            <a:spLocks noGrp="1"/>
          </p:cNvSpPr>
          <p:nvPr>
            <p:ph type="title"/>
          </p:nvPr>
        </p:nvSpPr>
        <p:spPr>
          <a:xfrm>
            <a:off x="169338" y="3"/>
            <a:ext cx="8840495" cy="577564"/>
          </a:xfrm>
        </p:spPr>
        <p:txBody>
          <a:bodyPr/>
          <a:lstStyle>
            <a:lvl1pPr>
              <a:defRPr sz="2025"/>
            </a:lvl1pPr>
          </a:lstStyle>
          <a:p>
            <a:r>
              <a:rPr lang="en-US"/>
              <a:t>Click to edit Master title style</a:t>
            </a:r>
            <a:endParaRPr lang="en-US" dirty="0"/>
          </a:p>
        </p:txBody>
      </p:sp>
      <p:sp>
        <p:nvSpPr>
          <p:cNvPr id="3" name="Content Placeholder 2"/>
          <p:cNvSpPr>
            <a:spLocks noGrp="1"/>
          </p:cNvSpPr>
          <p:nvPr>
            <p:ph idx="1"/>
          </p:nvPr>
        </p:nvSpPr>
        <p:spPr>
          <a:xfrm>
            <a:off x="467284" y="1017334"/>
            <a:ext cx="8542553" cy="5601833"/>
          </a:xfrm>
        </p:spPr>
        <p:txBody>
          <a:bodyPr/>
          <a:lstStyle>
            <a:lvl1pPr>
              <a:spcBef>
                <a:spcPts val="563"/>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292471" y="6619164"/>
            <a:ext cx="1746806" cy="231440"/>
          </a:xfrm>
        </p:spPr>
        <p:txBody>
          <a:bodyPr/>
          <a:lstStyle/>
          <a:p>
            <a:endParaRPr lang="en-US" dirty="0"/>
          </a:p>
        </p:txBody>
      </p:sp>
      <p:sp>
        <p:nvSpPr>
          <p:cNvPr id="8" name="Footer Placeholder 7"/>
          <p:cNvSpPr>
            <a:spLocks noGrp="1"/>
          </p:cNvSpPr>
          <p:nvPr>
            <p:ph type="ftr" sz="quarter" idx="11"/>
          </p:nvPr>
        </p:nvSpPr>
        <p:spPr>
          <a:xfrm>
            <a:off x="5039284" y="6619164"/>
            <a:ext cx="3538331" cy="231440"/>
          </a:xfrm>
        </p:spPr>
        <p:txBody>
          <a:bodyPr/>
          <a:lstStyle/>
          <a:p>
            <a:r>
              <a:rPr lang="en-US"/>
              <a:t>DOE-HEP-Cosmic to CMB-S4 Collab mtg</a:t>
            </a:r>
            <a:endParaRPr lang="en-US" dirty="0"/>
          </a:p>
        </p:txBody>
      </p:sp>
      <p:sp>
        <p:nvSpPr>
          <p:cNvPr id="9" name="Slide Number Placeholder 8"/>
          <p:cNvSpPr>
            <a:spLocks noGrp="1"/>
          </p:cNvSpPr>
          <p:nvPr>
            <p:ph type="sldNum" sz="quarter" idx="12"/>
          </p:nvPr>
        </p:nvSpPr>
        <p:spPr>
          <a:xfrm>
            <a:off x="8577606" y="6619164"/>
            <a:ext cx="432222" cy="231440"/>
          </a:xfrm>
        </p:spPr>
        <p:txBody>
          <a:bodyPr/>
          <a:lstStyle/>
          <a:p>
            <a:fld id="{600448BA-62AF-4340-AB5F-316C0E06117B}" type="slidenum">
              <a:rPr lang="en-US" smtClean="0"/>
              <a:pPr/>
              <a:t>‹#›</a:t>
            </a:fld>
            <a:endParaRPr lang="en-US" dirty="0"/>
          </a:p>
        </p:txBody>
      </p:sp>
      <p:grpSp>
        <p:nvGrpSpPr>
          <p:cNvPr id="14" name="Group 13"/>
          <p:cNvGrpSpPr/>
          <p:nvPr/>
        </p:nvGrpSpPr>
        <p:grpSpPr>
          <a:xfrm>
            <a:off x="8" y="7705"/>
            <a:ext cx="9144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8" y="593401"/>
            <a:ext cx="8835535"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8840963" y="2408"/>
            <a:ext cx="306033" cy="587485"/>
          </a:xfrm>
          <a:prstGeom prst="line">
            <a:avLst/>
          </a:prstGeom>
          <a:ln cap="rnd"/>
        </p:spPr>
        <p:style>
          <a:lnRef idx="2">
            <a:schemeClr val="accent2"/>
          </a:lnRef>
          <a:fillRef idx="0">
            <a:schemeClr val="accent2"/>
          </a:fillRef>
          <a:effectRef idx="1">
            <a:schemeClr val="accent2"/>
          </a:effectRef>
          <a:fontRef idx="minor">
            <a:schemeClr val="tx1"/>
          </a:fontRef>
        </p:style>
      </p:cxnSp>
      <p:grpSp>
        <p:nvGrpSpPr>
          <p:cNvPr id="23" name="Group 22">
            <a:extLst>
              <a:ext uri="{FF2B5EF4-FFF2-40B4-BE49-F238E27FC236}">
                <a16:creationId xmlns:a16="http://schemas.microsoft.com/office/drawing/2014/main" id="{04BF0B2B-3E70-411F-A3E4-664E965C9E18}"/>
              </a:ext>
            </a:extLst>
          </p:cNvPr>
          <p:cNvGrpSpPr/>
          <p:nvPr userDrawn="1"/>
        </p:nvGrpSpPr>
        <p:grpSpPr>
          <a:xfrm>
            <a:off x="7" y="7705"/>
            <a:ext cx="9144001" cy="6858063"/>
            <a:chOff x="0" y="7701"/>
            <a:chExt cx="9144001" cy="6858063"/>
          </a:xfrm>
        </p:grpSpPr>
        <p:sp>
          <p:nvSpPr>
            <p:cNvPr id="24" name="Right Triangle 23">
              <a:extLst>
                <a:ext uri="{FF2B5EF4-FFF2-40B4-BE49-F238E27FC236}">
                  <a16:creationId xmlns:a16="http://schemas.microsoft.com/office/drawing/2014/main" id="{1708E449-3327-40D7-88AA-78E8B7095387}"/>
                </a:ext>
              </a:extLst>
            </p:cNvPr>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ight Triangle 26">
              <a:extLst>
                <a:ext uri="{FF2B5EF4-FFF2-40B4-BE49-F238E27FC236}">
                  <a16:creationId xmlns:a16="http://schemas.microsoft.com/office/drawing/2014/main" id="{0B7D31C7-74BA-40AA-AEEB-3BB27092B20F}"/>
                </a:ext>
              </a:extLst>
            </p:cNvPr>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407D6990-D4BC-424A-B4B5-FC5592CA9657}"/>
                </a:ext>
              </a:extLst>
            </p:cNvPr>
            <p:cNvGrpSpPr/>
            <p:nvPr/>
          </p:nvGrpSpPr>
          <p:grpSpPr>
            <a:xfrm>
              <a:off x="0" y="7701"/>
              <a:ext cx="9144001" cy="6665477"/>
              <a:chOff x="0" y="7701"/>
              <a:chExt cx="9144001" cy="6665477"/>
            </a:xfrm>
          </p:grpSpPr>
          <p:sp>
            <p:nvSpPr>
              <p:cNvPr id="29" name="Rectangle 28">
                <a:extLst>
                  <a:ext uri="{FF2B5EF4-FFF2-40B4-BE49-F238E27FC236}">
                    <a16:creationId xmlns:a16="http://schemas.microsoft.com/office/drawing/2014/main" id="{2814ED53-238F-4365-A61F-46AE8F216A4E}"/>
                  </a:ext>
                </a:extLst>
              </p:cNvPr>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 name="Right Triangle 29">
                <a:extLst>
                  <a:ext uri="{FF2B5EF4-FFF2-40B4-BE49-F238E27FC236}">
                    <a16:creationId xmlns:a16="http://schemas.microsoft.com/office/drawing/2014/main" id="{DEE5C430-E5DC-4009-BE2B-EC2BBF6EC7E6}"/>
                  </a:ext>
                </a:extLst>
              </p:cNvPr>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ight Triangle 30">
                <a:extLst>
                  <a:ext uri="{FF2B5EF4-FFF2-40B4-BE49-F238E27FC236}">
                    <a16:creationId xmlns:a16="http://schemas.microsoft.com/office/drawing/2014/main" id="{25872365-0F52-40AC-AF74-DEFF81E6D2B9}"/>
                  </a:ext>
                </a:extLst>
              </p:cNvPr>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3C49F59C-C4F8-482E-9CF2-709DF2B9C6B2}"/>
                  </a:ext>
                </a:extLst>
              </p:cNvPr>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E516155E-6EF0-42A9-92CA-18B8D8B04529}"/>
                  </a:ext>
                </a:extLst>
              </p:cNvPr>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34" name="Straight Connector 33">
            <a:extLst>
              <a:ext uri="{FF2B5EF4-FFF2-40B4-BE49-F238E27FC236}">
                <a16:creationId xmlns:a16="http://schemas.microsoft.com/office/drawing/2014/main" id="{12BFB7F9-555A-4CEC-99F3-01C7A7137859}"/>
              </a:ext>
            </a:extLst>
          </p:cNvPr>
          <p:cNvCxnSpPr/>
          <p:nvPr userDrawn="1"/>
        </p:nvCxnSpPr>
        <p:spPr>
          <a:xfrm flipH="1">
            <a:off x="7" y="593401"/>
            <a:ext cx="8835535"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35" name="Straight Connector 34">
            <a:extLst>
              <a:ext uri="{FF2B5EF4-FFF2-40B4-BE49-F238E27FC236}">
                <a16:creationId xmlns:a16="http://schemas.microsoft.com/office/drawing/2014/main" id="{BDAF0BD3-7465-4DDA-A910-83C00C4591C3}"/>
              </a:ext>
            </a:extLst>
          </p:cNvPr>
          <p:cNvCxnSpPr/>
          <p:nvPr userDrawn="1"/>
        </p:nvCxnSpPr>
        <p:spPr>
          <a:xfrm flipV="1">
            <a:off x="8840963" y="2406"/>
            <a:ext cx="306033" cy="587485"/>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296587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3300" b="1" cap="none" baseline="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350">
                <a:solidFill>
                  <a:schemeClr val="tx2"/>
                </a:solidFill>
              </a:defRPr>
            </a:lvl1pPr>
            <a:lvl2pPr marL="192881" indent="0">
              <a:buNone/>
              <a:defRPr sz="760">
                <a:solidFill>
                  <a:schemeClr val="tx1">
                    <a:tint val="75000"/>
                  </a:schemeClr>
                </a:solidFill>
              </a:defRPr>
            </a:lvl2pPr>
            <a:lvl3pPr marL="385763" indent="0">
              <a:buNone/>
              <a:defRPr sz="675">
                <a:solidFill>
                  <a:schemeClr val="tx1">
                    <a:tint val="75000"/>
                  </a:schemeClr>
                </a:solidFill>
              </a:defRPr>
            </a:lvl3pPr>
            <a:lvl4pPr marL="578644" indent="0">
              <a:buNone/>
              <a:defRPr sz="591">
                <a:solidFill>
                  <a:schemeClr val="tx1">
                    <a:tint val="75000"/>
                  </a:schemeClr>
                </a:solidFill>
              </a:defRPr>
            </a:lvl4pPr>
            <a:lvl5pPr marL="771525" indent="0">
              <a:buNone/>
              <a:defRPr sz="591">
                <a:solidFill>
                  <a:schemeClr val="tx1">
                    <a:tint val="75000"/>
                  </a:schemeClr>
                </a:solidFill>
              </a:defRPr>
            </a:lvl5pPr>
            <a:lvl6pPr marL="964406" indent="0">
              <a:buNone/>
              <a:defRPr sz="591">
                <a:solidFill>
                  <a:schemeClr val="tx1">
                    <a:tint val="75000"/>
                  </a:schemeClr>
                </a:solidFill>
              </a:defRPr>
            </a:lvl6pPr>
            <a:lvl7pPr marL="1157288" indent="0">
              <a:buNone/>
              <a:defRPr sz="591">
                <a:solidFill>
                  <a:schemeClr val="tx1">
                    <a:tint val="75000"/>
                  </a:schemeClr>
                </a:solidFill>
              </a:defRPr>
            </a:lvl7pPr>
            <a:lvl8pPr marL="1350169" indent="0">
              <a:buNone/>
              <a:defRPr sz="591">
                <a:solidFill>
                  <a:schemeClr val="tx1">
                    <a:tint val="75000"/>
                  </a:schemeClr>
                </a:solidFill>
              </a:defRPr>
            </a:lvl8pPr>
            <a:lvl9pPr marL="1543050" indent="0">
              <a:buNone/>
              <a:defRPr sz="591">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DOE-HEP-Cosmic to CMB-S4 Collab mtg</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a:t>
            </a:fld>
            <a:endParaRPr lang="en-US"/>
          </a:p>
        </p:txBody>
      </p:sp>
      <p:cxnSp>
        <p:nvCxnSpPr>
          <p:cNvPr id="7" name="Straight Connector 6"/>
          <p:cNvCxnSpPr/>
          <p:nvPr/>
        </p:nvCxnSpPr>
        <p:spPr>
          <a:xfrm>
            <a:off x="1485909"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288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29045" y="1129829"/>
            <a:ext cx="3895344" cy="4950933"/>
          </a:xfrm>
        </p:spPr>
        <p:txBody>
          <a:bodyPr/>
          <a:lstStyle>
            <a:lvl1pPr>
              <a:defRPr sz="1500"/>
            </a:lvl1pPr>
            <a:lvl2pPr>
              <a:defRPr sz="1350"/>
            </a:lvl2pPr>
            <a:lvl3pPr>
              <a:defRPr sz="1050"/>
            </a:lvl3pPr>
            <a:lvl4pPr>
              <a:defRPr sz="900"/>
            </a:lvl4pPr>
            <a:lvl5pPr>
              <a:defRPr sz="900"/>
            </a:lvl5pPr>
            <a:lvl6pPr>
              <a:defRPr sz="675"/>
            </a:lvl6pPr>
            <a:lvl7pPr>
              <a:defRPr sz="675"/>
            </a:lvl7pPr>
            <a:lvl8pPr>
              <a:defRPr sz="675"/>
            </a:lvl8pPr>
            <a:lvl9pPr>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11" y="1129825"/>
            <a:ext cx="3895344" cy="4950934"/>
          </a:xfrm>
        </p:spPr>
        <p:txBody>
          <a:bodyPr>
            <a:normAutofit/>
          </a:bodyPr>
          <a:lstStyle>
            <a:lvl1pPr>
              <a:defRPr sz="1500"/>
            </a:lvl1pPr>
            <a:lvl2pPr>
              <a:defRPr sz="1350"/>
            </a:lvl2pPr>
            <a:lvl3pPr>
              <a:defRPr sz="1050"/>
            </a:lvl3pPr>
            <a:lvl4pPr>
              <a:defRPr sz="900"/>
            </a:lvl4pPr>
            <a:lvl5pPr>
              <a:defRPr sz="900"/>
            </a:lvl5pPr>
            <a:lvl6pPr>
              <a:defRPr sz="675"/>
            </a:lvl6pPr>
            <a:lvl7pPr>
              <a:defRPr sz="675"/>
            </a:lvl7pPr>
            <a:lvl8pPr>
              <a:defRPr sz="675"/>
            </a:lvl8pPr>
            <a:lvl9pPr>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DOE-HEP-Cosmic to CMB-S4 Collab mtg</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36518116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529051" y="1108302"/>
            <a:ext cx="3894365" cy="777240"/>
          </a:xfrm>
        </p:spPr>
        <p:txBody>
          <a:bodyPr anchor="ctr">
            <a:normAutofit/>
          </a:bodyPr>
          <a:lstStyle>
            <a:lvl1pPr marL="0" indent="0">
              <a:spcBef>
                <a:spcPts val="0"/>
              </a:spcBef>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529044" y="1883063"/>
            <a:ext cx="3894366" cy="4221700"/>
          </a:xfrm>
        </p:spPr>
        <p:txBody>
          <a:bodyPr>
            <a:normAutofit/>
          </a:bodyPr>
          <a:lstStyle>
            <a:lvl1pPr>
              <a:defRPr sz="1500"/>
            </a:lvl1pPr>
            <a:lvl2pPr>
              <a:defRPr sz="1350"/>
            </a:lvl2pPr>
            <a:lvl3pPr>
              <a:defRPr sz="1050"/>
            </a:lvl3pPr>
            <a:lvl4pPr>
              <a:defRPr sz="900"/>
            </a:lvl4pPr>
            <a:lvl5pPr>
              <a:defRPr sz="900"/>
            </a:lvl5pPr>
            <a:lvl6pPr>
              <a:defRPr sz="675"/>
            </a:lvl6pPr>
            <a:lvl7pPr>
              <a:defRPr sz="675"/>
            </a:lvl7pPr>
            <a:lvl8pPr>
              <a:defRPr sz="675"/>
            </a:lvl8pPr>
            <a:lvl9pPr>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0597" y="1105823"/>
            <a:ext cx="3894365" cy="777240"/>
          </a:xfrm>
        </p:spPr>
        <p:txBody>
          <a:bodyPr anchor="ctr">
            <a:normAutofit/>
          </a:bodyPr>
          <a:lstStyle>
            <a:lvl1pPr marL="0" indent="0">
              <a:spcBef>
                <a:spcPts val="0"/>
              </a:spcBef>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724136" y="1883063"/>
            <a:ext cx="3890818" cy="4221700"/>
          </a:xfrm>
        </p:spPr>
        <p:txBody>
          <a:bodyPr>
            <a:normAutofit/>
          </a:bodyPr>
          <a:lstStyle>
            <a:lvl1pPr>
              <a:defRPr sz="1500"/>
            </a:lvl1pPr>
            <a:lvl2pPr>
              <a:defRPr sz="1350"/>
            </a:lvl2pPr>
            <a:lvl3pPr>
              <a:defRPr sz="1050"/>
            </a:lvl3pPr>
            <a:lvl4pPr>
              <a:defRPr sz="900"/>
            </a:lvl4pPr>
            <a:lvl5pPr>
              <a:defRPr sz="900"/>
            </a:lvl5pPr>
            <a:lvl6pPr>
              <a:defRPr sz="675"/>
            </a:lvl6pPr>
            <a:lvl7pPr>
              <a:defRPr sz="675"/>
            </a:lvl7pPr>
            <a:lvl8pPr>
              <a:defRPr sz="675"/>
            </a:lvl8pPr>
            <a:lvl9pPr>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DOE-HEP-Cosmic to CMB-S4 Collab mtg</a:t>
            </a:r>
            <a:endParaRPr lang="en-US" dirty="0"/>
          </a:p>
        </p:txBody>
      </p:sp>
      <p:sp>
        <p:nvSpPr>
          <p:cNvPr id="9" name="Slide Number Placeholder 8"/>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34703450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DOE-HEP-Cosmic to CMB-S4 Collab mtg</a:t>
            </a:r>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36365134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DOE-HEP-Cosmic to CMB-S4 Collab mtg</a:t>
            </a:r>
            <a:endParaRPr lang="en-US" dirty="0"/>
          </a:p>
        </p:txBody>
      </p:sp>
      <p:sp>
        <p:nvSpPr>
          <p:cNvPr id="4" name="Slide Number Placeholder 3"/>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27119692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1688"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normAutofit/>
          </a:bodyPr>
          <a:lstStyle>
            <a:lvl1pPr>
              <a:defRPr sz="2100"/>
            </a:lvl1pPr>
            <a:lvl2pPr>
              <a:defRPr sz="1500"/>
            </a:lvl2pPr>
            <a:lvl3pPr>
              <a:defRPr sz="1350"/>
            </a:lvl3pPr>
            <a:lvl4pPr>
              <a:defRPr sz="1200"/>
            </a:lvl4pPr>
            <a:lvl5pPr>
              <a:defRPr sz="1200"/>
            </a:lvl5pPr>
            <a:lvl6pPr>
              <a:defRPr sz="844"/>
            </a:lvl6pPr>
            <a:lvl7pPr>
              <a:defRPr sz="844"/>
            </a:lvl7pPr>
            <a:lvl8pPr>
              <a:defRPr sz="844"/>
            </a:lvl8pPr>
            <a:lvl9pPr>
              <a:defRPr sz="8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450"/>
              </a:spcBef>
              <a:buNone/>
              <a:defRPr sz="717"/>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DOE-HEP-Cosmic to CMB-S4 Collab mtg</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5753730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168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16" y="1069865"/>
            <a:ext cx="4257703" cy="4645153"/>
          </a:xfrm>
        </p:spPr>
        <p:txBody>
          <a:bodyPr lIns="274320" tIns="182880" anchor="t">
            <a:normAutofit/>
          </a:bodyPr>
          <a:lstStyle>
            <a:lvl1pPr marL="0" indent="0">
              <a:buNone/>
              <a:defRPr sz="1181"/>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450"/>
              </a:spcBef>
              <a:buNone/>
              <a:defRPr sz="717"/>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DOE-HEP-Cosmic to CMB-S4 Collab mtg</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21058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14" y="1069861"/>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DOE-HEP-Cosmic to CMB-S4 Collab mtg</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6073190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DOE-HEP-Cosmic to CMB-S4 Collab mtg</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36578626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DOE-HEP-Cosmic to CMB-S4 Collab mtg</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42794108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34"/>
            <a:ext cx="7475220" cy="2076983"/>
          </a:xfrm>
        </p:spPr>
        <p:txBody>
          <a:bodyPr anchor="b">
            <a:normAutofit/>
          </a:bodyPr>
          <a:lstStyle>
            <a:lvl1pPr algn="ctr">
              <a:lnSpc>
                <a:spcPct val="85000"/>
              </a:lnSpc>
              <a:defRPr sz="33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282148" y="3869653"/>
            <a:ext cx="6575895" cy="1388165"/>
          </a:xfrm>
        </p:spPr>
        <p:txBody>
          <a:bodyPr>
            <a:normAutofit/>
          </a:bodyPr>
          <a:lstStyle>
            <a:lvl1pPr marL="0" indent="0" algn="ctr">
              <a:spcBef>
                <a:spcPts val="563"/>
              </a:spcBef>
              <a:buNone/>
              <a:defRPr sz="1350">
                <a:solidFill>
                  <a:srgbClr val="FFFFFF"/>
                </a:solidFill>
              </a:defRPr>
            </a:lvl1pPr>
            <a:lvl2pPr marL="192881" indent="0" algn="ctr">
              <a:buNone/>
              <a:defRPr sz="1013"/>
            </a:lvl2pPr>
            <a:lvl3pPr marL="385763" indent="0" algn="ctr">
              <a:buNone/>
              <a:defRPr sz="1013"/>
            </a:lvl3pPr>
            <a:lvl4pPr marL="578644" indent="0" algn="ctr">
              <a:buNone/>
              <a:defRPr sz="844"/>
            </a:lvl4pPr>
            <a:lvl5pPr marL="771525" indent="0" algn="ctr">
              <a:buNone/>
              <a:defRPr sz="844"/>
            </a:lvl5pPr>
            <a:lvl6pPr marL="964406" indent="0" algn="ctr">
              <a:buNone/>
              <a:defRPr sz="844"/>
            </a:lvl6pPr>
            <a:lvl7pPr marL="1157288" indent="0" algn="ctr">
              <a:buNone/>
              <a:defRPr sz="844"/>
            </a:lvl7pPr>
            <a:lvl8pPr marL="1350169" indent="0" algn="ctr">
              <a:buNone/>
              <a:defRPr sz="844"/>
            </a:lvl8pPr>
            <a:lvl9pPr marL="1543050" indent="0" algn="ctr">
              <a:buNone/>
              <a:defRPr sz="844"/>
            </a:lvl9pPr>
          </a:lstStyle>
          <a:p>
            <a:r>
              <a:rPr lang="en-US" dirty="0"/>
              <a:t>Click to edit Master subtitle style</a:t>
            </a:r>
          </a:p>
        </p:txBody>
      </p:sp>
      <p:cxnSp>
        <p:nvCxnSpPr>
          <p:cNvPr id="8" name="Straight Connector 7"/>
          <p:cNvCxnSpPr/>
          <p:nvPr/>
        </p:nvCxnSpPr>
        <p:spPr>
          <a:xfrm>
            <a:off x="1484004"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82988" y="586520"/>
            <a:ext cx="4174229" cy="935227"/>
          </a:xfrm>
          <a:prstGeom prst="rect">
            <a:avLst/>
          </a:prstGeom>
        </p:spPr>
      </p:pic>
      <p:sp>
        <p:nvSpPr>
          <p:cNvPr id="13" name="Text Placeholder 12"/>
          <p:cNvSpPr>
            <a:spLocks noGrp="1"/>
          </p:cNvSpPr>
          <p:nvPr>
            <p:ph type="body" sz="quarter" idx="13"/>
          </p:nvPr>
        </p:nvSpPr>
        <p:spPr>
          <a:xfrm>
            <a:off x="1282708" y="5257816"/>
            <a:ext cx="6575425" cy="1417319"/>
          </a:xfrm>
        </p:spPr>
        <p:txBody>
          <a:bodyPr anchor="ctr">
            <a:normAutofit/>
          </a:bodyPr>
          <a:lstStyle>
            <a:lvl1pPr marL="19289" indent="0" algn="ctr">
              <a:buNone/>
              <a:defRPr sz="1350" i="1">
                <a:solidFill>
                  <a:schemeClr val="tx2">
                    <a:lumMod val="20000"/>
                    <a:lumOff val="80000"/>
                  </a:schemeClr>
                </a:solidFill>
              </a:defRPr>
            </a:lvl1pPr>
          </a:lstStyle>
          <a:p>
            <a:pPr lvl="0"/>
            <a:r>
              <a:rPr lang="en-US" dirty="0"/>
              <a:t>Click to edit Master text styles</a:t>
            </a:r>
          </a:p>
        </p:txBody>
      </p:sp>
    </p:spTree>
    <p:extLst>
      <p:ext uri="{BB962C8B-B14F-4D97-AF65-F5344CB8AC3E}">
        <p14:creationId xmlns:p14="http://schemas.microsoft.com/office/powerpoint/2010/main" val="23838940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1712652" y="2788248"/>
            <a:ext cx="5718694" cy="1281502"/>
          </a:xfrm>
          <a:prstGeom prst="rect">
            <a:avLst/>
          </a:prstGeom>
        </p:spPr>
      </p:pic>
    </p:spTree>
    <p:extLst>
      <p:ext uri="{BB962C8B-B14F-4D97-AF65-F5344CB8AC3E}">
        <p14:creationId xmlns:p14="http://schemas.microsoft.com/office/powerpoint/2010/main" val="2901197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a:xfrm>
            <a:off x="467284" y="1017332"/>
            <a:ext cx="8542553" cy="5221425"/>
          </a:xfrm>
        </p:spPr>
        <p:txBody>
          <a:bodyPr/>
          <a:lstStyle>
            <a:lvl1pPr>
              <a:spcBef>
                <a:spcPts val="563"/>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p>
            <a:r>
              <a:rPr lang="en-US"/>
              <a:t>DOE-HEP-Cosmic to CMB-S4 Collab mtg</a:t>
            </a:r>
            <a:endParaRPr lang="en-US" dirty="0"/>
          </a:p>
        </p:txBody>
      </p:sp>
      <p:sp>
        <p:nvSpPr>
          <p:cNvPr id="9" name="Slide Number Placeholder 8"/>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22605599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61"/>
            <a:ext cx="9144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a:xfrm>
            <a:off x="467284" y="1017334"/>
            <a:ext cx="8542553" cy="5601833"/>
          </a:xfrm>
        </p:spPr>
        <p:txBody>
          <a:bodyPr/>
          <a:lstStyle>
            <a:lvl1pPr>
              <a:spcBef>
                <a:spcPts val="563"/>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292471" y="6619164"/>
            <a:ext cx="1746806" cy="231440"/>
          </a:xfrm>
        </p:spPr>
        <p:txBody>
          <a:bodyPr/>
          <a:lstStyle/>
          <a:p>
            <a:endParaRPr lang="en-US" dirty="0"/>
          </a:p>
        </p:txBody>
      </p:sp>
      <p:sp>
        <p:nvSpPr>
          <p:cNvPr id="8" name="Footer Placeholder 7"/>
          <p:cNvSpPr>
            <a:spLocks noGrp="1"/>
          </p:cNvSpPr>
          <p:nvPr>
            <p:ph type="ftr" sz="quarter" idx="11"/>
          </p:nvPr>
        </p:nvSpPr>
        <p:spPr>
          <a:xfrm>
            <a:off x="5039284" y="6619164"/>
            <a:ext cx="3538331" cy="231440"/>
          </a:xfrm>
        </p:spPr>
        <p:txBody>
          <a:bodyPr/>
          <a:lstStyle/>
          <a:p>
            <a:r>
              <a:rPr lang="en-US"/>
              <a:t>DOE-HEP-Cosmic to CMB-S4 Collab mtg</a:t>
            </a:r>
            <a:endParaRPr lang="en-US" dirty="0"/>
          </a:p>
        </p:txBody>
      </p:sp>
      <p:sp>
        <p:nvSpPr>
          <p:cNvPr id="9" name="Slide Number Placeholder 8"/>
          <p:cNvSpPr>
            <a:spLocks noGrp="1"/>
          </p:cNvSpPr>
          <p:nvPr>
            <p:ph type="sldNum" sz="quarter" idx="12"/>
          </p:nvPr>
        </p:nvSpPr>
        <p:spPr>
          <a:xfrm>
            <a:off x="8577606" y="6619164"/>
            <a:ext cx="432222" cy="231440"/>
          </a:xfrm>
        </p:spPr>
        <p:txBody>
          <a:bodyPr/>
          <a:lstStyle/>
          <a:p>
            <a:fld id="{600448BA-62AF-4340-AB5F-316C0E06117B}" type="slidenum">
              <a:rPr lang="en-US" smtClean="0"/>
              <a:pPr/>
              <a:t>‹#›</a:t>
            </a:fld>
            <a:endParaRPr lang="en-US" dirty="0"/>
          </a:p>
        </p:txBody>
      </p:sp>
    </p:spTree>
    <p:extLst>
      <p:ext uri="{BB962C8B-B14F-4D97-AF65-F5344CB8AC3E}">
        <p14:creationId xmlns:p14="http://schemas.microsoft.com/office/powerpoint/2010/main" val="8168732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61"/>
            <a:ext cx="9144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 name="Title 1"/>
          <p:cNvSpPr>
            <a:spLocks noGrp="1"/>
          </p:cNvSpPr>
          <p:nvPr>
            <p:ph type="title"/>
          </p:nvPr>
        </p:nvSpPr>
        <p:spPr>
          <a:xfrm>
            <a:off x="169338" y="3"/>
            <a:ext cx="8840495" cy="577564"/>
          </a:xfrm>
        </p:spPr>
        <p:txBody>
          <a:bodyPr/>
          <a:lstStyle>
            <a:lvl1pPr>
              <a:defRPr sz="2025"/>
            </a:lvl1pPr>
          </a:lstStyle>
          <a:p>
            <a:r>
              <a:rPr lang="en-US"/>
              <a:t>Click to edit Master title style</a:t>
            </a:r>
            <a:endParaRPr lang="en-US" dirty="0"/>
          </a:p>
        </p:txBody>
      </p:sp>
      <p:sp>
        <p:nvSpPr>
          <p:cNvPr id="3" name="Content Placeholder 2"/>
          <p:cNvSpPr>
            <a:spLocks noGrp="1"/>
          </p:cNvSpPr>
          <p:nvPr>
            <p:ph idx="1"/>
          </p:nvPr>
        </p:nvSpPr>
        <p:spPr>
          <a:xfrm>
            <a:off x="467284" y="1017334"/>
            <a:ext cx="8542553" cy="5601833"/>
          </a:xfrm>
        </p:spPr>
        <p:txBody>
          <a:bodyPr/>
          <a:lstStyle>
            <a:lvl1pPr>
              <a:spcBef>
                <a:spcPts val="563"/>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292471" y="6619164"/>
            <a:ext cx="1746806" cy="231440"/>
          </a:xfrm>
        </p:spPr>
        <p:txBody>
          <a:bodyPr/>
          <a:lstStyle/>
          <a:p>
            <a:endParaRPr lang="en-US" dirty="0"/>
          </a:p>
        </p:txBody>
      </p:sp>
      <p:sp>
        <p:nvSpPr>
          <p:cNvPr id="8" name="Footer Placeholder 7"/>
          <p:cNvSpPr>
            <a:spLocks noGrp="1"/>
          </p:cNvSpPr>
          <p:nvPr>
            <p:ph type="ftr" sz="quarter" idx="11"/>
          </p:nvPr>
        </p:nvSpPr>
        <p:spPr>
          <a:xfrm>
            <a:off x="5039284" y="6619164"/>
            <a:ext cx="3538331" cy="231440"/>
          </a:xfrm>
        </p:spPr>
        <p:txBody>
          <a:bodyPr/>
          <a:lstStyle/>
          <a:p>
            <a:r>
              <a:rPr lang="en-US"/>
              <a:t>DOE-HEP-Cosmic to CMB-S4 Collab mtg</a:t>
            </a:r>
            <a:endParaRPr lang="en-US" dirty="0"/>
          </a:p>
        </p:txBody>
      </p:sp>
      <p:sp>
        <p:nvSpPr>
          <p:cNvPr id="9" name="Slide Number Placeholder 8"/>
          <p:cNvSpPr>
            <a:spLocks noGrp="1"/>
          </p:cNvSpPr>
          <p:nvPr>
            <p:ph type="sldNum" sz="quarter" idx="12"/>
          </p:nvPr>
        </p:nvSpPr>
        <p:spPr>
          <a:xfrm>
            <a:off x="8577606" y="6619164"/>
            <a:ext cx="432222" cy="231440"/>
          </a:xfrm>
        </p:spPr>
        <p:txBody>
          <a:bodyPr/>
          <a:lstStyle/>
          <a:p>
            <a:fld id="{600448BA-62AF-4340-AB5F-316C0E06117B}" type="slidenum">
              <a:rPr lang="en-US" smtClean="0"/>
              <a:pPr/>
              <a:t>‹#›</a:t>
            </a:fld>
            <a:endParaRPr lang="en-US" dirty="0"/>
          </a:p>
        </p:txBody>
      </p:sp>
      <p:grpSp>
        <p:nvGrpSpPr>
          <p:cNvPr id="14" name="Group 13"/>
          <p:cNvGrpSpPr/>
          <p:nvPr/>
        </p:nvGrpSpPr>
        <p:grpSpPr>
          <a:xfrm>
            <a:off x="8" y="7705"/>
            <a:ext cx="9144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8" y="593401"/>
            <a:ext cx="8835535"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8840963" y="2408"/>
            <a:ext cx="306033" cy="587485"/>
          </a:xfrm>
          <a:prstGeom prst="line">
            <a:avLst/>
          </a:prstGeom>
          <a:ln cap="rnd"/>
        </p:spPr>
        <p:style>
          <a:lnRef idx="2">
            <a:schemeClr val="accent2"/>
          </a:lnRef>
          <a:fillRef idx="0">
            <a:schemeClr val="accent2"/>
          </a:fillRef>
          <a:effectRef idx="1">
            <a:schemeClr val="accent2"/>
          </a:effectRef>
          <a:fontRef idx="minor">
            <a:schemeClr val="tx1"/>
          </a:fontRef>
        </p:style>
      </p:cxnSp>
      <p:grpSp>
        <p:nvGrpSpPr>
          <p:cNvPr id="23" name="Group 22">
            <a:extLst>
              <a:ext uri="{FF2B5EF4-FFF2-40B4-BE49-F238E27FC236}">
                <a16:creationId xmlns:a16="http://schemas.microsoft.com/office/drawing/2014/main" id="{04BF0B2B-3E70-411F-A3E4-664E965C9E18}"/>
              </a:ext>
            </a:extLst>
          </p:cNvPr>
          <p:cNvGrpSpPr/>
          <p:nvPr userDrawn="1"/>
        </p:nvGrpSpPr>
        <p:grpSpPr>
          <a:xfrm>
            <a:off x="7" y="7705"/>
            <a:ext cx="9144001" cy="6858063"/>
            <a:chOff x="0" y="7701"/>
            <a:chExt cx="9144001" cy="6858063"/>
          </a:xfrm>
        </p:grpSpPr>
        <p:sp>
          <p:nvSpPr>
            <p:cNvPr id="24" name="Right Triangle 23">
              <a:extLst>
                <a:ext uri="{FF2B5EF4-FFF2-40B4-BE49-F238E27FC236}">
                  <a16:creationId xmlns:a16="http://schemas.microsoft.com/office/drawing/2014/main" id="{1708E449-3327-40D7-88AA-78E8B7095387}"/>
                </a:ext>
              </a:extLst>
            </p:cNvPr>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ight Triangle 26">
              <a:extLst>
                <a:ext uri="{FF2B5EF4-FFF2-40B4-BE49-F238E27FC236}">
                  <a16:creationId xmlns:a16="http://schemas.microsoft.com/office/drawing/2014/main" id="{0B7D31C7-74BA-40AA-AEEB-3BB27092B20F}"/>
                </a:ext>
              </a:extLst>
            </p:cNvPr>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407D6990-D4BC-424A-B4B5-FC5592CA9657}"/>
                </a:ext>
              </a:extLst>
            </p:cNvPr>
            <p:cNvGrpSpPr/>
            <p:nvPr/>
          </p:nvGrpSpPr>
          <p:grpSpPr>
            <a:xfrm>
              <a:off x="0" y="7701"/>
              <a:ext cx="9144001" cy="6665477"/>
              <a:chOff x="0" y="7701"/>
              <a:chExt cx="9144001" cy="6665477"/>
            </a:xfrm>
          </p:grpSpPr>
          <p:sp>
            <p:nvSpPr>
              <p:cNvPr id="29" name="Rectangle 28">
                <a:extLst>
                  <a:ext uri="{FF2B5EF4-FFF2-40B4-BE49-F238E27FC236}">
                    <a16:creationId xmlns:a16="http://schemas.microsoft.com/office/drawing/2014/main" id="{2814ED53-238F-4365-A61F-46AE8F216A4E}"/>
                  </a:ext>
                </a:extLst>
              </p:cNvPr>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 name="Right Triangle 29">
                <a:extLst>
                  <a:ext uri="{FF2B5EF4-FFF2-40B4-BE49-F238E27FC236}">
                    <a16:creationId xmlns:a16="http://schemas.microsoft.com/office/drawing/2014/main" id="{DEE5C430-E5DC-4009-BE2B-EC2BBF6EC7E6}"/>
                  </a:ext>
                </a:extLst>
              </p:cNvPr>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ight Triangle 30">
                <a:extLst>
                  <a:ext uri="{FF2B5EF4-FFF2-40B4-BE49-F238E27FC236}">
                    <a16:creationId xmlns:a16="http://schemas.microsoft.com/office/drawing/2014/main" id="{25872365-0F52-40AC-AF74-DEFF81E6D2B9}"/>
                  </a:ext>
                </a:extLst>
              </p:cNvPr>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3C49F59C-C4F8-482E-9CF2-709DF2B9C6B2}"/>
                  </a:ext>
                </a:extLst>
              </p:cNvPr>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E516155E-6EF0-42A9-92CA-18B8D8B04529}"/>
                  </a:ext>
                </a:extLst>
              </p:cNvPr>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34" name="Straight Connector 33">
            <a:extLst>
              <a:ext uri="{FF2B5EF4-FFF2-40B4-BE49-F238E27FC236}">
                <a16:creationId xmlns:a16="http://schemas.microsoft.com/office/drawing/2014/main" id="{12BFB7F9-555A-4CEC-99F3-01C7A7137859}"/>
              </a:ext>
            </a:extLst>
          </p:cNvPr>
          <p:cNvCxnSpPr/>
          <p:nvPr userDrawn="1"/>
        </p:nvCxnSpPr>
        <p:spPr>
          <a:xfrm flipH="1">
            <a:off x="7" y="593401"/>
            <a:ext cx="8835535"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35" name="Straight Connector 34">
            <a:extLst>
              <a:ext uri="{FF2B5EF4-FFF2-40B4-BE49-F238E27FC236}">
                <a16:creationId xmlns:a16="http://schemas.microsoft.com/office/drawing/2014/main" id="{BDAF0BD3-7465-4DDA-A910-83C00C4591C3}"/>
              </a:ext>
            </a:extLst>
          </p:cNvPr>
          <p:cNvCxnSpPr/>
          <p:nvPr userDrawn="1"/>
        </p:nvCxnSpPr>
        <p:spPr>
          <a:xfrm flipV="1">
            <a:off x="8840963" y="2406"/>
            <a:ext cx="306033" cy="587485"/>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186698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3300" b="1" cap="none" baseline="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350">
                <a:solidFill>
                  <a:schemeClr val="tx2"/>
                </a:solidFill>
              </a:defRPr>
            </a:lvl1pPr>
            <a:lvl2pPr marL="192881" indent="0">
              <a:buNone/>
              <a:defRPr sz="760">
                <a:solidFill>
                  <a:schemeClr val="tx1">
                    <a:tint val="75000"/>
                  </a:schemeClr>
                </a:solidFill>
              </a:defRPr>
            </a:lvl2pPr>
            <a:lvl3pPr marL="385763" indent="0">
              <a:buNone/>
              <a:defRPr sz="675">
                <a:solidFill>
                  <a:schemeClr val="tx1">
                    <a:tint val="75000"/>
                  </a:schemeClr>
                </a:solidFill>
              </a:defRPr>
            </a:lvl3pPr>
            <a:lvl4pPr marL="578644" indent="0">
              <a:buNone/>
              <a:defRPr sz="591">
                <a:solidFill>
                  <a:schemeClr val="tx1">
                    <a:tint val="75000"/>
                  </a:schemeClr>
                </a:solidFill>
              </a:defRPr>
            </a:lvl4pPr>
            <a:lvl5pPr marL="771525" indent="0">
              <a:buNone/>
              <a:defRPr sz="591">
                <a:solidFill>
                  <a:schemeClr val="tx1">
                    <a:tint val="75000"/>
                  </a:schemeClr>
                </a:solidFill>
              </a:defRPr>
            </a:lvl5pPr>
            <a:lvl6pPr marL="964406" indent="0">
              <a:buNone/>
              <a:defRPr sz="591">
                <a:solidFill>
                  <a:schemeClr val="tx1">
                    <a:tint val="75000"/>
                  </a:schemeClr>
                </a:solidFill>
              </a:defRPr>
            </a:lvl6pPr>
            <a:lvl7pPr marL="1157288" indent="0">
              <a:buNone/>
              <a:defRPr sz="591">
                <a:solidFill>
                  <a:schemeClr val="tx1">
                    <a:tint val="75000"/>
                  </a:schemeClr>
                </a:solidFill>
              </a:defRPr>
            </a:lvl7pPr>
            <a:lvl8pPr marL="1350169" indent="0">
              <a:buNone/>
              <a:defRPr sz="591">
                <a:solidFill>
                  <a:schemeClr val="tx1">
                    <a:tint val="75000"/>
                  </a:schemeClr>
                </a:solidFill>
              </a:defRPr>
            </a:lvl8pPr>
            <a:lvl9pPr marL="1543050" indent="0">
              <a:buNone/>
              <a:defRPr sz="591">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DOE-HEP-Cosmic to CMB-S4 Collab mtg</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a:t>
            </a:fld>
            <a:endParaRPr lang="en-US"/>
          </a:p>
        </p:txBody>
      </p:sp>
      <p:cxnSp>
        <p:nvCxnSpPr>
          <p:cNvPr id="7" name="Straight Connector 6"/>
          <p:cNvCxnSpPr/>
          <p:nvPr/>
        </p:nvCxnSpPr>
        <p:spPr>
          <a:xfrm>
            <a:off x="1485909"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1161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29045" y="1129829"/>
            <a:ext cx="3895344" cy="4950933"/>
          </a:xfrm>
        </p:spPr>
        <p:txBody>
          <a:bodyPr/>
          <a:lstStyle>
            <a:lvl1pPr>
              <a:defRPr sz="1500"/>
            </a:lvl1pPr>
            <a:lvl2pPr>
              <a:defRPr sz="1350"/>
            </a:lvl2pPr>
            <a:lvl3pPr>
              <a:defRPr sz="1050"/>
            </a:lvl3pPr>
            <a:lvl4pPr>
              <a:defRPr sz="900"/>
            </a:lvl4pPr>
            <a:lvl5pPr>
              <a:defRPr sz="900"/>
            </a:lvl5pPr>
            <a:lvl6pPr>
              <a:defRPr sz="675"/>
            </a:lvl6pPr>
            <a:lvl7pPr>
              <a:defRPr sz="675"/>
            </a:lvl7pPr>
            <a:lvl8pPr>
              <a:defRPr sz="675"/>
            </a:lvl8pPr>
            <a:lvl9pPr>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11" y="1129825"/>
            <a:ext cx="3895344" cy="4950934"/>
          </a:xfrm>
        </p:spPr>
        <p:txBody>
          <a:bodyPr>
            <a:normAutofit/>
          </a:bodyPr>
          <a:lstStyle>
            <a:lvl1pPr>
              <a:defRPr sz="1500"/>
            </a:lvl1pPr>
            <a:lvl2pPr>
              <a:defRPr sz="1350"/>
            </a:lvl2pPr>
            <a:lvl3pPr>
              <a:defRPr sz="1050"/>
            </a:lvl3pPr>
            <a:lvl4pPr>
              <a:defRPr sz="900"/>
            </a:lvl4pPr>
            <a:lvl5pPr>
              <a:defRPr sz="900"/>
            </a:lvl5pPr>
            <a:lvl6pPr>
              <a:defRPr sz="675"/>
            </a:lvl6pPr>
            <a:lvl7pPr>
              <a:defRPr sz="675"/>
            </a:lvl7pPr>
            <a:lvl8pPr>
              <a:defRPr sz="675"/>
            </a:lvl8pPr>
            <a:lvl9pPr>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DOE-HEP-Cosmic to CMB-S4 Collab mtg</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42695752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529051" y="1108302"/>
            <a:ext cx="3894365" cy="777240"/>
          </a:xfrm>
        </p:spPr>
        <p:txBody>
          <a:bodyPr anchor="ctr">
            <a:normAutofit/>
          </a:bodyPr>
          <a:lstStyle>
            <a:lvl1pPr marL="0" indent="0">
              <a:spcBef>
                <a:spcPts val="0"/>
              </a:spcBef>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529044" y="1883063"/>
            <a:ext cx="3894366" cy="4221700"/>
          </a:xfrm>
        </p:spPr>
        <p:txBody>
          <a:bodyPr>
            <a:normAutofit/>
          </a:bodyPr>
          <a:lstStyle>
            <a:lvl1pPr>
              <a:defRPr sz="1500"/>
            </a:lvl1pPr>
            <a:lvl2pPr>
              <a:defRPr sz="1350"/>
            </a:lvl2pPr>
            <a:lvl3pPr>
              <a:defRPr sz="1050"/>
            </a:lvl3pPr>
            <a:lvl4pPr>
              <a:defRPr sz="900"/>
            </a:lvl4pPr>
            <a:lvl5pPr>
              <a:defRPr sz="900"/>
            </a:lvl5pPr>
            <a:lvl6pPr>
              <a:defRPr sz="675"/>
            </a:lvl6pPr>
            <a:lvl7pPr>
              <a:defRPr sz="675"/>
            </a:lvl7pPr>
            <a:lvl8pPr>
              <a:defRPr sz="675"/>
            </a:lvl8pPr>
            <a:lvl9pPr>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0597" y="1105823"/>
            <a:ext cx="3894365" cy="777240"/>
          </a:xfrm>
        </p:spPr>
        <p:txBody>
          <a:bodyPr anchor="ctr">
            <a:normAutofit/>
          </a:bodyPr>
          <a:lstStyle>
            <a:lvl1pPr marL="0" indent="0">
              <a:spcBef>
                <a:spcPts val="0"/>
              </a:spcBef>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724136" y="1883063"/>
            <a:ext cx="3890818" cy="4221700"/>
          </a:xfrm>
        </p:spPr>
        <p:txBody>
          <a:bodyPr>
            <a:normAutofit/>
          </a:bodyPr>
          <a:lstStyle>
            <a:lvl1pPr>
              <a:defRPr sz="1500"/>
            </a:lvl1pPr>
            <a:lvl2pPr>
              <a:defRPr sz="1350"/>
            </a:lvl2pPr>
            <a:lvl3pPr>
              <a:defRPr sz="1050"/>
            </a:lvl3pPr>
            <a:lvl4pPr>
              <a:defRPr sz="900"/>
            </a:lvl4pPr>
            <a:lvl5pPr>
              <a:defRPr sz="900"/>
            </a:lvl5pPr>
            <a:lvl6pPr>
              <a:defRPr sz="675"/>
            </a:lvl6pPr>
            <a:lvl7pPr>
              <a:defRPr sz="675"/>
            </a:lvl7pPr>
            <a:lvl8pPr>
              <a:defRPr sz="675"/>
            </a:lvl8pPr>
            <a:lvl9pPr>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DOE-HEP-Cosmic to CMB-S4 Collab mtg</a:t>
            </a:r>
            <a:endParaRPr lang="en-US" dirty="0"/>
          </a:p>
        </p:txBody>
      </p:sp>
      <p:sp>
        <p:nvSpPr>
          <p:cNvPr id="9" name="Slide Number Placeholder 8"/>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358617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image" Target="../media/image10.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10.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image" Target="../media/image10.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11.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image" Target="../media/image10.png"/><Relationship Id="rId2" Type="http://schemas.openxmlformats.org/officeDocument/2006/relationships/slideLayout" Target="../slideLayouts/slideLayout109.xml"/><Relationship Id="rId16" Type="http://schemas.openxmlformats.org/officeDocument/2006/relationships/theme" Target="../theme/theme12.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3.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8.jpeg"/><Relationship Id="rId4" Type="http://schemas.openxmlformats.org/officeDocument/2006/relationships/slideLayout" Target="../slideLayouts/slideLayout20.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5.jpeg"/><Relationship Id="rId4" Type="http://schemas.openxmlformats.org/officeDocument/2006/relationships/slideLayout" Target="../slideLayouts/slideLayout39.xml"/><Relationship Id="rId9"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grpSp>
        <p:nvGrpSpPr>
          <p:cNvPr id="14" name="Group 13"/>
          <p:cNvGrpSpPr/>
          <p:nvPr/>
        </p:nvGrpSpPr>
        <p:grpSpPr>
          <a:xfrm>
            <a:off x="6" y="7705"/>
            <a:ext cx="9144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169338" y="3"/>
            <a:ext cx="8840495"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282" y="1017334"/>
            <a:ext cx="8542553"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92471" y="6308067"/>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5" name="Footer Placeholder 4"/>
          <p:cNvSpPr>
            <a:spLocks noGrp="1"/>
          </p:cNvSpPr>
          <p:nvPr>
            <p:ph type="ftr" sz="quarter" idx="3"/>
          </p:nvPr>
        </p:nvSpPr>
        <p:spPr>
          <a:xfrm>
            <a:off x="5039282" y="6308067"/>
            <a:ext cx="3538331" cy="365125"/>
          </a:xfrm>
          <a:prstGeom prst="rect">
            <a:avLst/>
          </a:prstGeom>
        </p:spPr>
        <p:txBody>
          <a:bodyPr vert="horz" lIns="91440" tIns="45720" rIns="91440" bIns="45720" rtlCol="0" anchor="ctr"/>
          <a:lstStyle>
            <a:lvl1pPr algn="r">
              <a:defRPr sz="1000">
                <a:solidFill>
                  <a:schemeClr val="tx2"/>
                </a:solidFill>
              </a:defRPr>
            </a:lvl1pPr>
          </a:lstStyle>
          <a:p>
            <a:r>
              <a:rPr lang="en-US"/>
              <a:t>DOE-HEP-Cosmic to CMB-S4 Collab mtg</a:t>
            </a:r>
            <a:endParaRPr lang="en-US" dirty="0"/>
          </a:p>
        </p:txBody>
      </p:sp>
      <p:sp>
        <p:nvSpPr>
          <p:cNvPr id="6" name="Slide Number Placeholder 5"/>
          <p:cNvSpPr>
            <a:spLocks noGrp="1"/>
          </p:cNvSpPr>
          <p:nvPr>
            <p:ph type="sldNum" sz="quarter" idx="4"/>
          </p:nvPr>
        </p:nvSpPr>
        <p:spPr>
          <a:xfrm>
            <a:off x="8577606" y="6308067"/>
            <a:ext cx="432222" cy="365125"/>
          </a:xfrm>
          <a:prstGeom prst="rect">
            <a:avLst/>
          </a:prstGeom>
        </p:spPr>
        <p:txBody>
          <a:bodyPr vert="horz" lIns="91440" tIns="45720" rIns="91440" bIns="45720" rtlCol="0" anchor="ctr"/>
          <a:lstStyle>
            <a:lvl1pPr algn="r">
              <a:defRPr sz="1000">
                <a:solidFill>
                  <a:schemeClr val="tx2"/>
                </a:solidFill>
              </a:defRPr>
            </a:lvl1pPr>
          </a:lstStyle>
          <a:p>
            <a:fld id="{26CA2777-A89F-4130-B308-73BB65955918}" type="slidenum">
              <a:rPr lang="en-US" smtClean="0"/>
              <a:pPr/>
              <a:t>‹#›</a:t>
            </a:fld>
            <a:endParaRPr lang="en-US"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9334" y="6316813"/>
            <a:ext cx="2619879" cy="439765"/>
          </a:xfrm>
          <a:prstGeom prst="rect">
            <a:avLst/>
          </a:prstGeom>
        </p:spPr>
      </p:pic>
      <p:cxnSp>
        <p:nvCxnSpPr>
          <p:cNvPr id="21" name="Straight Connector 20"/>
          <p:cNvCxnSpPr>
            <a:stCxn id="18" idx="4"/>
            <a:endCxn id="18" idx="0"/>
          </p:cNvCxnSpPr>
          <p:nvPr/>
        </p:nvCxnSpPr>
        <p:spPr>
          <a:xfrm flipV="1">
            <a:off x="8676731" y="7702"/>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3292470"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1"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1" y="902538"/>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8655971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dt="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5C167FE4-2322-400C-98CA-87F00EC3C0F7}"/>
              </a:ext>
            </a:extLst>
          </p:cNvPr>
          <p:cNvSpPr/>
          <p:nvPr userDrawn="1"/>
        </p:nvSpPr>
        <p:spPr>
          <a:xfrm rot="10800000">
            <a:off x="8676732" y="5968755"/>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28AB889F-C0AB-4162-A4CF-405E46E3134B}"/>
              </a:ext>
            </a:extLst>
          </p:cNvPr>
          <p:cNvSpPr/>
          <p:nvPr userDrawn="1"/>
        </p:nvSpPr>
        <p:spPr>
          <a:xfrm flipV="1">
            <a:off x="3292476"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8ECF660F-6E22-49AB-A474-57E593E6737F}"/>
              </a:ext>
            </a:extLst>
          </p:cNvPr>
          <p:cNvSpPr/>
          <p:nvPr userDrawn="1"/>
        </p:nvSpPr>
        <p:spPr>
          <a:xfrm>
            <a:off x="0" y="1787097"/>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p:cNvGrpSpPr/>
          <p:nvPr/>
        </p:nvGrpSpPr>
        <p:grpSpPr>
          <a:xfrm>
            <a:off x="8" y="7705"/>
            <a:ext cx="9144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169338" y="3"/>
            <a:ext cx="8840495" cy="9025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7284" y="1017334"/>
            <a:ext cx="8542553" cy="50786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2471" y="6308071"/>
            <a:ext cx="1746806" cy="365125"/>
          </a:xfrm>
          <a:prstGeom prst="rect">
            <a:avLst/>
          </a:prstGeom>
        </p:spPr>
        <p:txBody>
          <a:bodyPr vert="horz" lIns="91440" tIns="45720" rIns="91440" bIns="45720" rtlCol="0" anchor="ctr"/>
          <a:lstStyle>
            <a:lvl1pPr algn="l">
              <a:defRPr sz="750">
                <a:solidFill>
                  <a:schemeClr val="tx2"/>
                </a:solidFill>
              </a:defRPr>
            </a:lvl1pPr>
          </a:lstStyle>
          <a:p>
            <a:endParaRPr lang="en-US" dirty="0"/>
          </a:p>
        </p:txBody>
      </p:sp>
      <p:sp>
        <p:nvSpPr>
          <p:cNvPr id="5" name="Footer Placeholder 4"/>
          <p:cNvSpPr>
            <a:spLocks noGrp="1"/>
          </p:cNvSpPr>
          <p:nvPr>
            <p:ph type="ftr" sz="quarter" idx="3"/>
          </p:nvPr>
        </p:nvSpPr>
        <p:spPr>
          <a:xfrm>
            <a:off x="5039284" y="6308071"/>
            <a:ext cx="3538331" cy="365125"/>
          </a:xfrm>
          <a:prstGeom prst="rect">
            <a:avLst/>
          </a:prstGeom>
        </p:spPr>
        <p:txBody>
          <a:bodyPr vert="horz" lIns="91440" tIns="45720" rIns="91440" bIns="45720" rtlCol="0" anchor="ctr"/>
          <a:lstStyle>
            <a:lvl1pPr algn="ctr">
              <a:defRPr sz="750">
                <a:solidFill>
                  <a:schemeClr val="tx2"/>
                </a:solidFill>
              </a:defRPr>
            </a:lvl1pPr>
          </a:lstStyle>
          <a:p>
            <a:r>
              <a:rPr lang="en-US"/>
              <a:t>DOE-HEP-Cosmic to CMB-S4 Collab mtg</a:t>
            </a:r>
            <a:endParaRPr lang="en-US" dirty="0"/>
          </a:p>
        </p:txBody>
      </p:sp>
      <p:sp>
        <p:nvSpPr>
          <p:cNvPr id="6" name="Slide Number Placeholder 5"/>
          <p:cNvSpPr>
            <a:spLocks noGrp="1"/>
          </p:cNvSpPr>
          <p:nvPr>
            <p:ph type="sldNum" sz="quarter" idx="4"/>
          </p:nvPr>
        </p:nvSpPr>
        <p:spPr>
          <a:xfrm>
            <a:off x="8577606" y="6308071"/>
            <a:ext cx="432222" cy="365125"/>
          </a:xfrm>
          <a:prstGeom prst="rect">
            <a:avLst/>
          </a:prstGeom>
        </p:spPr>
        <p:txBody>
          <a:bodyPr vert="horz" lIns="91440" tIns="45720" rIns="91440" bIns="45720" rtlCol="0" anchor="ctr"/>
          <a:lstStyle>
            <a:lvl1pPr algn="r">
              <a:defRPr sz="750">
                <a:solidFill>
                  <a:schemeClr val="tx2"/>
                </a:solidFill>
              </a:defRPr>
            </a:lvl1pPr>
          </a:lstStyle>
          <a:p>
            <a:fld id="{600448BA-62AF-4340-AB5F-316C0E06117B}" type="slidenum">
              <a:rPr lang="en-US" smtClean="0"/>
              <a:pPr/>
              <a:t>‹#›</a:t>
            </a:fld>
            <a:endParaRPr lang="en-US" dirty="0"/>
          </a:p>
        </p:txBody>
      </p:sp>
      <p:pic>
        <p:nvPicPr>
          <p:cNvPr id="9" name="Picture 8"/>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545869" y="6316801"/>
            <a:ext cx="1967094" cy="440596"/>
          </a:xfrm>
          <a:prstGeom prst="rect">
            <a:avLst/>
          </a:prstGeom>
        </p:spPr>
      </p:pic>
      <p:cxnSp>
        <p:nvCxnSpPr>
          <p:cNvPr id="21" name="Straight Connector 20"/>
          <p:cNvCxnSpPr>
            <a:stCxn id="18" idx="4"/>
            <a:endCxn id="18" idx="0"/>
          </p:cNvCxnSpPr>
          <p:nvPr/>
        </p:nvCxnSpPr>
        <p:spPr>
          <a:xfrm flipV="1">
            <a:off x="8676733" y="7702"/>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3292470"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1"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1" y="902542"/>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25" name="Right Triangle 24">
            <a:extLst>
              <a:ext uri="{FF2B5EF4-FFF2-40B4-BE49-F238E27FC236}">
                <a16:creationId xmlns:a16="http://schemas.microsoft.com/office/drawing/2014/main" id="{12B30AD6-8AC2-4245-A68B-1236FD103998}"/>
              </a:ext>
            </a:extLst>
          </p:cNvPr>
          <p:cNvSpPr/>
          <p:nvPr userDrawn="1"/>
        </p:nvSpPr>
        <p:spPr>
          <a:xfrm rot="10800000">
            <a:off x="2825201" y="577617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ight Triangle 27">
            <a:extLst>
              <a:ext uri="{FF2B5EF4-FFF2-40B4-BE49-F238E27FC236}">
                <a16:creationId xmlns:a16="http://schemas.microsoft.com/office/drawing/2014/main" id="{95AE985D-8AFD-4DCB-ABB5-7970BCC21E42}"/>
              </a:ext>
            </a:extLst>
          </p:cNvPr>
          <p:cNvSpPr/>
          <p:nvPr userDrawn="1"/>
        </p:nvSpPr>
        <p:spPr>
          <a:xfrm flipH="1">
            <a:off x="8676732" y="7702"/>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ight Triangle 29">
            <a:extLst>
              <a:ext uri="{FF2B5EF4-FFF2-40B4-BE49-F238E27FC236}">
                <a16:creationId xmlns:a16="http://schemas.microsoft.com/office/drawing/2014/main" id="{87BF3B85-6C1D-445A-8FCD-33CE71CB8848}"/>
              </a:ext>
            </a:extLst>
          </p:cNvPr>
          <p:cNvSpPr/>
          <p:nvPr userDrawn="1"/>
        </p:nvSpPr>
        <p:spPr>
          <a:xfrm flipH="1">
            <a:off x="8" y="902540"/>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4" name="Straight Connector 33">
            <a:extLst>
              <a:ext uri="{FF2B5EF4-FFF2-40B4-BE49-F238E27FC236}">
                <a16:creationId xmlns:a16="http://schemas.microsoft.com/office/drawing/2014/main" id="{9B0E2861-87F0-40EF-A8BA-19D503387473}"/>
              </a:ext>
            </a:extLst>
          </p:cNvPr>
          <p:cNvCxnSpPr>
            <a:stCxn id="18" idx="4"/>
            <a:endCxn id="18" idx="0"/>
          </p:cNvCxnSpPr>
          <p:nvPr userDrawn="1"/>
        </p:nvCxnSpPr>
        <p:spPr>
          <a:xfrm flipV="1">
            <a:off x="8676732" y="7702"/>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35" name="Straight Connector 34">
            <a:extLst>
              <a:ext uri="{FF2B5EF4-FFF2-40B4-BE49-F238E27FC236}">
                <a16:creationId xmlns:a16="http://schemas.microsoft.com/office/drawing/2014/main" id="{B28DDADB-CBC9-4833-A50D-A783C43084B6}"/>
              </a:ext>
            </a:extLst>
          </p:cNvPr>
          <p:cNvCxnSpPr>
            <a:endCxn id="20" idx="0"/>
          </p:cNvCxnSpPr>
          <p:nvPr userDrawn="1"/>
        </p:nvCxnSpPr>
        <p:spPr>
          <a:xfrm>
            <a:off x="9034985" y="6670995"/>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a16="http://schemas.microsoft.com/office/drawing/2014/main" id="{651290C0-0FDD-474A-8757-4F39E97F0A0C}"/>
              </a:ext>
            </a:extLst>
          </p:cNvPr>
          <p:cNvCxnSpPr>
            <a:stCxn id="19" idx="0"/>
          </p:cNvCxnSpPr>
          <p:nvPr userDrawn="1"/>
        </p:nvCxnSpPr>
        <p:spPr>
          <a:xfrm flipV="1">
            <a:off x="3292470"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7" name="Straight Connector 36">
            <a:extLst>
              <a:ext uri="{FF2B5EF4-FFF2-40B4-BE49-F238E27FC236}">
                <a16:creationId xmlns:a16="http://schemas.microsoft.com/office/drawing/2014/main" id="{C462A0B5-EB4B-4B64-A263-BD06DE3FB0A9}"/>
              </a:ext>
            </a:extLst>
          </p:cNvPr>
          <p:cNvCxnSpPr>
            <a:stCxn id="19" idx="0"/>
          </p:cNvCxnSpPr>
          <p:nvPr userDrawn="1"/>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8" name="Straight Connector 37">
            <a:extLst>
              <a:ext uri="{FF2B5EF4-FFF2-40B4-BE49-F238E27FC236}">
                <a16:creationId xmlns:a16="http://schemas.microsoft.com/office/drawing/2014/main" id="{C1F513D1-5F1A-4287-92BC-12A5E2C6E939}"/>
              </a:ext>
            </a:extLst>
          </p:cNvPr>
          <p:cNvCxnSpPr/>
          <p:nvPr userDrawn="1"/>
        </p:nvCxnSpPr>
        <p:spPr>
          <a:xfrm>
            <a:off x="1"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9" name="Straight Connector 38">
            <a:extLst>
              <a:ext uri="{FF2B5EF4-FFF2-40B4-BE49-F238E27FC236}">
                <a16:creationId xmlns:a16="http://schemas.microsoft.com/office/drawing/2014/main" id="{A52AB1EC-31D9-4A82-9B97-F9C2CAB01C29}"/>
              </a:ext>
            </a:extLst>
          </p:cNvPr>
          <p:cNvCxnSpPr>
            <a:endCxn id="10" idx="0"/>
          </p:cNvCxnSpPr>
          <p:nvPr userDrawn="1"/>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40" name="Straight Connector 39">
            <a:extLst>
              <a:ext uri="{FF2B5EF4-FFF2-40B4-BE49-F238E27FC236}">
                <a16:creationId xmlns:a16="http://schemas.microsoft.com/office/drawing/2014/main" id="{9EA35261-91F5-4A67-8346-935695C1777D}"/>
              </a:ext>
            </a:extLst>
          </p:cNvPr>
          <p:cNvCxnSpPr>
            <a:endCxn id="10" idx="0"/>
          </p:cNvCxnSpPr>
          <p:nvPr userDrawn="1"/>
        </p:nvCxnSpPr>
        <p:spPr>
          <a:xfrm flipV="1">
            <a:off x="1" y="902540"/>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4455478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Lst>
  <p:hf hdr="0" dt="0"/>
  <p:txStyles>
    <p:titleStyle>
      <a:lvl1pPr algn="l" defTabSz="385763"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27695" indent="-97334" algn="l" defTabSz="385763" rtl="0" eaLnBrk="1" latinLnBrk="0" hangingPunct="1">
        <a:lnSpc>
          <a:spcPct val="120000"/>
        </a:lnSpc>
        <a:spcBef>
          <a:spcPts val="563"/>
        </a:spcBef>
        <a:buClr>
          <a:schemeClr val="tx2"/>
        </a:buClr>
        <a:buSzPct val="80000"/>
        <a:buFont typeface="Wingdings 3" panose="05040102010807070707" pitchFamily="18" charset="2"/>
        <a:buChar char=""/>
        <a:defRPr sz="2100" kern="1200">
          <a:solidFill>
            <a:schemeClr val="tx1"/>
          </a:solidFill>
          <a:latin typeface="+mn-lt"/>
          <a:ea typeface="+mn-ea"/>
          <a:cs typeface="+mn-cs"/>
        </a:defRPr>
      </a:lvl1pPr>
      <a:lvl2pPr marL="224135" indent="-96441"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2pPr>
      <a:lvl3pPr marL="320576" indent="-96441"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500" kern="1200">
          <a:solidFill>
            <a:schemeClr val="tx1">
              <a:lumMod val="75000"/>
              <a:lumOff val="25000"/>
            </a:schemeClr>
          </a:solidFill>
          <a:latin typeface="+mn-lt"/>
          <a:ea typeface="+mn-ea"/>
          <a:cs typeface="+mn-cs"/>
        </a:defRPr>
      </a:lvl3pPr>
      <a:lvl4pPr marL="417910" indent="-97334"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4pPr>
      <a:lvl5pPr marL="514350" indent="-96441"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5pPr>
      <a:lvl6pPr marL="6187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6pPr>
      <a:lvl7pPr marL="7312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7pPr>
      <a:lvl8pPr marL="8437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8pPr>
      <a:lvl9pPr marL="9562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5C167FE4-2322-400C-98CA-87F00EC3C0F7}"/>
              </a:ext>
            </a:extLst>
          </p:cNvPr>
          <p:cNvSpPr/>
          <p:nvPr userDrawn="1"/>
        </p:nvSpPr>
        <p:spPr>
          <a:xfrm rot="10800000">
            <a:off x="8676732" y="5968755"/>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28AB889F-C0AB-4162-A4CF-405E46E3134B}"/>
              </a:ext>
            </a:extLst>
          </p:cNvPr>
          <p:cNvSpPr/>
          <p:nvPr userDrawn="1"/>
        </p:nvSpPr>
        <p:spPr>
          <a:xfrm flipV="1">
            <a:off x="3292476"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8ECF660F-6E22-49AB-A474-57E593E6737F}"/>
              </a:ext>
            </a:extLst>
          </p:cNvPr>
          <p:cNvSpPr/>
          <p:nvPr userDrawn="1"/>
        </p:nvSpPr>
        <p:spPr>
          <a:xfrm>
            <a:off x="0" y="1787097"/>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p:cNvGrpSpPr/>
          <p:nvPr/>
        </p:nvGrpSpPr>
        <p:grpSpPr>
          <a:xfrm>
            <a:off x="8" y="7705"/>
            <a:ext cx="9144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169338" y="3"/>
            <a:ext cx="8840495" cy="9025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7284" y="1017334"/>
            <a:ext cx="8542553" cy="50786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2471" y="6308071"/>
            <a:ext cx="1746806" cy="365125"/>
          </a:xfrm>
          <a:prstGeom prst="rect">
            <a:avLst/>
          </a:prstGeom>
        </p:spPr>
        <p:txBody>
          <a:bodyPr vert="horz" lIns="91440" tIns="45720" rIns="91440" bIns="45720" rtlCol="0" anchor="ctr"/>
          <a:lstStyle>
            <a:lvl1pPr algn="l">
              <a:defRPr sz="750">
                <a:solidFill>
                  <a:schemeClr val="tx2"/>
                </a:solidFill>
              </a:defRPr>
            </a:lvl1pPr>
          </a:lstStyle>
          <a:p>
            <a:endParaRPr lang="en-US" dirty="0"/>
          </a:p>
        </p:txBody>
      </p:sp>
      <p:sp>
        <p:nvSpPr>
          <p:cNvPr id="5" name="Footer Placeholder 4"/>
          <p:cNvSpPr>
            <a:spLocks noGrp="1"/>
          </p:cNvSpPr>
          <p:nvPr>
            <p:ph type="ftr" sz="quarter" idx="3"/>
          </p:nvPr>
        </p:nvSpPr>
        <p:spPr>
          <a:xfrm>
            <a:off x="5039284" y="6308071"/>
            <a:ext cx="3538331" cy="365125"/>
          </a:xfrm>
          <a:prstGeom prst="rect">
            <a:avLst/>
          </a:prstGeom>
        </p:spPr>
        <p:txBody>
          <a:bodyPr vert="horz" lIns="91440" tIns="45720" rIns="91440" bIns="45720" rtlCol="0" anchor="ctr"/>
          <a:lstStyle>
            <a:lvl1pPr algn="ctr">
              <a:defRPr sz="750">
                <a:solidFill>
                  <a:schemeClr val="tx2"/>
                </a:solidFill>
              </a:defRPr>
            </a:lvl1pPr>
          </a:lstStyle>
          <a:p>
            <a:r>
              <a:rPr lang="en-US"/>
              <a:t>DOE-HEP-Cosmic to CMB-S4 Collab mtg</a:t>
            </a:r>
            <a:endParaRPr lang="en-US" dirty="0"/>
          </a:p>
        </p:txBody>
      </p:sp>
      <p:sp>
        <p:nvSpPr>
          <p:cNvPr id="6" name="Slide Number Placeholder 5"/>
          <p:cNvSpPr>
            <a:spLocks noGrp="1"/>
          </p:cNvSpPr>
          <p:nvPr>
            <p:ph type="sldNum" sz="quarter" idx="4"/>
          </p:nvPr>
        </p:nvSpPr>
        <p:spPr>
          <a:xfrm>
            <a:off x="8577606" y="6308071"/>
            <a:ext cx="432222" cy="365125"/>
          </a:xfrm>
          <a:prstGeom prst="rect">
            <a:avLst/>
          </a:prstGeom>
        </p:spPr>
        <p:txBody>
          <a:bodyPr vert="horz" lIns="91440" tIns="45720" rIns="91440" bIns="45720" rtlCol="0" anchor="ctr"/>
          <a:lstStyle>
            <a:lvl1pPr algn="r">
              <a:defRPr sz="750">
                <a:solidFill>
                  <a:schemeClr val="tx2"/>
                </a:solidFill>
              </a:defRPr>
            </a:lvl1pPr>
          </a:lstStyle>
          <a:p>
            <a:fld id="{600448BA-62AF-4340-AB5F-316C0E06117B}" type="slidenum">
              <a:rPr lang="en-US" smtClean="0"/>
              <a:pPr/>
              <a:t>‹#›</a:t>
            </a:fld>
            <a:endParaRPr lang="en-US" dirty="0"/>
          </a:p>
        </p:txBody>
      </p:sp>
      <p:pic>
        <p:nvPicPr>
          <p:cNvPr id="9" name="Picture 8"/>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545869" y="6316801"/>
            <a:ext cx="1967094" cy="440596"/>
          </a:xfrm>
          <a:prstGeom prst="rect">
            <a:avLst/>
          </a:prstGeom>
        </p:spPr>
      </p:pic>
      <p:cxnSp>
        <p:nvCxnSpPr>
          <p:cNvPr id="21" name="Straight Connector 20"/>
          <p:cNvCxnSpPr>
            <a:stCxn id="18" idx="4"/>
            <a:endCxn id="18" idx="0"/>
          </p:cNvCxnSpPr>
          <p:nvPr/>
        </p:nvCxnSpPr>
        <p:spPr>
          <a:xfrm flipV="1">
            <a:off x="8676733" y="7702"/>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3292470"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1"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1" y="902542"/>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25" name="Right Triangle 24">
            <a:extLst>
              <a:ext uri="{FF2B5EF4-FFF2-40B4-BE49-F238E27FC236}">
                <a16:creationId xmlns:a16="http://schemas.microsoft.com/office/drawing/2014/main" id="{12B30AD6-8AC2-4245-A68B-1236FD103998}"/>
              </a:ext>
            </a:extLst>
          </p:cNvPr>
          <p:cNvSpPr/>
          <p:nvPr userDrawn="1"/>
        </p:nvSpPr>
        <p:spPr>
          <a:xfrm rot="10800000">
            <a:off x="2825201" y="577617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ight Triangle 27">
            <a:extLst>
              <a:ext uri="{FF2B5EF4-FFF2-40B4-BE49-F238E27FC236}">
                <a16:creationId xmlns:a16="http://schemas.microsoft.com/office/drawing/2014/main" id="{95AE985D-8AFD-4DCB-ABB5-7970BCC21E42}"/>
              </a:ext>
            </a:extLst>
          </p:cNvPr>
          <p:cNvSpPr/>
          <p:nvPr userDrawn="1"/>
        </p:nvSpPr>
        <p:spPr>
          <a:xfrm flipH="1">
            <a:off x="8676732" y="7702"/>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ight Triangle 29">
            <a:extLst>
              <a:ext uri="{FF2B5EF4-FFF2-40B4-BE49-F238E27FC236}">
                <a16:creationId xmlns:a16="http://schemas.microsoft.com/office/drawing/2014/main" id="{87BF3B85-6C1D-445A-8FCD-33CE71CB8848}"/>
              </a:ext>
            </a:extLst>
          </p:cNvPr>
          <p:cNvSpPr/>
          <p:nvPr userDrawn="1"/>
        </p:nvSpPr>
        <p:spPr>
          <a:xfrm flipH="1">
            <a:off x="8" y="902540"/>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4" name="Straight Connector 33">
            <a:extLst>
              <a:ext uri="{FF2B5EF4-FFF2-40B4-BE49-F238E27FC236}">
                <a16:creationId xmlns:a16="http://schemas.microsoft.com/office/drawing/2014/main" id="{9B0E2861-87F0-40EF-A8BA-19D503387473}"/>
              </a:ext>
            </a:extLst>
          </p:cNvPr>
          <p:cNvCxnSpPr>
            <a:stCxn id="18" idx="4"/>
            <a:endCxn id="18" idx="0"/>
          </p:cNvCxnSpPr>
          <p:nvPr userDrawn="1"/>
        </p:nvCxnSpPr>
        <p:spPr>
          <a:xfrm flipV="1">
            <a:off x="8676732" y="7702"/>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35" name="Straight Connector 34">
            <a:extLst>
              <a:ext uri="{FF2B5EF4-FFF2-40B4-BE49-F238E27FC236}">
                <a16:creationId xmlns:a16="http://schemas.microsoft.com/office/drawing/2014/main" id="{B28DDADB-CBC9-4833-A50D-A783C43084B6}"/>
              </a:ext>
            </a:extLst>
          </p:cNvPr>
          <p:cNvCxnSpPr>
            <a:endCxn id="20" idx="0"/>
          </p:cNvCxnSpPr>
          <p:nvPr userDrawn="1"/>
        </p:nvCxnSpPr>
        <p:spPr>
          <a:xfrm>
            <a:off x="9034985" y="6670995"/>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a16="http://schemas.microsoft.com/office/drawing/2014/main" id="{651290C0-0FDD-474A-8757-4F39E97F0A0C}"/>
              </a:ext>
            </a:extLst>
          </p:cNvPr>
          <p:cNvCxnSpPr>
            <a:stCxn id="19" idx="0"/>
          </p:cNvCxnSpPr>
          <p:nvPr userDrawn="1"/>
        </p:nvCxnSpPr>
        <p:spPr>
          <a:xfrm flipV="1">
            <a:off x="3292470"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7" name="Straight Connector 36">
            <a:extLst>
              <a:ext uri="{FF2B5EF4-FFF2-40B4-BE49-F238E27FC236}">
                <a16:creationId xmlns:a16="http://schemas.microsoft.com/office/drawing/2014/main" id="{C462A0B5-EB4B-4B64-A263-BD06DE3FB0A9}"/>
              </a:ext>
            </a:extLst>
          </p:cNvPr>
          <p:cNvCxnSpPr>
            <a:stCxn id="19" idx="0"/>
          </p:cNvCxnSpPr>
          <p:nvPr userDrawn="1"/>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8" name="Straight Connector 37">
            <a:extLst>
              <a:ext uri="{FF2B5EF4-FFF2-40B4-BE49-F238E27FC236}">
                <a16:creationId xmlns:a16="http://schemas.microsoft.com/office/drawing/2014/main" id="{C1F513D1-5F1A-4287-92BC-12A5E2C6E939}"/>
              </a:ext>
            </a:extLst>
          </p:cNvPr>
          <p:cNvCxnSpPr/>
          <p:nvPr userDrawn="1"/>
        </p:nvCxnSpPr>
        <p:spPr>
          <a:xfrm>
            <a:off x="1"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39" name="Straight Connector 38">
            <a:extLst>
              <a:ext uri="{FF2B5EF4-FFF2-40B4-BE49-F238E27FC236}">
                <a16:creationId xmlns:a16="http://schemas.microsoft.com/office/drawing/2014/main" id="{A52AB1EC-31D9-4A82-9B97-F9C2CAB01C29}"/>
              </a:ext>
            </a:extLst>
          </p:cNvPr>
          <p:cNvCxnSpPr>
            <a:endCxn id="10" idx="0"/>
          </p:cNvCxnSpPr>
          <p:nvPr userDrawn="1"/>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40" name="Straight Connector 39">
            <a:extLst>
              <a:ext uri="{FF2B5EF4-FFF2-40B4-BE49-F238E27FC236}">
                <a16:creationId xmlns:a16="http://schemas.microsoft.com/office/drawing/2014/main" id="{9EA35261-91F5-4A67-8346-935695C1777D}"/>
              </a:ext>
            </a:extLst>
          </p:cNvPr>
          <p:cNvCxnSpPr>
            <a:endCxn id="10" idx="0"/>
          </p:cNvCxnSpPr>
          <p:nvPr userDrawn="1"/>
        </p:nvCxnSpPr>
        <p:spPr>
          <a:xfrm flipV="1">
            <a:off x="1" y="902540"/>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46510312"/>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Lst>
  <p:hf hdr="0" dt="0"/>
  <p:txStyles>
    <p:titleStyle>
      <a:lvl1pPr algn="l" defTabSz="385763"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27695" indent="-97334" algn="l" defTabSz="385763" rtl="0" eaLnBrk="1" latinLnBrk="0" hangingPunct="1">
        <a:lnSpc>
          <a:spcPct val="120000"/>
        </a:lnSpc>
        <a:spcBef>
          <a:spcPts val="563"/>
        </a:spcBef>
        <a:buClr>
          <a:schemeClr val="tx2"/>
        </a:buClr>
        <a:buSzPct val="80000"/>
        <a:buFont typeface="Wingdings 3" panose="05040102010807070707" pitchFamily="18" charset="2"/>
        <a:buChar char=""/>
        <a:defRPr sz="2100" kern="1200">
          <a:solidFill>
            <a:schemeClr val="tx1"/>
          </a:solidFill>
          <a:latin typeface="+mn-lt"/>
          <a:ea typeface="+mn-ea"/>
          <a:cs typeface="+mn-cs"/>
        </a:defRPr>
      </a:lvl1pPr>
      <a:lvl2pPr marL="224135" indent="-96441"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2pPr>
      <a:lvl3pPr marL="320576" indent="-96441"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500" kern="1200">
          <a:solidFill>
            <a:schemeClr val="tx1">
              <a:lumMod val="75000"/>
              <a:lumOff val="25000"/>
            </a:schemeClr>
          </a:solidFill>
          <a:latin typeface="+mn-lt"/>
          <a:ea typeface="+mn-ea"/>
          <a:cs typeface="+mn-cs"/>
        </a:defRPr>
      </a:lvl3pPr>
      <a:lvl4pPr marL="417910" indent="-97334"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4pPr>
      <a:lvl5pPr marL="514350" indent="-96441"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5pPr>
      <a:lvl6pPr marL="6187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6pPr>
      <a:lvl7pPr marL="7312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7pPr>
      <a:lvl8pPr marL="8437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8pPr>
      <a:lvl9pPr marL="9562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grpSp>
        <p:nvGrpSpPr>
          <p:cNvPr id="14" name="Group 13"/>
          <p:cNvGrpSpPr/>
          <p:nvPr/>
        </p:nvGrpSpPr>
        <p:grpSpPr>
          <a:xfrm>
            <a:off x="1" y="7703"/>
            <a:ext cx="9144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169335" y="3"/>
            <a:ext cx="8840495" cy="9025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7277" y="1017333"/>
            <a:ext cx="8542553"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92471" y="6308057"/>
            <a:ext cx="1746806" cy="365125"/>
          </a:xfrm>
          <a:prstGeom prst="rect">
            <a:avLst/>
          </a:prstGeom>
        </p:spPr>
        <p:txBody>
          <a:bodyPr vert="horz" lIns="91440" tIns="45720" rIns="91440" bIns="45720" rtlCol="0" anchor="ctr"/>
          <a:lstStyle>
            <a:lvl1pPr algn="l">
              <a:defRPr sz="750">
                <a:solidFill>
                  <a:schemeClr val="tx2"/>
                </a:solidFill>
              </a:defRPr>
            </a:lvl1pPr>
          </a:lstStyle>
          <a:p>
            <a:endParaRPr lang="en-US"/>
          </a:p>
        </p:txBody>
      </p:sp>
      <p:sp>
        <p:nvSpPr>
          <p:cNvPr id="5" name="Footer Placeholder 4"/>
          <p:cNvSpPr>
            <a:spLocks noGrp="1"/>
          </p:cNvSpPr>
          <p:nvPr>
            <p:ph type="ftr" sz="quarter" idx="3"/>
          </p:nvPr>
        </p:nvSpPr>
        <p:spPr>
          <a:xfrm>
            <a:off x="5039277" y="6308057"/>
            <a:ext cx="3538331" cy="365125"/>
          </a:xfrm>
          <a:prstGeom prst="rect">
            <a:avLst/>
          </a:prstGeom>
        </p:spPr>
        <p:txBody>
          <a:bodyPr vert="horz" lIns="91440" tIns="45720" rIns="91440" bIns="45720" rtlCol="0" anchor="ctr"/>
          <a:lstStyle>
            <a:lvl1pPr algn="ctr">
              <a:defRPr sz="750">
                <a:solidFill>
                  <a:schemeClr val="tx2"/>
                </a:solidFill>
              </a:defRPr>
            </a:lvl1pPr>
          </a:lstStyle>
          <a:p>
            <a:r>
              <a:rPr lang="en-US"/>
              <a:t>DOE-HEP-Cosmic to CMB-S4 Collab mtg</a:t>
            </a:r>
          </a:p>
        </p:txBody>
      </p:sp>
      <p:sp>
        <p:nvSpPr>
          <p:cNvPr id="6" name="Slide Number Placeholder 5"/>
          <p:cNvSpPr>
            <a:spLocks noGrp="1"/>
          </p:cNvSpPr>
          <p:nvPr>
            <p:ph type="sldNum" sz="quarter" idx="4"/>
          </p:nvPr>
        </p:nvSpPr>
        <p:spPr>
          <a:xfrm>
            <a:off x="8577606" y="6308057"/>
            <a:ext cx="432222" cy="365125"/>
          </a:xfrm>
          <a:prstGeom prst="rect">
            <a:avLst/>
          </a:prstGeom>
        </p:spPr>
        <p:txBody>
          <a:bodyPr vert="horz" lIns="91440" tIns="45720" rIns="91440" bIns="45720" rtlCol="0" anchor="ctr"/>
          <a:lstStyle>
            <a:lvl1pPr algn="r">
              <a:defRPr sz="750">
                <a:solidFill>
                  <a:schemeClr val="tx2"/>
                </a:solidFill>
              </a:defRPr>
            </a:lvl1pPr>
          </a:lstStyle>
          <a:p>
            <a:fld id="{26CA2777-A89F-4130-B308-73BB65955918}" type="slidenum">
              <a:rPr lang="en-US" smtClean="0"/>
              <a:pPr/>
              <a:t>‹#›</a:t>
            </a:fld>
            <a:endParaRPr lang="en-US"/>
          </a:p>
        </p:txBody>
      </p:sp>
      <p:pic>
        <p:nvPicPr>
          <p:cNvPr id="9" name="Picture 8"/>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545869" y="6316801"/>
            <a:ext cx="1967094" cy="440596"/>
          </a:xfrm>
          <a:prstGeom prst="rect">
            <a:avLst/>
          </a:prstGeom>
        </p:spPr>
      </p:pic>
      <p:cxnSp>
        <p:nvCxnSpPr>
          <p:cNvPr id="21" name="Straight Connector 20"/>
          <p:cNvCxnSpPr>
            <a:stCxn id="18" idx="4"/>
            <a:endCxn id="18" idx="0"/>
          </p:cNvCxnSpPr>
          <p:nvPr/>
        </p:nvCxnSpPr>
        <p:spPr>
          <a:xfrm flipV="1">
            <a:off x="8676726" y="7702"/>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3292470"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1"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1" y="902528"/>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65027669"/>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Lst>
  <p:hf hdr="0" dt="0"/>
  <p:txStyles>
    <p:titleStyle>
      <a:lvl1pPr algn="l" defTabSz="514350"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70260" indent="-129779" algn="l" defTabSz="514350" rtl="0" eaLnBrk="1" latinLnBrk="0" hangingPunct="1">
        <a:lnSpc>
          <a:spcPct val="120000"/>
        </a:lnSpc>
        <a:spcBef>
          <a:spcPts val="750"/>
        </a:spcBef>
        <a:buClr>
          <a:schemeClr val="tx2"/>
        </a:buClr>
        <a:buSzPct val="80000"/>
        <a:buFont typeface="Wingdings 3" panose="05040102010807070707" pitchFamily="18" charset="2"/>
        <a:buChar char=""/>
        <a:defRPr sz="2100" kern="1200">
          <a:solidFill>
            <a:schemeClr val="tx1"/>
          </a:solidFill>
          <a:latin typeface="+mn-lt"/>
          <a:ea typeface="+mn-ea"/>
          <a:cs typeface="+mn-cs"/>
        </a:defRPr>
      </a:lvl1pPr>
      <a:lvl2pPr marL="298847" indent="-128588" algn="l" defTabSz="514350" rtl="0" eaLnBrk="1" latinLnBrk="0" hangingPunct="1">
        <a:lnSpc>
          <a:spcPct val="120000"/>
        </a:lnSpc>
        <a:spcBef>
          <a:spcPts val="113"/>
        </a:spcBef>
        <a:spcAft>
          <a:spcPts val="225"/>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2pPr>
      <a:lvl3pPr marL="427435" indent="-128588" algn="l" defTabSz="514350" rtl="0" eaLnBrk="1" latinLnBrk="0" hangingPunct="1">
        <a:lnSpc>
          <a:spcPct val="120000"/>
        </a:lnSpc>
        <a:spcBef>
          <a:spcPts val="113"/>
        </a:spcBef>
        <a:spcAft>
          <a:spcPts val="225"/>
        </a:spcAft>
        <a:buClr>
          <a:schemeClr val="tx2"/>
        </a:buClr>
        <a:buSzPct val="80000"/>
        <a:buFont typeface="Wingdings 3" panose="05040102010807070707" pitchFamily="18" charset="2"/>
        <a:buChar char=""/>
        <a:defRPr sz="1500" kern="1200">
          <a:solidFill>
            <a:schemeClr val="tx1">
              <a:lumMod val="75000"/>
              <a:lumOff val="25000"/>
            </a:schemeClr>
          </a:solidFill>
          <a:latin typeface="+mn-lt"/>
          <a:ea typeface="+mn-ea"/>
          <a:cs typeface="+mn-cs"/>
        </a:defRPr>
      </a:lvl3pPr>
      <a:lvl4pPr marL="557213" indent="-129779" algn="l" defTabSz="514350" rtl="0" eaLnBrk="1" latinLnBrk="0" hangingPunct="1">
        <a:lnSpc>
          <a:spcPct val="120000"/>
        </a:lnSpc>
        <a:spcBef>
          <a:spcPts val="113"/>
        </a:spcBef>
        <a:spcAft>
          <a:spcPts val="225"/>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4pPr>
      <a:lvl5pPr marL="685800" indent="-128588" algn="l" defTabSz="514350" rtl="0" eaLnBrk="1" latinLnBrk="0" hangingPunct="1">
        <a:lnSpc>
          <a:spcPct val="120000"/>
        </a:lnSpc>
        <a:spcBef>
          <a:spcPts val="113"/>
        </a:spcBef>
        <a:spcAft>
          <a:spcPts val="225"/>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5pPr>
      <a:lvl6pPr marL="8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6pPr>
      <a:lvl7pPr marL="9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7pPr>
      <a:lvl8pPr marL="11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8pPr>
      <a:lvl9pPr marL="12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74000">
              <a:srgbClr val="2D91E3"/>
            </a:gs>
            <a:gs pos="83000">
              <a:srgbClr val="71B8ED"/>
            </a:gs>
            <a:gs pos="100000">
              <a:schemeClr val="dk2"/>
            </a:gs>
          </a:gsLst>
          <a:lin ang="1200000" scaled="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7701"/>
            <a:ext cx="9144001" cy="6858063"/>
            <a:chOff x="0" y="7701"/>
            <a:chExt cx="9144001" cy="6858063"/>
          </a:xfrm>
        </p:grpSpPr>
        <p:sp>
          <p:nvSpPr>
            <p:cNvPr id="11" name="Google Shape;11;p1"/>
            <p:cNvSpPr/>
            <p:nvPr/>
          </p:nvSpPr>
          <p:spPr>
            <a:xfrm rot="10800000">
              <a:off x="8676725" y="5968741"/>
              <a:ext cx="467275" cy="89702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2" name="Google Shape;12;p1"/>
            <p:cNvSpPr/>
            <p:nvPr/>
          </p:nvSpPr>
          <p:spPr>
            <a:xfrm rot="10800000">
              <a:off x="2825194" y="5776157"/>
              <a:ext cx="467275" cy="89702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nvGrpSpPr>
            <p:cNvPr id="13" name="Google Shape;13;p1"/>
            <p:cNvGrpSpPr/>
            <p:nvPr/>
          </p:nvGrpSpPr>
          <p:grpSpPr>
            <a:xfrm>
              <a:off x="0" y="7701"/>
              <a:ext cx="9144001" cy="6858063"/>
              <a:chOff x="0" y="7701"/>
              <a:chExt cx="9144001" cy="6858063"/>
            </a:xfrm>
          </p:grpSpPr>
          <p:sp>
            <p:nvSpPr>
              <p:cNvPr id="14" name="Google Shape;14;p1"/>
              <p:cNvSpPr/>
              <p:nvPr/>
            </p:nvSpPr>
            <p:spPr>
              <a:xfrm rot="10800000" flipH="1">
                <a:off x="3292469" y="6096000"/>
                <a:ext cx="5851531" cy="57717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flipH="1">
                <a:off x="8676725" y="7701"/>
                <a:ext cx="467275" cy="89702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6" name="Google Shape;16;p1"/>
              <p:cNvSpPr/>
              <p:nvPr/>
            </p:nvSpPr>
            <p:spPr>
              <a:xfrm flipH="1">
                <a:off x="1" y="902526"/>
                <a:ext cx="467275" cy="89702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7" name="Google Shape;17;p1"/>
              <p:cNvSpPr/>
              <p:nvPr/>
            </p:nvSpPr>
            <p:spPr>
              <a:xfrm>
                <a:off x="0" y="1787093"/>
                <a:ext cx="9144000" cy="4446321"/>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467276" y="902527"/>
                <a:ext cx="8676725" cy="519347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 name="Google Shape;19;p1"/>
              <p:cNvCxnSpPr>
                <a:endCxn id="11" idx="0"/>
              </p:cNvCxnSpPr>
              <p:nvPr/>
            </p:nvCxnSpPr>
            <p:spPr>
              <a:xfrm>
                <a:off x="9035100" y="6671064"/>
                <a:ext cx="108900" cy="194700"/>
              </a:xfrm>
              <a:prstGeom prst="straightConnector1">
                <a:avLst/>
              </a:prstGeom>
              <a:noFill/>
              <a:ln w="9525" cap="rnd" cmpd="sng">
                <a:solidFill>
                  <a:schemeClr val="accent2"/>
                </a:solidFill>
                <a:prstDash val="solid"/>
                <a:round/>
                <a:headEnd type="none" w="sm" len="sm"/>
                <a:tailEnd type="none" w="sm" len="sm"/>
              </a:ln>
              <a:effectLst>
                <a:outerShdw blurRad="38100" dist="25400" dir="16200000" rotWithShape="0">
                  <a:srgbClr val="000000">
                    <a:alpha val="27843"/>
                  </a:srgbClr>
                </a:outerShdw>
              </a:effectLst>
            </p:spPr>
          </p:cxnSp>
          <p:cxnSp>
            <p:nvCxnSpPr>
              <p:cNvPr id="20" name="Google Shape;20;p1"/>
              <p:cNvCxnSpPr>
                <a:stCxn id="12" idx="0"/>
              </p:cNvCxnSpPr>
              <p:nvPr/>
            </p:nvCxnSpPr>
            <p:spPr>
              <a:xfrm rot="10800000">
                <a:off x="3058769" y="6235180"/>
                <a:ext cx="233700" cy="438000"/>
              </a:xfrm>
              <a:prstGeom prst="straightConnector1">
                <a:avLst/>
              </a:prstGeom>
              <a:noFill/>
              <a:ln w="9525" cap="rnd" cmpd="sng">
                <a:solidFill>
                  <a:schemeClr val="accent2"/>
                </a:solidFill>
                <a:prstDash val="solid"/>
                <a:round/>
                <a:headEnd type="none" w="sm" len="sm"/>
                <a:tailEnd type="none" w="sm" len="sm"/>
              </a:ln>
              <a:effectLst>
                <a:outerShdw blurRad="38100" dist="25400" dir="16200000" rotWithShape="0">
                  <a:srgbClr val="000000">
                    <a:alpha val="27843"/>
                  </a:srgbClr>
                </a:outerShdw>
              </a:effectLst>
            </p:spPr>
          </p:cxnSp>
        </p:grpSp>
      </p:grpSp>
      <p:sp>
        <p:nvSpPr>
          <p:cNvPr id="21" name="Google Shape;21;p1"/>
          <p:cNvSpPr txBox="1">
            <a:spLocks noGrp="1"/>
          </p:cNvSpPr>
          <p:nvPr>
            <p:ph type="title"/>
          </p:nvPr>
        </p:nvSpPr>
        <p:spPr>
          <a:xfrm>
            <a:off x="169334" y="2"/>
            <a:ext cx="8840495" cy="9025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Verdana"/>
              <a:buNone/>
              <a:defRPr sz="3600" b="0" i="0" u="none" strike="noStrike" cap="non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
          <p:cNvSpPr txBox="1">
            <a:spLocks noGrp="1"/>
          </p:cNvSpPr>
          <p:nvPr>
            <p:ph type="body" idx="1"/>
          </p:nvPr>
        </p:nvSpPr>
        <p:spPr>
          <a:xfrm>
            <a:off x="467276" y="1017331"/>
            <a:ext cx="8542553" cy="5078671"/>
          </a:xfrm>
          <a:prstGeom prst="rect">
            <a:avLst/>
          </a:prstGeom>
          <a:noFill/>
          <a:ln>
            <a:noFill/>
          </a:ln>
        </p:spPr>
        <p:txBody>
          <a:bodyPr spcFirstLastPara="1" wrap="square" lIns="91425" tIns="45700" rIns="91425" bIns="45700" anchor="t" anchorCtr="0">
            <a:normAutofit/>
          </a:bodyPr>
          <a:lstStyle>
            <a:lvl1pPr marL="457200" marR="0" lvl="0" indent="-370840" algn="l" rtl="0">
              <a:lnSpc>
                <a:spcPct val="120000"/>
              </a:lnSpc>
              <a:spcBef>
                <a:spcPts val="1000"/>
              </a:spcBef>
              <a:spcAft>
                <a:spcPts val="0"/>
              </a:spcAft>
              <a:buClr>
                <a:schemeClr val="dk2"/>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50519" algn="l" rtl="0">
              <a:lnSpc>
                <a:spcPct val="120000"/>
              </a:lnSpc>
              <a:spcBef>
                <a:spcPts val="150"/>
              </a:spcBef>
              <a:spcAft>
                <a:spcPts val="0"/>
              </a:spcAft>
              <a:buClr>
                <a:schemeClr val="dk2"/>
              </a:buClr>
              <a:buSzPts val="1920"/>
              <a:buFont typeface="Noto Sans Symbols"/>
              <a:buChar char="🞂"/>
              <a:defRPr sz="2400" b="0" i="0" u="none" strike="noStrike" cap="none">
                <a:solidFill>
                  <a:srgbClr val="3F3F3F"/>
                </a:solidFill>
                <a:latin typeface="Verdana"/>
                <a:ea typeface="Verdana"/>
                <a:cs typeface="Verdana"/>
                <a:sym typeface="Verdana"/>
              </a:defRPr>
            </a:lvl2pPr>
            <a:lvl3pPr marL="1371600" marR="0" lvl="2" indent="-330200" algn="l" rtl="0">
              <a:lnSpc>
                <a:spcPct val="120000"/>
              </a:lnSpc>
              <a:spcBef>
                <a:spcPts val="300"/>
              </a:spcBef>
              <a:spcAft>
                <a:spcPts val="0"/>
              </a:spcAft>
              <a:buClr>
                <a:schemeClr val="dk2"/>
              </a:buClr>
              <a:buSzPts val="1600"/>
              <a:buFont typeface="Noto Sans Symbols"/>
              <a:buChar char="🞂"/>
              <a:defRPr sz="2000" b="0" i="0" u="none" strike="noStrike" cap="none">
                <a:solidFill>
                  <a:srgbClr val="3F3F3F"/>
                </a:solidFill>
                <a:latin typeface="Verdana"/>
                <a:ea typeface="Verdana"/>
                <a:cs typeface="Verdana"/>
                <a:sym typeface="Verdana"/>
              </a:defRPr>
            </a:lvl3pPr>
            <a:lvl4pPr marL="1828800" marR="0" lvl="3" indent="-320039" algn="l" rtl="0">
              <a:lnSpc>
                <a:spcPct val="120000"/>
              </a:lnSpc>
              <a:spcBef>
                <a:spcPts val="300"/>
              </a:spcBef>
              <a:spcAft>
                <a:spcPts val="0"/>
              </a:spcAft>
              <a:buClr>
                <a:schemeClr val="dk2"/>
              </a:buClr>
              <a:buSzPts val="1440"/>
              <a:buFont typeface="Noto Sans Symbols"/>
              <a:buChar char="🞂"/>
              <a:defRPr sz="1800" b="0" i="0" u="none" strike="noStrike" cap="none">
                <a:solidFill>
                  <a:srgbClr val="3F3F3F"/>
                </a:solidFill>
                <a:latin typeface="Verdana"/>
                <a:ea typeface="Verdana"/>
                <a:cs typeface="Verdana"/>
                <a:sym typeface="Verdana"/>
              </a:defRPr>
            </a:lvl4pPr>
            <a:lvl5pPr marL="2286000" marR="0" lvl="4" indent="-320039" algn="l" rtl="0">
              <a:lnSpc>
                <a:spcPct val="120000"/>
              </a:lnSpc>
              <a:spcBef>
                <a:spcPts val="300"/>
              </a:spcBef>
              <a:spcAft>
                <a:spcPts val="0"/>
              </a:spcAft>
              <a:buClr>
                <a:schemeClr val="dk2"/>
              </a:buClr>
              <a:buSzPts val="1440"/>
              <a:buFont typeface="Noto Sans Symbols"/>
              <a:buChar char="🞂"/>
              <a:defRPr sz="1800" b="0" i="0" u="none" strike="noStrike" cap="none">
                <a:solidFill>
                  <a:srgbClr val="3F3F3F"/>
                </a:solidFill>
                <a:latin typeface="Verdana"/>
                <a:ea typeface="Verdana"/>
                <a:cs typeface="Verdana"/>
                <a:sym typeface="Verdana"/>
              </a:defRPr>
            </a:lvl5pPr>
            <a:lvl6pPr marL="2743200" marR="0" lvl="5"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Verdana"/>
                <a:ea typeface="Verdana"/>
                <a:cs typeface="Verdana"/>
                <a:sym typeface="Verdana"/>
              </a:defRPr>
            </a:lvl6pPr>
            <a:lvl7pPr marL="3200400" marR="0" lvl="6"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Verdana"/>
                <a:ea typeface="Verdana"/>
                <a:cs typeface="Verdana"/>
                <a:sym typeface="Verdana"/>
              </a:defRPr>
            </a:lvl7pPr>
            <a:lvl8pPr marL="3657600" marR="0" lvl="7"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Verdana"/>
                <a:ea typeface="Verdana"/>
                <a:cs typeface="Verdana"/>
                <a:sym typeface="Verdana"/>
              </a:defRPr>
            </a:lvl8pPr>
            <a:lvl9pPr marL="4114800" marR="0" lvl="8" indent="-299720" algn="l" rtl="0">
              <a:lnSpc>
                <a:spcPct val="90000"/>
              </a:lnSpc>
              <a:spcBef>
                <a:spcPts val="300"/>
              </a:spcBef>
              <a:spcAft>
                <a:spcPts val="300"/>
              </a:spcAft>
              <a:buClr>
                <a:schemeClr val="accent1"/>
              </a:buClr>
              <a:buSzPts val="1120"/>
              <a:buFont typeface="Corbel"/>
              <a:buChar char="•"/>
              <a:defRPr sz="1400" b="0" i="0" u="none" strike="noStrike" cap="none">
                <a:solidFill>
                  <a:schemeClr val="accent1"/>
                </a:solidFill>
                <a:latin typeface="Verdana"/>
                <a:ea typeface="Verdana"/>
                <a:cs typeface="Verdana"/>
                <a:sym typeface="Verdana"/>
              </a:defRPr>
            </a:lvl9pPr>
          </a:lstStyle>
          <a:p>
            <a:endParaRPr/>
          </a:p>
        </p:txBody>
      </p:sp>
      <p:sp>
        <p:nvSpPr>
          <p:cNvPr id="23" name="Google Shape;23;p1"/>
          <p:cNvSpPr txBox="1">
            <a:spLocks noGrp="1"/>
          </p:cNvSpPr>
          <p:nvPr>
            <p:ph type="dt" idx="10"/>
          </p:nvPr>
        </p:nvSpPr>
        <p:spPr>
          <a:xfrm>
            <a:off x="3292470" y="6308055"/>
            <a:ext cx="174680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4" name="Google Shape;24;p1"/>
          <p:cNvSpPr txBox="1">
            <a:spLocks noGrp="1"/>
          </p:cNvSpPr>
          <p:nvPr>
            <p:ph type="ftr" idx="11"/>
          </p:nvPr>
        </p:nvSpPr>
        <p:spPr>
          <a:xfrm>
            <a:off x="5039276" y="6308055"/>
            <a:ext cx="3538331"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r>
              <a:rPr lang="en-US"/>
              <a:t>DOE-HEP-Cosmic to CMB-S4 Collab mtg</a:t>
            </a:r>
            <a:endParaRPr/>
          </a:p>
        </p:txBody>
      </p:sp>
      <p:sp>
        <p:nvSpPr>
          <p:cNvPr id="25" name="Google Shape;25;p1"/>
          <p:cNvSpPr txBox="1">
            <a:spLocks noGrp="1"/>
          </p:cNvSpPr>
          <p:nvPr>
            <p:ph type="sldNum" idx="12"/>
          </p:nvPr>
        </p:nvSpPr>
        <p:spPr>
          <a:xfrm>
            <a:off x="8577606" y="6308055"/>
            <a:ext cx="43222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2"/>
                </a:solidFill>
                <a:latin typeface="Verdana"/>
                <a:ea typeface="Verdana"/>
                <a:cs typeface="Verdana"/>
                <a:sym typeface="Verdana"/>
              </a:defRPr>
            </a:lvl1pPr>
            <a:lvl2pPr marL="0" marR="0" lvl="1" indent="0" algn="r" rtl="0">
              <a:spcBef>
                <a:spcPts val="0"/>
              </a:spcBef>
              <a:buNone/>
              <a:defRPr sz="1000" b="0" i="0" u="none" strike="noStrike" cap="none">
                <a:solidFill>
                  <a:schemeClr val="dk2"/>
                </a:solidFill>
                <a:latin typeface="Verdana"/>
                <a:ea typeface="Verdana"/>
                <a:cs typeface="Verdana"/>
                <a:sym typeface="Verdana"/>
              </a:defRPr>
            </a:lvl2pPr>
            <a:lvl3pPr marL="0" marR="0" lvl="2" indent="0" algn="r" rtl="0">
              <a:spcBef>
                <a:spcPts val="0"/>
              </a:spcBef>
              <a:buNone/>
              <a:defRPr sz="1000" b="0" i="0" u="none" strike="noStrike" cap="none">
                <a:solidFill>
                  <a:schemeClr val="dk2"/>
                </a:solidFill>
                <a:latin typeface="Verdana"/>
                <a:ea typeface="Verdana"/>
                <a:cs typeface="Verdana"/>
                <a:sym typeface="Verdana"/>
              </a:defRPr>
            </a:lvl3pPr>
            <a:lvl4pPr marL="0" marR="0" lvl="3" indent="0" algn="r" rtl="0">
              <a:spcBef>
                <a:spcPts val="0"/>
              </a:spcBef>
              <a:buNone/>
              <a:defRPr sz="1000" b="0" i="0" u="none" strike="noStrike" cap="none">
                <a:solidFill>
                  <a:schemeClr val="dk2"/>
                </a:solidFill>
                <a:latin typeface="Verdana"/>
                <a:ea typeface="Verdana"/>
                <a:cs typeface="Verdana"/>
                <a:sym typeface="Verdana"/>
              </a:defRPr>
            </a:lvl4pPr>
            <a:lvl5pPr marL="0" marR="0" lvl="4" indent="0" algn="r" rtl="0">
              <a:spcBef>
                <a:spcPts val="0"/>
              </a:spcBef>
              <a:buNone/>
              <a:defRPr sz="1000" b="0" i="0" u="none" strike="noStrike" cap="none">
                <a:solidFill>
                  <a:schemeClr val="dk2"/>
                </a:solidFill>
                <a:latin typeface="Verdana"/>
                <a:ea typeface="Verdana"/>
                <a:cs typeface="Verdana"/>
                <a:sym typeface="Verdana"/>
              </a:defRPr>
            </a:lvl5pPr>
            <a:lvl6pPr marL="0" marR="0" lvl="5" indent="0" algn="r" rtl="0">
              <a:spcBef>
                <a:spcPts val="0"/>
              </a:spcBef>
              <a:buNone/>
              <a:defRPr sz="1000" b="0" i="0" u="none" strike="noStrike" cap="none">
                <a:solidFill>
                  <a:schemeClr val="dk2"/>
                </a:solidFill>
                <a:latin typeface="Verdana"/>
                <a:ea typeface="Verdana"/>
                <a:cs typeface="Verdana"/>
                <a:sym typeface="Verdana"/>
              </a:defRPr>
            </a:lvl6pPr>
            <a:lvl7pPr marL="0" marR="0" lvl="6" indent="0" algn="r" rtl="0">
              <a:spcBef>
                <a:spcPts val="0"/>
              </a:spcBef>
              <a:buNone/>
              <a:defRPr sz="1000" b="0" i="0" u="none" strike="noStrike" cap="none">
                <a:solidFill>
                  <a:schemeClr val="dk2"/>
                </a:solidFill>
                <a:latin typeface="Verdana"/>
                <a:ea typeface="Verdana"/>
                <a:cs typeface="Verdana"/>
                <a:sym typeface="Verdana"/>
              </a:defRPr>
            </a:lvl7pPr>
            <a:lvl8pPr marL="0" marR="0" lvl="7" indent="0" algn="r" rtl="0">
              <a:spcBef>
                <a:spcPts val="0"/>
              </a:spcBef>
              <a:buNone/>
              <a:defRPr sz="1000" b="0" i="0" u="none" strike="noStrike" cap="none">
                <a:solidFill>
                  <a:schemeClr val="dk2"/>
                </a:solidFill>
                <a:latin typeface="Verdana"/>
                <a:ea typeface="Verdana"/>
                <a:cs typeface="Verdana"/>
                <a:sym typeface="Verdana"/>
              </a:defRPr>
            </a:lvl8pPr>
            <a:lvl9pPr marL="0" marR="0" lvl="8" indent="0" algn="r" rtl="0">
              <a:spcBef>
                <a:spcPts val="0"/>
              </a:spcBef>
              <a:buNone/>
              <a:defRPr sz="10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1"/>
          <p:cNvPicPr preferRelativeResize="0"/>
          <p:nvPr/>
        </p:nvPicPr>
        <p:blipFill rotWithShape="1">
          <a:blip r:embed="rId14">
            <a:alphaModFix/>
          </a:blip>
          <a:srcRect/>
          <a:stretch/>
        </p:blipFill>
        <p:spPr>
          <a:xfrm>
            <a:off x="169334" y="6316801"/>
            <a:ext cx="2619879" cy="439765"/>
          </a:xfrm>
          <a:prstGeom prst="rect">
            <a:avLst/>
          </a:prstGeom>
          <a:noFill/>
          <a:ln>
            <a:noFill/>
          </a:ln>
        </p:spPr>
      </p:pic>
      <p:cxnSp>
        <p:nvCxnSpPr>
          <p:cNvPr id="27" name="Google Shape;27;p1"/>
          <p:cNvCxnSpPr>
            <a:stCxn id="15" idx="4"/>
            <a:endCxn id="15" idx="0"/>
          </p:cNvCxnSpPr>
          <p:nvPr/>
        </p:nvCxnSpPr>
        <p:spPr>
          <a:xfrm rot="10800000" flipH="1">
            <a:off x="8676725" y="7724"/>
            <a:ext cx="467400" cy="897000"/>
          </a:xfrm>
          <a:prstGeom prst="straightConnector1">
            <a:avLst/>
          </a:prstGeom>
          <a:noFill/>
          <a:ln w="9525" cap="rnd" cmpd="sng">
            <a:solidFill>
              <a:schemeClr val="accent2"/>
            </a:solidFill>
            <a:prstDash val="solid"/>
            <a:round/>
            <a:headEnd type="none" w="sm" len="sm"/>
            <a:tailEnd type="none" w="sm" len="sm"/>
          </a:ln>
          <a:effectLst>
            <a:outerShdw blurRad="38100" dist="25400" dir="5400000" rotWithShape="0">
              <a:srgbClr val="000000">
                <a:alpha val="27843"/>
              </a:srgbClr>
            </a:outerShdw>
          </a:effectLst>
        </p:spPr>
      </p:cxnSp>
      <p:cxnSp>
        <p:nvCxnSpPr>
          <p:cNvPr id="28" name="Google Shape;28;p1"/>
          <p:cNvCxnSpPr>
            <a:stCxn id="12" idx="0"/>
          </p:cNvCxnSpPr>
          <p:nvPr/>
        </p:nvCxnSpPr>
        <p:spPr>
          <a:xfrm>
            <a:off x="3292469" y="6673180"/>
            <a:ext cx="5746800" cy="0"/>
          </a:xfrm>
          <a:prstGeom prst="straightConnector1">
            <a:avLst/>
          </a:prstGeom>
          <a:noFill/>
          <a:ln w="9525" cap="rnd" cmpd="sng">
            <a:solidFill>
              <a:schemeClr val="accent2"/>
            </a:solidFill>
            <a:prstDash val="solid"/>
            <a:round/>
            <a:headEnd type="none" w="sm" len="sm"/>
            <a:tailEnd type="none" w="sm" len="sm"/>
          </a:ln>
          <a:effectLst>
            <a:outerShdw blurRad="38100" dist="25400" dir="16200000" rotWithShape="0">
              <a:srgbClr val="000000">
                <a:alpha val="27843"/>
              </a:srgbClr>
            </a:outerShdw>
          </a:effectLst>
        </p:spPr>
      </p:cxnSp>
      <p:cxnSp>
        <p:nvCxnSpPr>
          <p:cNvPr id="29" name="Google Shape;29;p1"/>
          <p:cNvCxnSpPr/>
          <p:nvPr/>
        </p:nvCxnSpPr>
        <p:spPr>
          <a:xfrm>
            <a:off x="0" y="6233414"/>
            <a:ext cx="3058832" cy="0"/>
          </a:xfrm>
          <a:prstGeom prst="straightConnector1">
            <a:avLst/>
          </a:prstGeom>
          <a:noFill/>
          <a:ln w="9525" cap="rnd" cmpd="sng">
            <a:solidFill>
              <a:schemeClr val="accent2"/>
            </a:solidFill>
            <a:prstDash val="solid"/>
            <a:round/>
            <a:headEnd type="none" w="sm" len="sm"/>
            <a:tailEnd type="none" w="sm" len="sm"/>
          </a:ln>
          <a:effectLst>
            <a:outerShdw blurRad="38100" dist="25400" dir="16200000" rotWithShape="0">
              <a:srgbClr val="000000">
                <a:alpha val="27843"/>
              </a:srgbClr>
            </a:outerShdw>
          </a:effectLst>
        </p:spPr>
      </p:cxnSp>
      <p:cxnSp>
        <p:nvCxnSpPr>
          <p:cNvPr id="30" name="Google Shape;30;p1"/>
          <p:cNvCxnSpPr>
            <a:endCxn id="16" idx="0"/>
          </p:cNvCxnSpPr>
          <p:nvPr/>
        </p:nvCxnSpPr>
        <p:spPr>
          <a:xfrm rot="10800000">
            <a:off x="467276" y="902526"/>
            <a:ext cx="8209500" cy="0"/>
          </a:xfrm>
          <a:prstGeom prst="straightConnector1">
            <a:avLst/>
          </a:prstGeom>
          <a:noFill/>
          <a:ln w="9525" cap="rnd" cmpd="sng">
            <a:solidFill>
              <a:schemeClr val="accent2"/>
            </a:solidFill>
            <a:prstDash val="solid"/>
            <a:round/>
            <a:headEnd type="none" w="sm" len="sm"/>
            <a:tailEnd type="none" w="sm" len="sm"/>
          </a:ln>
          <a:effectLst>
            <a:outerShdw blurRad="38100" dist="25400" dir="5400000" rotWithShape="0">
              <a:srgbClr val="000000">
                <a:alpha val="27843"/>
              </a:srgbClr>
            </a:outerShdw>
          </a:effectLst>
        </p:spPr>
      </p:cxnSp>
      <p:cxnSp>
        <p:nvCxnSpPr>
          <p:cNvPr id="31" name="Google Shape;31;p1"/>
          <p:cNvCxnSpPr>
            <a:endCxn id="16" idx="0"/>
          </p:cNvCxnSpPr>
          <p:nvPr/>
        </p:nvCxnSpPr>
        <p:spPr>
          <a:xfrm rot="10800000" flipH="1">
            <a:off x="-124" y="902526"/>
            <a:ext cx="467400" cy="897000"/>
          </a:xfrm>
          <a:prstGeom prst="straightConnector1">
            <a:avLst/>
          </a:prstGeom>
          <a:noFill/>
          <a:ln w="9525" cap="rnd" cmpd="sng">
            <a:solidFill>
              <a:schemeClr val="accent2"/>
            </a:solidFill>
            <a:prstDash val="solid"/>
            <a:round/>
            <a:headEnd type="none" w="sm" len="sm"/>
            <a:tailEnd type="none" w="sm" len="sm"/>
          </a:ln>
          <a:effectLst>
            <a:outerShdw blurRad="38100" dist="25400" dir="5400000" rotWithShape="0">
              <a:srgbClr val="000000">
                <a:alpha val="27843"/>
              </a:srgbClr>
            </a:outerShdw>
          </a:effectLst>
        </p:spPr>
      </p:cxnSp>
    </p:spTree>
    <p:extLst>
      <p:ext uri="{BB962C8B-B14F-4D97-AF65-F5344CB8AC3E}">
        <p14:creationId xmlns:p14="http://schemas.microsoft.com/office/powerpoint/2010/main" val="2068666554"/>
      </p:ext>
    </p:extLst>
  </p:cSld>
  <p:clrMap bg1="lt1" tx1="dk1" bg2="dk2" tx2="lt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6"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76"/>
            <a:ext cx="5257800" cy="365125"/>
          </a:xfrm>
          <a:prstGeom prst="rect">
            <a:avLst/>
          </a:prstGeom>
        </p:spPr>
        <p:txBody>
          <a:bodyPr vert="horz" lIns="91440" tIns="45720" rIns="91440" bIns="45720" rtlCol="0" anchor="ctr"/>
          <a:lstStyle>
            <a:lvl1pPr algn="r">
              <a:defRPr sz="1000">
                <a:solidFill>
                  <a:srgbClr val="000099"/>
                </a:solidFill>
                <a:latin typeface="Verdana" panose="020B0604030504040204" pitchFamily="34" charset="0"/>
                <a:ea typeface="Verdana" panose="020B0604030504040204" pitchFamily="34" charset="0"/>
                <a:cs typeface="Verdana" panose="020B0604030504040204" pitchFamily="34" charset="0"/>
              </a:defRPr>
            </a:lvl1pPr>
          </a:lstStyle>
          <a:p>
            <a:r>
              <a:rPr lang="en-US"/>
              <a:t>DOE-HEP-Cosmic to CMB-S4 Collab mtg</a:t>
            </a:r>
            <a:endParaRPr lang="en-US" dirty="0"/>
          </a:p>
        </p:txBody>
      </p:sp>
      <p:sp>
        <p:nvSpPr>
          <p:cNvPr id="6" name="Slide Number Placeholder 5"/>
          <p:cNvSpPr>
            <a:spLocks noGrp="1"/>
          </p:cNvSpPr>
          <p:nvPr>
            <p:ph type="sldNum" sz="quarter" idx="4"/>
          </p:nvPr>
        </p:nvSpPr>
        <p:spPr>
          <a:xfrm>
            <a:off x="8414464" y="6351666"/>
            <a:ext cx="381000" cy="365125"/>
          </a:xfrm>
          <a:prstGeom prst="rect">
            <a:avLst/>
          </a:prstGeom>
        </p:spPr>
        <p:txBody>
          <a:bodyPr vert="horz" lIns="91440" tIns="45720" rIns="91440" bIns="45720" rtlCol="0" anchor="ctr"/>
          <a:lstStyle>
            <a:lvl1pPr algn="r">
              <a:defRPr sz="1200">
                <a:solidFill>
                  <a:srgbClr val="000099"/>
                </a:solidFill>
                <a:latin typeface="+mn-lt"/>
                <a:cs typeface="Arial" pitchFamily="34" charset="0"/>
              </a:defRPr>
            </a:lvl1pPr>
          </a:lstStyle>
          <a:p>
            <a:fld id="{26CA2777-A89F-4130-B308-73BB65955918}" type="slidenum">
              <a:rPr lang="en-US" smtClean="0"/>
              <a:pPr/>
              <a:t>‹#›</a:t>
            </a:fld>
            <a:endParaRPr lang="en-US" dirty="0"/>
          </a:p>
        </p:txBody>
      </p:sp>
      <p:pic>
        <p:nvPicPr>
          <p:cNvPr id="7" name="Picture 9" descr="horizontal-logo-green-text.jpg"/>
          <p:cNvPicPr>
            <a:picLocks noChangeAspect="1"/>
          </p:cNvPicPr>
          <p:nvPr userDrawn="1"/>
        </p:nvPicPr>
        <p:blipFill>
          <a:blip r:embed="rId8" cstate="print"/>
          <a:srcRect/>
          <a:stretch>
            <a:fillRect/>
          </a:stretch>
        </p:blipFill>
        <p:spPr bwMode="auto">
          <a:xfrm>
            <a:off x="457200" y="6354775"/>
            <a:ext cx="2438400" cy="407987"/>
          </a:xfrm>
          <a:prstGeom prst="rect">
            <a:avLst/>
          </a:prstGeom>
          <a:noFill/>
          <a:ln w="9525">
            <a:noFill/>
            <a:miter lim="800000"/>
            <a:headEnd/>
            <a:tailEnd/>
          </a:ln>
        </p:spPr>
      </p:pic>
    </p:spTree>
    <p:extLst>
      <p:ext uri="{BB962C8B-B14F-4D97-AF65-F5344CB8AC3E}">
        <p14:creationId xmlns:p14="http://schemas.microsoft.com/office/powerpoint/2010/main" val="11597020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6"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76"/>
            <a:ext cx="5257800" cy="365125"/>
          </a:xfrm>
          <a:prstGeom prst="rect">
            <a:avLst/>
          </a:prstGeom>
        </p:spPr>
        <p:txBody>
          <a:bodyPr vert="horz" lIns="91440" tIns="45720" rIns="91440" bIns="45720" rtlCol="0" anchor="ctr"/>
          <a:lstStyle>
            <a:lvl1pPr algn="r">
              <a:defRPr sz="1000" b="1">
                <a:solidFill>
                  <a:srgbClr val="000099"/>
                </a:solidFill>
                <a:latin typeface="Verdana" panose="020B0604030504040204" pitchFamily="34" charset="0"/>
                <a:ea typeface="Verdana" panose="020B0604030504040204" pitchFamily="34" charset="0"/>
                <a:cs typeface="Verdana" panose="020B0604030504040204" pitchFamily="34" charset="0"/>
              </a:defRPr>
            </a:lvl1pPr>
          </a:lstStyle>
          <a:p>
            <a:r>
              <a:rPr lang="en-US"/>
              <a:t>DOE-HEP-Cosmic to CMB-S4 Collab mtg</a:t>
            </a:r>
            <a:endParaRPr lang="en-US" dirty="0"/>
          </a:p>
        </p:txBody>
      </p:sp>
      <p:sp>
        <p:nvSpPr>
          <p:cNvPr id="6" name="Slide Number Placeholder 5"/>
          <p:cNvSpPr>
            <a:spLocks noGrp="1"/>
          </p:cNvSpPr>
          <p:nvPr>
            <p:ph type="sldNum" sz="quarter" idx="4"/>
          </p:nvPr>
        </p:nvSpPr>
        <p:spPr>
          <a:xfrm>
            <a:off x="8414464" y="6361291"/>
            <a:ext cx="381000" cy="365125"/>
          </a:xfrm>
          <a:prstGeom prst="rect">
            <a:avLst/>
          </a:prstGeom>
        </p:spPr>
        <p:txBody>
          <a:bodyPr vert="horz" lIns="91440" tIns="45720" rIns="91440" bIns="45720" rtlCol="0" anchor="ctr"/>
          <a:lstStyle>
            <a:lvl1pPr algn="r">
              <a:defRPr sz="1200" b="1">
                <a:solidFill>
                  <a:srgbClr val="000099"/>
                </a:solidFill>
                <a:latin typeface="+mn-lt"/>
                <a:cs typeface="Arial" pitchFamily="34" charset="0"/>
              </a:defRPr>
            </a:lvl1pPr>
          </a:lstStyle>
          <a:p>
            <a:fld id="{26CA2777-A89F-4130-B308-73BB65955918}" type="slidenum">
              <a:rPr lang="en-US" smtClean="0"/>
              <a:pPr/>
              <a:t>‹#›</a:t>
            </a:fld>
            <a:endParaRPr lang="en-US" dirty="0"/>
          </a:p>
        </p:txBody>
      </p:sp>
      <p:pic>
        <p:nvPicPr>
          <p:cNvPr id="7" name="Picture 9" descr="horizontal-logo-green-text.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7200" y="6354775"/>
            <a:ext cx="2438400" cy="407987"/>
          </a:xfrm>
          <a:prstGeom prst="rect">
            <a:avLst/>
          </a:prstGeom>
          <a:noFill/>
          <a:ln w="9525">
            <a:noFill/>
            <a:miter lim="800000"/>
            <a:headEnd/>
            <a:tailEnd/>
          </a:ln>
        </p:spPr>
      </p:pic>
    </p:spTree>
    <p:extLst>
      <p:ext uri="{BB962C8B-B14F-4D97-AF65-F5344CB8AC3E}">
        <p14:creationId xmlns:p14="http://schemas.microsoft.com/office/powerpoint/2010/main" val="24099972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6"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76"/>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r>
              <a:rPr lang="en-US">
                <a:solidFill>
                  <a:srgbClr val="0F6636"/>
                </a:solidFill>
                <a:latin typeface="Calibri"/>
              </a:rPr>
              <a:t>DOE-HEP-Cosmic to CMB-S4 Collab mtg</a:t>
            </a:r>
            <a:endParaRPr lang="en-US" dirty="0">
              <a:solidFill>
                <a:srgbClr val="0F6636"/>
              </a:solidFill>
              <a:latin typeface="Calibri"/>
            </a:endParaRPr>
          </a:p>
        </p:txBody>
      </p:sp>
      <p:sp>
        <p:nvSpPr>
          <p:cNvPr id="6" name="Slide Number Placeholder 5"/>
          <p:cNvSpPr>
            <a:spLocks noGrp="1"/>
          </p:cNvSpPr>
          <p:nvPr>
            <p:ph type="sldNum" sz="quarter" idx="4"/>
          </p:nvPr>
        </p:nvSpPr>
        <p:spPr>
          <a:xfrm>
            <a:off x="8414464" y="6351666"/>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fld id="{26CA2777-A89F-4130-B308-73BB65955918}" type="slidenum">
              <a:rPr lang="en-US" smtClean="0">
                <a:solidFill>
                  <a:srgbClr val="0F6636"/>
                </a:solidFill>
                <a:latin typeface="Calibri"/>
              </a:rPr>
              <a:pPr/>
              <a:t>‹#›</a:t>
            </a:fld>
            <a:endParaRPr lang="en-US" dirty="0">
              <a:solidFill>
                <a:srgbClr val="0F6636"/>
              </a:solidFill>
              <a:latin typeface="Calibri"/>
            </a:endParaRPr>
          </a:p>
        </p:txBody>
      </p:sp>
      <p:pic>
        <p:nvPicPr>
          <p:cNvPr id="7" name="Picture 9" descr="horizontal-logo-green-text.jpg"/>
          <p:cNvPicPr>
            <a:picLocks noChangeAspect="1"/>
          </p:cNvPicPr>
          <p:nvPr userDrawn="1"/>
        </p:nvPicPr>
        <p:blipFill>
          <a:blip r:embed="rId4" cstate="print"/>
          <a:srcRect/>
          <a:stretch>
            <a:fillRect/>
          </a:stretch>
        </p:blipFill>
        <p:spPr bwMode="auto">
          <a:xfrm>
            <a:off x="457200" y="6354775"/>
            <a:ext cx="2438400" cy="407987"/>
          </a:xfrm>
          <a:prstGeom prst="rect">
            <a:avLst/>
          </a:prstGeom>
          <a:noFill/>
          <a:ln w="9525">
            <a:noFill/>
            <a:miter lim="800000"/>
            <a:headEnd/>
            <a:tailEnd/>
          </a:ln>
        </p:spPr>
      </p:pic>
    </p:spTree>
    <p:extLst>
      <p:ext uri="{BB962C8B-B14F-4D97-AF65-F5344CB8AC3E}">
        <p14:creationId xmlns:p14="http://schemas.microsoft.com/office/powerpoint/2010/main" val="4163465856"/>
      </p:ext>
    </p:extLst>
  </p:cSld>
  <p:clrMap bg1="lt1" tx1="dk1" bg2="lt2" tx2="dk2" accent1="accent1" accent2="accent2" accent3="accent3" accent4="accent4" accent5="accent5" accent6="accent6" hlink="hlink" folHlink="folHlink"/>
  <p:sldLayoutIdLst>
    <p:sldLayoutId id="2147483776" r:id="rId1"/>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rgbClr val="0070C0"/>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grpSp>
        <p:nvGrpSpPr>
          <p:cNvPr id="14" name="Group 13"/>
          <p:cNvGrpSpPr/>
          <p:nvPr/>
        </p:nvGrpSpPr>
        <p:grpSpPr>
          <a:xfrm>
            <a:off x="6" y="7705"/>
            <a:ext cx="9144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169338" y="3"/>
            <a:ext cx="8840495"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282" y="1017334"/>
            <a:ext cx="8542553" cy="50786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2471" y="6308067"/>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3"/>
          </p:nvPr>
        </p:nvSpPr>
        <p:spPr>
          <a:xfrm>
            <a:off x="5039282" y="6308067"/>
            <a:ext cx="3538331" cy="365125"/>
          </a:xfrm>
          <a:prstGeom prst="rect">
            <a:avLst/>
          </a:prstGeom>
        </p:spPr>
        <p:txBody>
          <a:bodyPr vert="horz" lIns="91440" tIns="45720" rIns="91440" bIns="45720" rtlCol="0" anchor="ctr"/>
          <a:lstStyle>
            <a:lvl1pPr algn="r">
              <a:defRPr sz="1000">
                <a:solidFill>
                  <a:schemeClr val="tx2"/>
                </a:solidFill>
              </a:defRPr>
            </a:lvl1pPr>
          </a:lstStyle>
          <a:p>
            <a:r>
              <a:rPr lang="en-US">
                <a:solidFill>
                  <a:srgbClr val="0F3F66"/>
                </a:solidFill>
              </a:rPr>
              <a:t>DOE-HEP-Cosmic to CMB-S4 Collab mtg</a:t>
            </a:r>
            <a:endParaRPr lang="en-US" dirty="0">
              <a:solidFill>
                <a:srgbClr val="0F3F66"/>
              </a:solidFill>
            </a:endParaRPr>
          </a:p>
        </p:txBody>
      </p:sp>
      <p:sp>
        <p:nvSpPr>
          <p:cNvPr id="6" name="Slide Number Placeholder 5"/>
          <p:cNvSpPr>
            <a:spLocks noGrp="1"/>
          </p:cNvSpPr>
          <p:nvPr>
            <p:ph type="sldNum" sz="quarter" idx="4"/>
          </p:nvPr>
        </p:nvSpPr>
        <p:spPr>
          <a:xfrm>
            <a:off x="8577606" y="6308067"/>
            <a:ext cx="432222" cy="365125"/>
          </a:xfrm>
          <a:prstGeom prst="rect">
            <a:avLst/>
          </a:prstGeom>
        </p:spPr>
        <p:txBody>
          <a:bodyPr vert="horz" lIns="91440" tIns="45720" rIns="91440" bIns="45720" rtlCol="0" anchor="ctr"/>
          <a:lstStyle>
            <a:lvl1pPr algn="r">
              <a:defRPr sz="1000">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9334" y="6316813"/>
            <a:ext cx="2619879" cy="439765"/>
          </a:xfrm>
          <a:prstGeom prst="rect">
            <a:avLst/>
          </a:prstGeom>
        </p:spPr>
      </p:pic>
      <p:cxnSp>
        <p:nvCxnSpPr>
          <p:cNvPr id="21" name="Straight Connector 20"/>
          <p:cNvCxnSpPr>
            <a:stCxn id="18" idx="4"/>
            <a:endCxn id="18" idx="0"/>
          </p:cNvCxnSpPr>
          <p:nvPr/>
        </p:nvCxnSpPr>
        <p:spPr>
          <a:xfrm flipV="1">
            <a:off x="8676731" y="7702"/>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3292470"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1"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1" y="902538"/>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8655971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6"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76"/>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r>
              <a:rPr lang="en-US">
                <a:solidFill>
                  <a:srgbClr val="0F6636"/>
                </a:solidFill>
                <a:latin typeface="Calibri"/>
              </a:rPr>
              <a:t>DOE-HEP-Cosmic to CMB-S4 Collab mtg</a:t>
            </a:r>
            <a:endParaRPr lang="en-US" dirty="0">
              <a:solidFill>
                <a:srgbClr val="0F6636"/>
              </a:solidFill>
              <a:latin typeface="Calibri"/>
            </a:endParaRPr>
          </a:p>
        </p:txBody>
      </p:sp>
      <p:sp>
        <p:nvSpPr>
          <p:cNvPr id="6" name="Slide Number Placeholder 5"/>
          <p:cNvSpPr>
            <a:spLocks noGrp="1"/>
          </p:cNvSpPr>
          <p:nvPr>
            <p:ph type="sldNum" sz="quarter" idx="4"/>
          </p:nvPr>
        </p:nvSpPr>
        <p:spPr>
          <a:xfrm>
            <a:off x="8414464" y="6361291"/>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latin typeface="Calibri"/>
              </a:rPr>
              <a:pPr/>
              <a:t>‹#›</a:t>
            </a:fld>
            <a:endParaRPr lang="en-US" dirty="0">
              <a:solidFill>
                <a:srgbClr val="0F6636"/>
              </a:solidFill>
              <a:latin typeface="Calibri"/>
            </a:endParaRPr>
          </a:p>
        </p:txBody>
      </p:sp>
      <p:pic>
        <p:nvPicPr>
          <p:cNvPr id="7" name="Picture 9" descr="horizontal-logo-green-text.jpg"/>
          <p:cNvPicPr>
            <a:picLocks noChangeAspect="1"/>
          </p:cNvPicPr>
          <p:nvPr/>
        </p:nvPicPr>
        <p:blipFill>
          <a:blip r:embed="rId10" cstate="print"/>
          <a:srcRect/>
          <a:stretch>
            <a:fillRect/>
          </a:stretch>
        </p:blipFill>
        <p:spPr bwMode="auto">
          <a:xfrm>
            <a:off x="457200" y="6354775"/>
            <a:ext cx="2438400" cy="407987"/>
          </a:xfrm>
          <a:prstGeom prst="rect">
            <a:avLst/>
          </a:prstGeom>
          <a:noFill/>
          <a:ln w="9525">
            <a:noFill/>
            <a:miter lim="800000"/>
            <a:headEnd/>
            <a:tailEnd/>
          </a:ln>
        </p:spPr>
      </p:pic>
    </p:spTree>
    <p:extLst>
      <p:ext uri="{BB962C8B-B14F-4D97-AF65-F5344CB8AC3E}">
        <p14:creationId xmlns:p14="http://schemas.microsoft.com/office/powerpoint/2010/main" val="35534528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black">
                    <a:tint val="75000"/>
                  </a:prstClr>
                </a:solidFill>
                <a:latin typeface="Calibri"/>
              </a:rPr>
              <a:t>DOE-HEP-Cosmic to CMB-S4 Collab mtg</a:t>
            </a: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9AD30B6-E12A-254E-8155-FC060A1B6987}"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108218499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992"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grpSp>
        <p:nvGrpSpPr>
          <p:cNvPr id="14" name="Group 13"/>
          <p:cNvGrpSpPr/>
          <p:nvPr/>
        </p:nvGrpSpPr>
        <p:grpSpPr>
          <a:xfrm>
            <a:off x="6" y="7705"/>
            <a:ext cx="9144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169338" y="3"/>
            <a:ext cx="8840495"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282" y="1017334"/>
            <a:ext cx="8542553" cy="50786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2471" y="6308067"/>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3"/>
          </p:nvPr>
        </p:nvSpPr>
        <p:spPr>
          <a:xfrm>
            <a:off x="5039282" y="6308067"/>
            <a:ext cx="3538331" cy="365125"/>
          </a:xfrm>
          <a:prstGeom prst="rect">
            <a:avLst/>
          </a:prstGeom>
        </p:spPr>
        <p:txBody>
          <a:bodyPr vert="horz" lIns="91440" tIns="45720" rIns="91440" bIns="45720" rtlCol="0" anchor="ctr"/>
          <a:lstStyle>
            <a:lvl1pPr algn="ctr">
              <a:defRPr sz="1000">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4"/>
          </p:nvPr>
        </p:nvSpPr>
        <p:spPr>
          <a:xfrm>
            <a:off x="8577606" y="6308067"/>
            <a:ext cx="432222" cy="365125"/>
          </a:xfrm>
          <a:prstGeom prst="rect">
            <a:avLst/>
          </a:prstGeom>
        </p:spPr>
        <p:txBody>
          <a:bodyPr vert="horz" lIns="91440" tIns="45720" rIns="91440" bIns="45720" rtlCol="0" anchor="ctr"/>
          <a:lstStyle>
            <a:lvl1pPr algn="r">
              <a:defRPr sz="1000">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9334" y="6316813"/>
            <a:ext cx="2619879" cy="439765"/>
          </a:xfrm>
          <a:prstGeom prst="rect">
            <a:avLst/>
          </a:prstGeom>
        </p:spPr>
      </p:pic>
      <p:cxnSp>
        <p:nvCxnSpPr>
          <p:cNvPr id="21" name="Straight Connector 20"/>
          <p:cNvCxnSpPr>
            <a:stCxn id="18" idx="4"/>
            <a:endCxn id="18" idx="0"/>
          </p:cNvCxnSpPr>
          <p:nvPr/>
        </p:nvCxnSpPr>
        <p:spPr>
          <a:xfrm flipV="1">
            <a:off x="8676731" y="7702"/>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3292470"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1"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1" y="902538"/>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8655971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dt="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grpSp>
        <p:nvGrpSpPr>
          <p:cNvPr id="14" name="Group 13"/>
          <p:cNvGrpSpPr/>
          <p:nvPr/>
        </p:nvGrpSpPr>
        <p:grpSpPr>
          <a:xfrm>
            <a:off x="6" y="7705"/>
            <a:ext cx="9144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erdana"/>
                </a:endParaRPr>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169338" y="3"/>
            <a:ext cx="8840495"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282" y="1017334"/>
            <a:ext cx="8542553"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92471" y="6308067"/>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F3F66"/>
              </a:solidFill>
              <a:latin typeface="Verdana"/>
            </a:endParaRPr>
          </a:p>
        </p:txBody>
      </p:sp>
      <p:sp>
        <p:nvSpPr>
          <p:cNvPr id="5" name="Footer Placeholder 4"/>
          <p:cNvSpPr>
            <a:spLocks noGrp="1"/>
          </p:cNvSpPr>
          <p:nvPr>
            <p:ph type="ftr" sz="quarter" idx="3"/>
          </p:nvPr>
        </p:nvSpPr>
        <p:spPr>
          <a:xfrm>
            <a:off x="5039282" y="6308067"/>
            <a:ext cx="3538331" cy="365125"/>
          </a:xfrm>
          <a:prstGeom prst="rect">
            <a:avLst/>
          </a:prstGeom>
        </p:spPr>
        <p:txBody>
          <a:bodyPr vert="horz" lIns="91440" tIns="45720" rIns="91440" bIns="45720" rtlCol="0" anchor="ctr"/>
          <a:lstStyle>
            <a:lvl1pPr algn="ctr">
              <a:defRPr sz="1000">
                <a:solidFill>
                  <a:schemeClr val="tx2"/>
                </a:solidFill>
              </a:defRPr>
            </a:lvl1pPr>
          </a:lstStyle>
          <a:p>
            <a:r>
              <a:rPr lang="en-US">
                <a:solidFill>
                  <a:srgbClr val="0F3F66"/>
                </a:solidFill>
                <a:latin typeface="Verdana"/>
              </a:rPr>
              <a:t>DOE-HEP-Cosmic to CMB-S4 Collab mtg</a:t>
            </a:r>
            <a:endParaRPr lang="en-US" dirty="0">
              <a:solidFill>
                <a:srgbClr val="0F3F66"/>
              </a:solidFill>
              <a:latin typeface="Verdana"/>
            </a:endParaRPr>
          </a:p>
        </p:txBody>
      </p:sp>
      <p:sp>
        <p:nvSpPr>
          <p:cNvPr id="6" name="Slide Number Placeholder 5"/>
          <p:cNvSpPr>
            <a:spLocks noGrp="1"/>
          </p:cNvSpPr>
          <p:nvPr>
            <p:ph type="sldNum" sz="quarter" idx="4"/>
          </p:nvPr>
        </p:nvSpPr>
        <p:spPr>
          <a:xfrm>
            <a:off x="8577606" y="6308067"/>
            <a:ext cx="432222" cy="365125"/>
          </a:xfrm>
          <a:prstGeom prst="rect">
            <a:avLst/>
          </a:prstGeom>
        </p:spPr>
        <p:txBody>
          <a:bodyPr vert="horz" lIns="91440" tIns="45720" rIns="91440" bIns="45720" rtlCol="0" anchor="ctr"/>
          <a:lstStyle>
            <a:lvl1pPr algn="r">
              <a:defRPr sz="1000">
                <a:solidFill>
                  <a:schemeClr val="tx2"/>
                </a:solidFill>
              </a:defRPr>
            </a:lvl1pPr>
          </a:lstStyle>
          <a:p>
            <a:fld id="{26CA2777-A89F-4130-B308-73BB65955918}" type="slidenum">
              <a:rPr lang="en-US" smtClean="0">
                <a:solidFill>
                  <a:srgbClr val="0F3F66"/>
                </a:solidFill>
                <a:latin typeface="Verdana"/>
              </a:rPr>
              <a:pPr/>
              <a:t>‹#›</a:t>
            </a:fld>
            <a:endParaRPr lang="en-US" dirty="0">
              <a:solidFill>
                <a:srgbClr val="0F3F66"/>
              </a:solidFill>
              <a:latin typeface="Verdana"/>
            </a:endParaRPr>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9334" y="6316813"/>
            <a:ext cx="2619879" cy="439765"/>
          </a:xfrm>
          <a:prstGeom prst="rect">
            <a:avLst/>
          </a:prstGeom>
        </p:spPr>
      </p:pic>
      <p:cxnSp>
        <p:nvCxnSpPr>
          <p:cNvPr id="21" name="Straight Connector 20"/>
          <p:cNvCxnSpPr>
            <a:stCxn id="18" idx="4"/>
            <a:endCxn id="18" idx="0"/>
          </p:cNvCxnSpPr>
          <p:nvPr/>
        </p:nvCxnSpPr>
        <p:spPr>
          <a:xfrm flipV="1">
            <a:off x="8676731" y="7702"/>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3292470"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1"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1" y="902538"/>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86559710"/>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hf hdr="0" dt="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2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 Id="rId9"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hyperlink" Target="https://www.energy.gov/science/diversity-equity-inclusion" TargetMode="External"/><Relationship Id="rId2" Type="http://schemas.openxmlformats.org/officeDocument/2006/relationships/notesSlide" Target="../notesSlides/notesSlide12.xml"/><Relationship Id="rId1" Type="http://schemas.openxmlformats.org/officeDocument/2006/relationships/slideLayout" Target="../slideLayouts/slideLayout87.xml"/><Relationship Id="rId4" Type="http://schemas.openxmlformats.org/officeDocument/2006/relationships/hyperlink" Target="https://science.osti.gov/-/media/hep/hepap/pdf/202111/SC_DEI_Initiatives-Carruthers_HEPAP_20211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cience.osti.gov/hep/Funding-Opportunities" TargetMode="External"/><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hyperlink" Target="https://science.osti.gov/-/media/grants/pdf/foas/2021/SC_FOA_0002496.pdf" TargetMode="External"/><Relationship Id="rId2" Type="http://schemas.openxmlformats.org/officeDocument/2006/relationships/notesSlide" Target="../notesSlides/notesSlide14.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hyperlink" Target="https://science.osti.gov/early-career" TargetMode="External"/><Relationship Id="rId2" Type="http://schemas.openxmlformats.org/officeDocument/2006/relationships/hyperlink" Target="https://science.osti.gov/wdts" TargetMode="Externa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hyperlink" Target="https://www.orau.gov/heppi2021" TargetMode="External"/><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3" Type="http://schemas.openxmlformats.org/officeDocument/2006/relationships/hyperlink" Target="https://snowmass21.org/start" TargetMode="External"/><Relationship Id="rId2" Type="http://schemas.openxmlformats.org/officeDocument/2006/relationships/notesSlide" Target="../notesSlides/notesSlide16.xml"/><Relationship Id="rId1" Type="http://schemas.openxmlformats.org/officeDocument/2006/relationships/slideLayout" Target="../slideLayouts/slideLayout122.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6.xml"/><Relationship Id="rId5" Type="http://schemas.openxmlformats.org/officeDocument/2006/relationships/image" Target="../media/image16.jp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Office of High Energy Physics (HEP)</a:t>
            </a:r>
            <a:br>
              <a:rPr lang="en-US" dirty="0">
                <a:solidFill>
                  <a:srgbClr val="FFFF00"/>
                </a:solidFill>
              </a:rPr>
            </a:br>
            <a:r>
              <a:rPr lang="en-US" dirty="0">
                <a:solidFill>
                  <a:srgbClr val="FFFF00"/>
                </a:solidFill>
              </a:rPr>
              <a:t>Cosmic Frontier</a:t>
            </a:r>
          </a:p>
        </p:txBody>
      </p:sp>
      <p:sp>
        <p:nvSpPr>
          <p:cNvPr id="21506" name="Rectangle 3"/>
          <p:cNvSpPr>
            <a:spLocks noGrp="1" noChangeArrowheads="1"/>
          </p:cNvSpPr>
          <p:nvPr>
            <p:ph type="subTitle" idx="1"/>
          </p:nvPr>
        </p:nvSpPr>
        <p:spPr>
          <a:xfrm>
            <a:off x="457200" y="3869649"/>
            <a:ext cx="8077200" cy="1388165"/>
          </a:xfrm>
        </p:spPr>
        <p:txBody>
          <a:bodyPr>
            <a:normAutofit/>
          </a:bodyPr>
          <a:lstStyle/>
          <a:p>
            <a:r>
              <a:rPr lang="en-US" dirty="0"/>
              <a:t>CMB-S4 Collaboration Mtg</a:t>
            </a:r>
          </a:p>
          <a:p>
            <a:r>
              <a:rPr lang="en-US" dirty="0"/>
              <a:t>May 10, 2022</a:t>
            </a:r>
          </a:p>
        </p:txBody>
      </p:sp>
      <p:sp>
        <p:nvSpPr>
          <p:cNvPr id="3" name="Text Placeholder 2"/>
          <p:cNvSpPr>
            <a:spLocks noGrp="1"/>
          </p:cNvSpPr>
          <p:nvPr>
            <p:ph type="body" sz="quarter" idx="13"/>
          </p:nvPr>
        </p:nvSpPr>
        <p:spPr>
          <a:xfrm>
            <a:off x="1282382" y="5201170"/>
            <a:ext cx="6575425" cy="1417319"/>
          </a:xfrm>
        </p:spPr>
        <p:txBody>
          <a:bodyPr>
            <a:normAutofit fontScale="92500" lnSpcReduction="10000"/>
          </a:bodyPr>
          <a:lstStyle/>
          <a:p>
            <a:r>
              <a:rPr lang="en-US" dirty="0">
                <a:solidFill>
                  <a:srgbClr val="FFFF00"/>
                </a:solidFill>
              </a:rPr>
              <a:t>Kathy Turner</a:t>
            </a:r>
          </a:p>
          <a:p>
            <a:r>
              <a:rPr lang="en-US" dirty="0"/>
              <a:t>Experimental Research at the Cosmic Frontier</a:t>
            </a:r>
            <a:br>
              <a:rPr lang="en-US" dirty="0"/>
            </a:br>
            <a:r>
              <a:rPr lang="en-US" dirty="0"/>
              <a:t>Office of High Energy Physics, Office of Science (SC)</a:t>
            </a:r>
            <a:br>
              <a:rPr lang="en-US" dirty="0"/>
            </a:br>
            <a:endParaRPr lang="en-US" dirty="0"/>
          </a:p>
        </p:txBody>
      </p:sp>
    </p:spTree>
    <p:extLst>
      <p:ext uri="{BB962C8B-B14F-4D97-AF65-F5344CB8AC3E}">
        <p14:creationId xmlns:p14="http://schemas.microsoft.com/office/powerpoint/2010/main" val="1826553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D751-5580-48DB-8931-D4CECA02A2B0}"/>
              </a:ext>
            </a:extLst>
          </p:cNvPr>
          <p:cNvSpPr>
            <a:spLocks noGrp="1"/>
          </p:cNvSpPr>
          <p:nvPr>
            <p:ph type="title"/>
          </p:nvPr>
        </p:nvSpPr>
        <p:spPr>
          <a:xfrm>
            <a:off x="152400" y="4"/>
            <a:ext cx="8857433" cy="631568"/>
          </a:xfrm>
        </p:spPr>
        <p:txBody>
          <a:bodyPr>
            <a:noAutofit/>
          </a:bodyPr>
          <a:lstStyle/>
          <a:p>
            <a:r>
              <a:rPr lang="en-US" sz="2800" dirty="0"/>
              <a:t>Astro2020 Report: Realizing the Opportunities</a:t>
            </a:r>
          </a:p>
        </p:txBody>
      </p:sp>
      <p:sp>
        <p:nvSpPr>
          <p:cNvPr id="4" name="Slide Number Placeholder 3">
            <a:extLst>
              <a:ext uri="{FF2B5EF4-FFF2-40B4-BE49-F238E27FC236}">
                <a16:creationId xmlns:a16="http://schemas.microsoft.com/office/drawing/2014/main" id="{A37A44C1-A7B3-4A85-A2F5-A8CC9E3B1C9B}"/>
              </a:ext>
            </a:extLst>
          </p:cNvPr>
          <p:cNvSpPr>
            <a:spLocks noGrp="1"/>
          </p:cNvSpPr>
          <p:nvPr>
            <p:ph type="sldNum" sz="quarter" idx="12"/>
          </p:nvPr>
        </p:nvSpPr>
        <p:spPr/>
        <p:txBody>
          <a:bodyPr/>
          <a:lstStyle/>
          <a:p>
            <a:fld id="{600448BA-62AF-4340-AB5F-316C0E06117B}" type="slidenum">
              <a:rPr lang="en-US" smtClean="0"/>
              <a:pPr/>
              <a:t>10</a:t>
            </a:fld>
            <a:endParaRPr lang="en-US"/>
          </a:p>
        </p:txBody>
      </p:sp>
      <p:sp>
        <p:nvSpPr>
          <p:cNvPr id="5" name="Content Placeholder 2">
            <a:extLst>
              <a:ext uri="{FF2B5EF4-FFF2-40B4-BE49-F238E27FC236}">
                <a16:creationId xmlns:a16="http://schemas.microsoft.com/office/drawing/2014/main" id="{8480B545-1ED0-4F80-8333-6DDA3A5FB7FB}"/>
              </a:ext>
            </a:extLst>
          </p:cNvPr>
          <p:cNvSpPr txBox="1">
            <a:spLocks/>
          </p:cNvSpPr>
          <p:nvPr/>
        </p:nvSpPr>
        <p:spPr>
          <a:xfrm>
            <a:off x="21336" y="741580"/>
            <a:ext cx="9144000" cy="5444290"/>
          </a:xfrm>
          <a:prstGeom prst="rect">
            <a:avLst/>
          </a:prstGeom>
          <a:solidFill>
            <a:schemeClr val="bg1"/>
          </a:solidFill>
        </p:spPr>
        <p:txBody>
          <a:bodyPr vert="horz" lIns="91440" tIns="45720" rIns="91440" bIns="45720" rtlCol="0">
            <a:noAutofit/>
          </a:bodyPr>
          <a:lst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nSpc>
                <a:spcPct val="100000"/>
              </a:lnSpc>
              <a:spcBef>
                <a:spcPts val="0"/>
              </a:spcBef>
              <a:buNone/>
            </a:pPr>
            <a:r>
              <a:rPr lang="en-US" sz="1600" b="1" i="0" u="none" strike="noStrike" baseline="0" dirty="0">
                <a:solidFill>
                  <a:srgbClr val="0D1789"/>
                </a:solidFill>
              </a:rPr>
              <a:t>CMB-S4 builds on the foundation of decades of CMB measurements to take a major leap, pushing CMB science to the next level, with scientific goals:</a:t>
            </a:r>
          </a:p>
          <a:p>
            <a:pPr>
              <a:lnSpc>
                <a:spcPct val="100000"/>
              </a:lnSpc>
              <a:spcBef>
                <a:spcPts val="0"/>
              </a:spcBef>
            </a:pPr>
            <a:r>
              <a:rPr lang="en-US" sz="1600" b="0" i="0" u="none" strike="noStrike" baseline="0" dirty="0"/>
              <a:t>B-mode CMB polarization signatures of primordial gravitational waves and inflation</a:t>
            </a:r>
          </a:p>
          <a:p>
            <a:pPr>
              <a:lnSpc>
                <a:spcPct val="100000"/>
              </a:lnSpc>
              <a:spcBef>
                <a:spcPts val="0"/>
              </a:spcBef>
            </a:pPr>
            <a:r>
              <a:rPr lang="en-US" sz="1600" b="0" i="0" u="none" strike="noStrike" baseline="0" dirty="0"/>
              <a:t>Maps 50% sky, every other day from 0.1-1 cm with unprecedented sensitivity</a:t>
            </a:r>
          </a:p>
          <a:p>
            <a:pPr>
              <a:lnSpc>
                <a:spcPct val="100000"/>
              </a:lnSpc>
              <a:spcBef>
                <a:spcPts val="0"/>
              </a:spcBef>
            </a:pPr>
            <a:r>
              <a:rPr lang="en-US" sz="1600" b="0" i="0" u="none" strike="noStrike" baseline="0" dirty="0"/>
              <a:t>Broad science including systematic time domain science</a:t>
            </a:r>
          </a:p>
          <a:p>
            <a:pPr marL="53975" indent="0">
              <a:lnSpc>
                <a:spcPct val="100000"/>
              </a:lnSpc>
              <a:spcBef>
                <a:spcPts val="0"/>
              </a:spcBef>
              <a:buNone/>
            </a:pPr>
            <a:endParaRPr lang="en-US" sz="1000" dirty="0">
              <a:ea typeface="Calibri" panose="020F0502020204030204" pitchFamily="34" charset="0"/>
              <a:cs typeface="Times New Roman" panose="02020603050405020304" pitchFamily="18" charset="0"/>
            </a:endParaRPr>
          </a:p>
          <a:p>
            <a:pPr marL="53975" marR="14510" indent="0" algn="l">
              <a:lnSpc>
                <a:spcPct val="100000"/>
              </a:lnSpc>
              <a:spcBef>
                <a:spcPts val="0"/>
              </a:spcBef>
              <a:buNone/>
            </a:pPr>
            <a:r>
              <a:rPr lang="en-US" sz="1600" b="1" i="0" u="none" strike="noStrike" baseline="0" dirty="0"/>
              <a:t>Key Attributes</a:t>
            </a:r>
          </a:p>
          <a:p>
            <a:pPr>
              <a:lnSpc>
                <a:spcPct val="100000"/>
              </a:lnSpc>
              <a:spcBef>
                <a:spcPts val="0"/>
              </a:spcBef>
            </a:pPr>
            <a:r>
              <a:rPr lang="en-US" sz="1600" b="0" i="0" u="none" strike="noStrike" baseline="0" dirty="0"/>
              <a:t>Balanced program between DOE (60%) and NSF (40%) for all phases</a:t>
            </a:r>
          </a:p>
          <a:p>
            <a:pPr>
              <a:lnSpc>
                <a:spcPct val="100000"/>
              </a:lnSpc>
              <a:spcBef>
                <a:spcPts val="0"/>
              </a:spcBef>
            </a:pPr>
            <a:r>
              <a:rPr lang="en-US" sz="1600" b="0" i="0" u="none" strike="noStrike" baseline="0" dirty="0"/>
              <a:t>Brings wide range of technical </a:t>
            </a:r>
            <a:r>
              <a:rPr lang="en-US" sz="1600" dirty="0"/>
              <a:t>&amp;</a:t>
            </a:r>
            <a:r>
              <a:rPr lang="en-US" sz="1600" b="0" i="0" u="none" strike="noStrike" baseline="0" dirty="0"/>
              <a:t> scientific expertise from community &amp; national labs</a:t>
            </a:r>
          </a:p>
          <a:p>
            <a:pPr>
              <a:lnSpc>
                <a:spcPct val="100000"/>
              </a:lnSpc>
              <a:spcBef>
                <a:spcPts val="0"/>
              </a:spcBef>
            </a:pPr>
            <a:r>
              <a:rPr lang="en-US" sz="1600" b="0" i="0" u="none" strike="noStrike" baseline="0" dirty="0"/>
              <a:t>Total design, development and construction cost: $660M</a:t>
            </a:r>
          </a:p>
          <a:p>
            <a:pPr>
              <a:lnSpc>
                <a:spcPct val="100000"/>
              </a:lnSpc>
              <a:spcBef>
                <a:spcPts val="0"/>
              </a:spcBef>
            </a:pPr>
            <a:r>
              <a:rPr lang="en-US" sz="1600" b="0" i="0" u="none" strike="noStrike" baseline="0" dirty="0"/>
              <a:t>First observations could begin by 2030 </a:t>
            </a:r>
          </a:p>
          <a:p>
            <a:pPr marL="53975" indent="0">
              <a:lnSpc>
                <a:spcPct val="100000"/>
              </a:lnSpc>
              <a:spcBef>
                <a:spcPts val="0"/>
              </a:spcBef>
              <a:buNone/>
            </a:pPr>
            <a:endParaRPr lang="en-US" sz="1000" dirty="0"/>
          </a:p>
          <a:p>
            <a:pPr marL="53975" indent="0">
              <a:lnSpc>
                <a:spcPct val="100000"/>
              </a:lnSpc>
              <a:spcBef>
                <a:spcPts val="0"/>
              </a:spcBef>
              <a:buNone/>
            </a:pPr>
            <a:r>
              <a:rPr lang="en-US" sz="1600" dirty="0">
                <a:ea typeface="Calibri" panose="020F0502020204030204" pitchFamily="34" charset="0"/>
                <a:cs typeface="Times New Roman" panose="02020603050405020304" pitchFamily="18" charset="0"/>
              </a:rPr>
              <a:t>"</a:t>
            </a:r>
            <a:r>
              <a:rPr lang="en-US" sz="1600" b="1" dirty="0">
                <a:solidFill>
                  <a:srgbClr val="0D1789"/>
                </a:solidFill>
                <a:ea typeface="Calibri" panose="020F0502020204030204" pitchFamily="34" charset="0"/>
                <a:cs typeface="Times New Roman" panose="02020603050405020304" pitchFamily="18" charset="0"/>
              </a:rPr>
              <a:t>An important requirement for our strong endorsement is that the project broadly engage astronomers beyond the traditional CMB community</a:t>
            </a:r>
            <a:r>
              <a:rPr lang="en-US" sz="1600" b="1" dirty="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CMB-S4 will produce data sets of unprecedented sensitivity, cadence and spectral coverage that will advance general astrophysics and open discovery space opportunities for diverse scientific communities. Previous CMB experiments have not had the charge or funding to make data rapidly available and generally usable.”</a:t>
            </a:r>
          </a:p>
          <a:p>
            <a:pPr marL="53975" indent="0">
              <a:lnSpc>
                <a:spcPct val="100000"/>
              </a:lnSpc>
              <a:spcBef>
                <a:spcPts val="0"/>
              </a:spcBef>
              <a:buNone/>
            </a:pPr>
            <a:endParaRPr lang="en-US" sz="1000" dirty="0">
              <a:ea typeface="Calibri" panose="020F0502020204030204" pitchFamily="34" charset="0"/>
              <a:cs typeface="Times New Roman" panose="02020603050405020304" pitchFamily="18" charset="0"/>
            </a:endParaRPr>
          </a:p>
          <a:p>
            <a:pPr marL="53975" indent="0">
              <a:lnSpc>
                <a:spcPct val="100000"/>
              </a:lnSpc>
              <a:spcBef>
                <a:spcPts val="0"/>
              </a:spcBef>
              <a:buNone/>
            </a:pPr>
            <a:r>
              <a:rPr lang="en-US" sz="1600" b="1" i="0" u="none" strike="noStrike" baseline="0" dirty="0">
                <a:solidFill>
                  <a:srgbClr val="0D1789"/>
                </a:solidFill>
              </a:rPr>
              <a:t>“Because of its great potential to advance general astrophysics and open discovery space, it is essential that CMB-S4 produce transient alerts, as well as calibrated maps in all bands and on all angular scales that are openly usable and accessible on as rapid a cadence as practical”</a:t>
            </a:r>
          </a:p>
        </p:txBody>
      </p:sp>
      <p:sp>
        <p:nvSpPr>
          <p:cNvPr id="6" name="Footer Placeholder 5">
            <a:extLst>
              <a:ext uri="{FF2B5EF4-FFF2-40B4-BE49-F238E27FC236}">
                <a16:creationId xmlns:a16="http://schemas.microsoft.com/office/drawing/2014/main" id="{AFE69B66-ACFE-0341-3821-CC9AC5886563}"/>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308319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E44F-5E75-4AC6-A9D8-5675F2D9A088}"/>
              </a:ext>
            </a:extLst>
          </p:cNvPr>
          <p:cNvSpPr>
            <a:spLocks noGrp="1"/>
          </p:cNvSpPr>
          <p:nvPr>
            <p:ph type="title"/>
          </p:nvPr>
        </p:nvSpPr>
        <p:spPr/>
        <p:txBody>
          <a:bodyPr>
            <a:normAutofit/>
          </a:bodyPr>
          <a:lstStyle/>
          <a:p>
            <a:r>
              <a:rPr lang="en-US" sz="3600" dirty="0"/>
              <a:t>CMB-S4 Planning &amp; Status</a:t>
            </a:r>
          </a:p>
        </p:txBody>
      </p:sp>
      <p:sp>
        <p:nvSpPr>
          <p:cNvPr id="4" name="Slide Number Placeholder 3">
            <a:extLst>
              <a:ext uri="{FF2B5EF4-FFF2-40B4-BE49-F238E27FC236}">
                <a16:creationId xmlns:a16="http://schemas.microsoft.com/office/drawing/2014/main" id="{855B7FF2-C148-401D-BF6A-8425343BFC32}"/>
              </a:ext>
            </a:extLst>
          </p:cNvPr>
          <p:cNvSpPr>
            <a:spLocks noGrp="1"/>
          </p:cNvSpPr>
          <p:nvPr>
            <p:ph type="sldNum" sz="quarter" idx="12"/>
          </p:nvPr>
        </p:nvSpPr>
        <p:spPr/>
        <p:txBody>
          <a:bodyPr/>
          <a:lstStyle/>
          <a:p>
            <a:fld id="{600448BA-62AF-4340-AB5F-316C0E06117B}" type="slidenum">
              <a:rPr lang="en-US" smtClean="0"/>
              <a:pPr/>
              <a:t>11</a:t>
            </a:fld>
            <a:endParaRPr lang="en-US"/>
          </a:p>
        </p:txBody>
      </p:sp>
      <p:sp>
        <p:nvSpPr>
          <p:cNvPr id="5" name="Rectangle 4">
            <a:extLst>
              <a:ext uri="{FF2B5EF4-FFF2-40B4-BE49-F238E27FC236}">
                <a16:creationId xmlns:a16="http://schemas.microsoft.com/office/drawing/2014/main" id="{6E66E666-CC71-4309-88F1-32F79B5FC94F}"/>
              </a:ext>
            </a:extLst>
          </p:cNvPr>
          <p:cNvSpPr/>
          <p:nvPr/>
        </p:nvSpPr>
        <p:spPr>
          <a:xfrm>
            <a:off x="46380" y="950216"/>
            <a:ext cx="9086409" cy="132343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99"/>
                </a:solidFill>
                <a:effectLst/>
                <a:uLnTx/>
                <a:uFillTx/>
                <a:latin typeface="Verdana"/>
                <a:ea typeface="+mn-ea"/>
                <a:cs typeface="+mn-cs"/>
              </a:rPr>
              <a:t>2014</a:t>
            </a:r>
            <a:r>
              <a:rPr kumimoji="0" lang="en-US" sz="1600" i="0" u="none" strike="noStrike" kern="1200" cap="none" spc="0" normalizeH="0" baseline="0" noProof="0" dirty="0">
                <a:ln>
                  <a:noFill/>
                </a:ln>
                <a:solidFill>
                  <a:srgbClr val="000099"/>
                </a:solidFill>
                <a:effectLst/>
                <a:uLnTx/>
                <a:uFillTx/>
                <a:latin typeface="Verdana"/>
                <a:ea typeface="+mn-ea"/>
                <a:cs typeface="+mn-cs"/>
              </a:rPr>
              <a:t> HEPAP/P5 strategic plan recommended CMB-S4 as a joint DOE/NSF project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99"/>
                </a:solidFill>
                <a:latin typeface="Verdana"/>
              </a:rPr>
              <a:t>2016-2017</a:t>
            </a:r>
            <a:r>
              <a:rPr lang="en-US" sz="1600" dirty="0">
                <a:solidFill>
                  <a:srgbClr val="000099"/>
                </a:solidFill>
                <a:latin typeface="Verdana"/>
              </a:rPr>
              <a:t> </a:t>
            </a:r>
            <a:r>
              <a:rPr kumimoji="0" lang="en-US" sz="1600" i="0" u="none" strike="noStrike" kern="1200" cap="none" spc="0" normalizeH="0" baseline="0" noProof="0" dirty="0">
                <a:ln>
                  <a:noFill/>
                </a:ln>
                <a:solidFill>
                  <a:srgbClr val="000099"/>
                </a:solidFill>
                <a:effectLst/>
                <a:uLnTx/>
                <a:uFillTx/>
                <a:latin typeface="Verdana"/>
                <a:ea typeface="+mn-ea"/>
                <a:cs typeface="+mn-cs"/>
              </a:rPr>
              <a:t>AAAC </a:t>
            </a:r>
            <a:r>
              <a:rPr lang="en-US" sz="1600" dirty="0">
                <a:solidFill>
                  <a:srgbClr val="000099"/>
                </a:solidFill>
                <a:latin typeface="Verdana"/>
              </a:rPr>
              <a:t>subpanel:</a:t>
            </a:r>
            <a:r>
              <a:rPr kumimoji="0" lang="en-US" sz="1600" i="0" u="none" strike="noStrike" kern="1200" cap="none" spc="0" normalizeH="0" baseline="0" noProof="0" dirty="0">
                <a:ln>
                  <a:noFill/>
                </a:ln>
                <a:solidFill>
                  <a:srgbClr val="000099"/>
                </a:solidFill>
                <a:effectLst/>
                <a:uLnTx/>
                <a:uFillTx/>
                <a:latin typeface="Verdana"/>
                <a:ea typeface="+mn-ea"/>
                <a:cs typeface="+mn-cs"/>
              </a:rPr>
              <a:t> CMB-S4 Concept Definition Taskforce study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99"/>
                </a:solidFill>
                <a:latin typeface="Verdana"/>
              </a:rPr>
              <a:t>2019</a:t>
            </a:r>
            <a:r>
              <a:rPr lang="en-US" sz="1600" dirty="0">
                <a:solidFill>
                  <a:srgbClr val="000099"/>
                </a:solidFill>
                <a:latin typeface="Verdana"/>
              </a:rPr>
              <a:t> – DOE approved CD-0; </a:t>
            </a:r>
            <a:r>
              <a:rPr lang="en-US" sz="1600" b="1" dirty="0">
                <a:solidFill>
                  <a:srgbClr val="000099"/>
                </a:solidFill>
                <a:latin typeface="Verdana"/>
              </a:rPr>
              <a:t>HEP Cosmic Frontier’s next Flagship Project</a:t>
            </a:r>
          </a:p>
          <a:p>
            <a:pPr>
              <a:defRPr/>
            </a:pPr>
            <a:r>
              <a:rPr kumimoji="0" lang="en-US" sz="1600" b="1" i="0" u="none" strike="noStrike" kern="1200" cap="none" spc="0" normalizeH="0" baseline="0" noProof="0" dirty="0">
                <a:ln>
                  <a:noFill/>
                </a:ln>
                <a:solidFill>
                  <a:srgbClr val="000099"/>
                </a:solidFill>
                <a:effectLst/>
                <a:uLnTx/>
                <a:uFillTx/>
                <a:latin typeface="Verdana"/>
                <a:ea typeface="+mn-ea"/>
                <a:cs typeface="+mn-cs"/>
              </a:rPr>
              <a:t>2020</a:t>
            </a:r>
            <a:r>
              <a:rPr kumimoji="0" lang="en-US" sz="1600" i="0" u="none" strike="noStrike" kern="1200" cap="none" spc="0" normalizeH="0" baseline="0" noProof="0" dirty="0">
                <a:ln>
                  <a:noFill/>
                </a:ln>
                <a:solidFill>
                  <a:srgbClr val="000099"/>
                </a:solidFill>
                <a:effectLst/>
                <a:uLnTx/>
                <a:uFillTx/>
                <a:latin typeface="Verdana"/>
                <a:ea typeface="+mn-ea"/>
                <a:cs typeface="+mn-cs"/>
              </a:rPr>
              <a:t> – LBNL chosen as DOE’s lead lab</a:t>
            </a:r>
            <a:endParaRPr lang="en-US" sz="1600" dirty="0">
              <a:solidFill>
                <a:srgbClr val="000099"/>
              </a:solidFill>
              <a:latin typeface="Verdana"/>
            </a:endParaRPr>
          </a:p>
          <a:p>
            <a:pPr>
              <a:defRPr/>
            </a:pPr>
            <a:r>
              <a:rPr kumimoji="0" lang="en-US" sz="1600" b="1" i="0" u="none" strike="noStrike" kern="1200" cap="none" spc="0" normalizeH="0" baseline="0" noProof="0" dirty="0">
                <a:ln>
                  <a:noFill/>
                </a:ln>
                <a:solidFill>
                  <a:srgbClr val="000099"/>
                </a:solidFill>
                <a:effectLst/>
                <a:uLnTx/>
                <a:uFillTx/>
                <a:latin typeface="Verdana"/>
                <a:ea typeface="+mn-ea"/>
                <a:cs typeface="+mn-cs"/>
              </a:rPr>
              <a:t>FY2021</a:t>
            </a:r>
            <a:r>
              <a:rPr kumimoji="0" lang="en-US" sz="1600" i="0" u="none" strike="noStrike" kern="1200" cap="none" spc="0" normalizeH="0" baseline="0" noProof="0" dirty="0">
                <a:ln>
                  <a:noFill/>
                </a:ln>
                <a:solidFill>
                  <a:srgbClr val="000099"/>
                </a:solidFill>
                <a:effectLst/>
                <a:uLnTx/>
                <a:uFillTx/>
                <a:latin typeface="Verdana"/>
                <a:ea typeface="+mn-ea"/>
                <a:cs typeface="+mn-cs"/>
              </a:rPr>
              <a:t> - Congress approved as an MIE</a:t>
            </a:r>
            <a:r>
              <a:rPr lang="en-US" sz="1600" dirty="0">
                <a:solidFill>
                  <a:srgbClr val="000099"/>
                </a:solidFill>
                <a:latin typeface="Verdana"/>
              </a:rPr>
              <a:t> “project start”</a:t>
            </a:r>
          </a:p>
        </p:txBody>
      </p:sp>
      <p:graphicFrame>
        <p:nvGraphicFramePr>
          <p:cNvPr id="6" name="Table 5">
            <a:extLst>
              <a:ext uri="{FF2B5EF4-FFF2-40B4-BE49-F238E27FC236}">
                <a16:creationId xmlns:a16="http://schemas.microsoft.com/office/drawing/2014/main" id="{9F401DC2-62BA-48DC-BAC1-27C8F6A6D103}"/>
              </a:ext>
            </a:extLst>
          </p:cNvPr>
          <p:cNvGraphicFramePr>
            <a:graphicFrameLocks noGrp="1"/>
          </p:cNvGraphicFramePr>
          <p:nvPr>
            <p:extLst>
              <p:ext uri="{D42A27DB-BD31-4B8C-83A1-F6EECF244321}">
                <p14:modId xmlns:p14="http://schemas.microsoft.com/office/powerpoint/2010/main" val="3329936995"/>
              </p:ext>
            </p:extLst>
          </p:nvPr>
        </p:nvGraphicFramePr>
        <p:xfrm>
          <a:off x="57591" y="2789822"/>
          <a:ext cx="5917037" cy="3185160"/>
        </p:xfrm>
        <a:graphic>
          <a:graphicData uri="http://schemas.openxmlformats.org/drawingml/2006/table">
            <a:tbl>
              <a:tblPr firstRow="1" bandRow="1">
                <a:tableStyleId>{5C22544A-7EE6-4342-B048-85BDC9FD1C3A}</a:tableStyleId>
              </a:tblPr>
              <a:tblGrid>
                <a:gridCol w="1116437">
                  <a:extLst>
                    <a:ext uri="{9D8B030D-6E8A-4147-A177-3AD203B41FA5}">
                      <a16:colId xmlns:a16="http://schemas.microsoft.com/office/drawing/2014/main" val="20000"/>
                    </a:ext>
                  </a:extLst>
                </a:gridCol>
                <a:gridCol w="807172">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174028">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228600">
                <a:tc>
                  <a:txBody>
                    <a:bodyPr/>
                    <a:lstStyle/>
                    <a:p>
                      <a:r>
                        <a:rPr lang="en-US" sz="1400" dirty="0">
                          <a:latin typeface="+mn-lt"/>
                        </a:rPr>
                        <a:t>Science</a:t>
                      </a:r>
                    </a:p>
                  </a:txBody>
                  <a:tcPr marL="68580" marR="68580" marT="34290" marB="34290"/>
                </a:tc>
                <a:tc>
                  <a:txBody>
                    <a:bodyPr/>
                    <a:lstStyle/>
                    <a:p>
                      <a:r>
                        <a:rPr lang="en-US" sz="1400" dirty="0">
                          <a:latin typeface="+mn-lt"/>
                        </a:rPr>
                        <a:t>Stage 2</a:t>
                      </a:r>
                    </a:p>
                  </a:txBody>
                  <a:tcPr marL="68580" marR="68580" marT="34290" marB="34290"/>
                </a:tc>
                <a:tc>
                  <a:txBody>
                    <a:bodyPr/>
                    <a:lstStyle/>
                    <a:p>
                      <a:r>
                        <a:rPr lang="en-US" sz="1400" dirty="0">
                          <a:latin typeface="+mn-lt"/>
                        </a:rPr>
                        <a:t>Stage 3</a:t>
                      </a:r>
                    </a:p>
                  </a:txBody>
                  <a:tcPr marL="68580" marR="68580" marT="34290" marB="34290"/>
                </a:tc>
                <a:tc>
                  <a:txBody>
                    <a:bodyPr/>
                    <a:lstStyle/>
                    <a:p>
                      <a:r>
                        <a:rPr lang="en-US" sz="1400" b="1" dirty="0">
                          <a:latin typeface="+mn-lt"/>
                        </a:rPr>
                        <a:t>Stage</a:t>
                      </a:r>
                      <a:r>
                        <a:rPr lang="en-US" sz="1400" b="1" baseline="0" dirty="0">
                          <a:latin typeface="+mn-lt"/>
                        </a:rPr>
                        <a:t> 4</a:t>
                      </a:r>
                      <a:endParaRPr lang="en-US" sz="1400" b="1" dirty="0">
                        <a:latin typeface="+mn-lt"/>
                      </a:endParaRPr>
                    </a:p>
                  </a:txBody>
                  <a:tcPr marL="68580" marR="68580" marT="34290" marB="34290"/>
                </a:tc>
                <a:tc>
                  <a:txBody>
                    <a:bodyPr/>
                    <a:lstStyle/>
                    <a:p>
                      <a:r>
                        <a:rPr lang="en-US" sz="1400" dirty="0">
                          <a:latin typeface="+mn-lt"/>
                        </a:rPr>
                        <a:t>Top Level goal for CMB-S4</a:t>
                      </a:r>
                    </a:p>
                  </a:txBody>
                  <a:tcPr marL="68580" marR="68580" marT="34290" marB="34290"/>
                </a:tc>
                <a:extLst>
                  <a:ext uri="{0D108BD9-81ED-4DB2-BD59-A6C34878D82A}">
                    <a16:rowId xmlns:a16="http://schemas.microsoft.com/office/drawing/2014/main" val="10000"/>
                  </a:ext>
                </a:extLst>
              </a:tr>
              <a:tr h="234138">
                <a:tc>
                  <a:txBody>
                    <a:bodyPr/>
                    <a:lstStyle/>
                    <a:p>
                      <a:r>
                        <a:rPr lang="en-US" sz="1400" dirty="0">
                          <a:latin typeface="+mn-lt"/>
                        </a:rPr>
                        <a:t>Inflation “r”</a:t>
                      </a:r>
                    </a:p>
                  </a:txBody>
                  <a:tcPr marL="68580" marR="68580" marT="34290" marB="34290"/>
                </a:tc>
                <a:tc>
                  <a:txBody>
                    <a:bodyPr/>
                    <a:lstStyle/>
                    <a:p>
                      <a:r>
                        <a:rPr lang="en-US" sz="1400" dirty="0">
                          <a:latin typeface="+mn-lt"/>
                        </a:rPr>
                        <a:t>≤0.1</a:t>
                      </a:r>
                    </a:p>
                  </a:txBody>
                  <a:tcPr marL="68580" marR="68580" marT="34290" marB="34290"/>
                </a:tc>
                <a:tc>
                  <a:txBody>
                    <a:bodyPr/>
                    <a:lstStyle/>
                    <a:p>
                      <a:r>
                        <a:rPr lang="en-US" sz="1400" dirty="0">
                          <a:latin typeface="+mn-lt"/>
                        </a:rPr>
                        <a:t>≤0.01</a:t>
                      </a:r>
                    </a:p>
                  </a:txBody>
                  <a:tcPr marL="68580" marR="68580" marT="34290" marB="34290"/>
                </a:tc>
                <a:tc>
                  <a:txBody>
                    <a:bodyPr/>
                    <a:lstStyle/>
                    <a:p>
                      <a:r>
                        <a:rPr lang="en-US" sz="1400" b="1" dirty="0">
                          <a:solidFill>
                            <a:srgbClr val="006600"/>
                          </a:solidFill>
                          <a:latin typeface="+mn-lt"/>
                        </a:rPr>
                        <a:t>≤0.001</a:t>
                      </a:r>
                    </a:p>
                  </a:txBody>
                  <a:tcPr marL="68580" marR="68580" marT="34290" marB="34290"/>
                </a:tc>
                <a:tc>
                  <a:txBody>
                    <a:bodyPr/>
                    <a:lstStyle/>
                    <a:p>
                      <a:r>
                        <a:rPr lang="en-US" sz="1400" dirty="0">
                          <a:latin typeface="+mn-lt"/>
                        </a:rPr>
                        <a:t>Detect</a:t>
                      </a:r>
                      <a:r>
                        <a:rPr lang="en-US" sz="1400" baseline="0" dirty="0">
                          <a:latin typeface="+mn-lt"/>
                        </a:rPr>
                        <a:t>/rule out classes of inflationary models</a:t>
                      </a:r>
                      <a:endParaRPr lang="en-US" sz="1400" dirty="0">
                        <a:latin typeface="+mn-lt"/>
                      </a:endParaRPr>
                    </a:p>
                  </a:txBody>
                  <a:tcPr marL="68580" marR="68580" marT="34290" marB="34290"/>
                </a:tc>
                <a:extLst>
                  <a:ext uri="{0D108BD9-81ED-4DB2-BD59-A6C34878D82A}">
                    <a16:rowId xmlns:a16="http://schemas.microsoft.com/office/drawing/2014/main" val="10001"/>
                  </a:ext>
                </a:extLst>
              </a:tr>
              <a:tr h="194310">
                <a:tc>
                  <a:txBody>
                    <a:bodyPr/>
                    <a:lstStyle/>
                    <a:p>
                      <a:r>
                        <a:rPr lang="en-US" sz="1400" dirty="0">
                          <a:latin typeface="+mn-lt"/>
                        </a:rPr>
                        <a:t>s(Neff)</a:t>
                      </a:r>
                    </a:p>
                  </a:txBody>
                  <a:tcPr marL="68580" marR="68580" marT="34290" marB="34290"/>
                </a:tc>
                <a:tc>
                  <a:txBody>
                    <a:bodyPr/>
                    <a:lstStyle/>
                    <a:p>
                      <a:r>
                        <a:rPr lang="en-US" sz="1400" dirty="0">
                          <a:latin typeface="+mn-lt"/>
                        </a:rPr>
                        <a:t>0.14</a:t>
                      </a:r>
                    </a:p>
                  </a:txBody>
                  <a:tcPr marL="68580" marR="68580" marT="34290" marB="34290"/>
                </a:tc>
                <a:tc>
                  <a:txBody>
                    <a:bodyPr/>
                    <a:lstStyle/>
                    <a:p>
                      <a:r>
                        <a:rPr lang="en-US" sz="1400" dirty="0">
                          <a:latin typeface="+mn-lt"/>
                        </a:rPr>
                        <a:t>0.06</a:t>
                      </a:r>
                    </a:p>
                  </a:txBody>
                  <a:tcPr marL="68580" marR="68580" marT="34290" marB="34290"/>
                </a:tc>
                <a:tc>
                  <a:txBody>
                    <a:bodyPr/>
                    <a:lstStyle/>
                    <a:p>
                      <a:r>
                        <a:rPr lang="en-US" sz="1400" b="1" dirty="0">
                          <a:solidFill>
                            <a:srgbClr val="006600"/>
                          </a:solidFill>
                          <a:latin typeface="+mn-lt"/>
                        </a:rPr>
                        <a:t>0.03</a:t>
                      </a:r>
                    </a:p>
                  </a:txBody>
                  <a:tcPr marL="68580" marR="68580" marT="34290" marB="34290"/>
                </a:tc>
                <a:tc>
                  <a:txBody>
                    <a:bodyPr/>
                    <a:lstStyle/>
                    <a:p>
                      <a:r>
                        <a:rPr lang="en-US" sz="1400" dirty="0">
                          <a:latin typeface="+mn-lt"/>
                        </a:rPr>
                        <a:t>Detect/rule out light relic particles w/ spin</a:t>
                      </a:r>
                    </a:p>
                  </a:txBody>
                  <a:tcPr marL="68580" marR="68580" marT="34290" marB="34290"/>
                </a:tc>
                <a:extLst>
                  <a:ext uri="{0D108BD9-81ED-4DB2-BD59-A6C34878D82A}">
                    <a16:rowId xmlns:a16="http://schemas.microsoft.com/office/drawing/2014/main" val="10002"/>
                  </a:ext>
                </a:extLst>
              </a:tr>
              <a:tr h="1943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mn-lt"/>
                        </a:rPr>
                        <a:t>s(</a:t>
                      </a:r>
                      <a:r>
                        <a:rPr lang="en-US" sz="1400" dirty="0" err="1">
                          <a:latin typeface="+mn-lt"/>
                        </a:rPr>
                        <a:t>Mn</a:t>
                      </a:r>
                      <a:r>
                        <a:rPr lang="en-US" sz="1400" dirty="0">
                          <a:latin typeface="+mn-lt"/>
                        </a:rPr>
                        <a:t>)</a:t>
                      </a:r>
                    </a:p>
                  </a:txBody>
                  <a:tcPr marL="68580" marR="68580" marT="34290" marB="34290"/>
                </a:tc>
                <a:tc>
                  <a:txBody>
                    <a:bodyPr/>
                    <a:lstStyle/>
                    <a:p>
                      <a:r>
                        <a:rPr lang="en-US" sz="1400" dirty="0">
                          <a:latin typeface="+mn-lt"/>
                        </a:rPr>
                        <a:t>0.15eV</a:t>
                      </a:r>
                    </a:p>
                  </a:txBody>
                  <a:tcPr marL="68580" marR="68580" marT="34290" marB="34290"/>
                </a:tc>
                <a:tc>
                  <a:txBody>
                    <a:bodyPr/>
                    <a:lstStyle/>
                    <a:p>
                      <a:r>
                        <a:rPr lang="en-US" sz="1400" dirty="0">
                          <a:latin typeface="+mn-lt"/>
                        </a:rPr>
                        <a:t>0.06eV</a:t>
                      </a:r>
                    </a:p>
                  </a:txBody>
                  <a:tcPr marL="68580" marR="68580" marT="34290" marB="34290"/>
                </a:tc>
                <a:tc>
                  <a:txBody>
                    <a:bodyPr/>
                    <a:lstStyle/>
                    <a:p>
                      <a:r>
                        <a:rPr lang="en-US" sz="1400" b="1" dirty="0">
                          <a:solidFill>
                            <a:srgbClr val="006600"/>
                          </a:solidFill>
                          <a:latin typeface="+mn-lt"/>
                        </a:rPr>
                        <a:t>0.02eV</a:t>
                      </a:r>
                    </a:p>
                  </a:txBody>
                  <a:tcPr marL="68580" marR="68580" marT="34290" marB="34290"/>
                </a:tc>
                <a:tc>
                  <a:txBody>
                    <a:bodyPr/>
                    <a:lstStyle/>
                    <a:p>
                      <a:r>
                        <a:rPr lang="en-US" sz="1400" dirty="0">
                          <a:latin typeface="+mn-lt"/>
                        </a:rPr>
                        <a:t>3s detection</a:t>
                      </a:r>
                    </a:p>
                  </a:txBody>
                  <a:tcPr marL="68580" marR="68580" marT="34290" marB="34290"/>
                </a:tc>
                <a:extLst>
                  <a:ext uri="{0D108BD9-81ED-4DB2-BD59-A6C34878D82A}">
                    <a16:rowId xmlns:a16="http://schemas.microsoft.com/office/drawing/2014/main" val="10003"/>
                  </a:ext>
                </a:extLst>
              </a:tr>
              <a:tr h="194310">
                <a:tc>
                  <a:txBody>
                    <a:bodyPr/>
                    <a:lstStyle/>
                    <a:p>
                      <a:r>
                        <a:rPr lang="en-US" sz="1400" dirty="0">
                          <a:latin typeface="+mn-lt"/>
                        </a:rPr>
                        <a:t>#</a:t>
                      </a:r>
                      <a:r>
                        <a:rPr lang="en-US" sz="1400" baseline="0" dirty="0">
                          <a:latin typeface="+mn-lt"/>
                        </a:rPr>
                        <a:t> detectors</a:t>
                      </a:r>
                      <a:endParaRPr lang="en-US" sz="1400" dirty="0">
                        <a:latin typeface="+mn-lt"/>
                      </a:endParaRPr>
                    </a:p>
                  </a:txBody>
                  <a:tcPr marL="68580" marR="68580" marT="34290" marB="34290"/>
                </a:tc>
                <a:tc>
                  <a:txBody>
                    <a:bodyPr/>
                    <a:lstStyle/>
                    <a:p>
                      <a:r>
                        <a:rPr lang="en-US" sz="1400" dirty="0">
                          <a:latin typeface="+mn-lt"/>
                        </a:rPr>
                        <a:t>~1000</a:t>
                      </a:r>
                    </a:p>
                  </a:txBody>
                  <a:tcPr marL="68580" marR="68580" marT="34290" marB="34290"/>
                </a:tc>
                <a:tc>
                  <a:txBody>
                    <a:bodyPr/>
                    <a:lstStyle/>
                    <a:p>
                      <a:r>
                        <a:rPr lang="en-US" sz="1400" dirty="0">
                          <a:latin typeface="+mn-lt"/>
                        </a:rPr>
                        <a:t>~10,000</a:t>
                      </a:r>
                    </a:p>
                  </a:txBody>
                  <a:tcPr marL="68580" marR="68580" marT="34290" marB="34290"/>
                </a:tc>
                <a:tc>
                  <a:txBody>
                    <a:bodyPr/>
                    <a:lstStyle/>
                    <a:p>
                      <a:r>
                        <a:rPr lang="en-US" sz="1400" b="1" dirty="0">
                          <a:solidFill>
                            <a:srgbClr val="006600"/>
                          </a:solidFill>
                          <a:latin typeface="+mn-lt"/>
                        </a:rPr>
                        <a:t>~500,000</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mn-lt"/>
                        </a:rPr>
                        <a:t>Deployed on multiple telescopes</a:t>
                      </a:r>
                    </a:p>
                  </a:txBody>
                  <a:tcPr marL="68580" marR="68580" marT="34290" marB="34290"/>
                </a:tc>
                <a:extLst>
                  <a:ext uri="{0D108BD9-81ED-4DB2-BD59-A6C34878D82A}">
                    <a16:rowId xmlns:a16="http://schemas.microsoft.com/office/drawing/2014/main" val="10004"/>
                  </a:ext>
                </a:extLst>
              </a:tr>
              <a:tr h="194310">
                <a:tc>
                  <a:txBody>
                    <a:bodyPr/>
                    <a:lstStyle/>
                    <a:p>
                      <a:r>
                        <a:rPr lang="en-US" sz="1400" dirty="0">
                          <a:latin typeface="+mn-lt"/>
                        </a:rPr>
                        <a:t>Sensitivity (mK</a:t>
                      </a:r>
                      <a:r>
                        <a:rPr lang="en-US" sz="1400" baseline="30000" dirty="0">
                          <a:latin typeface="+mn-lt"/>
                        </a:rPr>
                        <a:t>-2</a:t>
                      </a:r>
                      <a:r>
                        <a:rPr lang="en-US" sz="1400" dirty="0">
                          <a:latin typeface="+mn-lt"/>
                        </a:rPr>
                        <a:t>)</a:t>
                      </a:r>
                    </a:p>
                  </a:txBody>
                  <a:tcPr marL="68580" marR="68580" marT="34290" marB="34290"/>
                </a:tc>
                <a:tc>
                  <a:txBody>
                    <a:bodyPr/>
                    <a:lstStyle/>
                    <a:p>
                      <a:r>
                        <a:rPr lang="en-US" sz="1400" dirty="0">
                          <a:latin typeface="+mn-lt"/>
                        </a:rPr>
                        <a:t>10</a:t>
                      </a:r>
                      <a:r>
                        <a:rPr lang="en-US" sz="1400" baseline="30000" dirty="0">
                          <a:latin typeface="+mn-lt"/>
                        </a:rPr>
                        <a:t>5</a:t>
                      </a:r>
                    </a:p>
                  </a:txBody>
                  <a:tcPr marL="68580" marR="68580" marT="34290" marB="34290"/>
                </a:tc>
                <a:tc>
                  <a:txBody>
                    <a:bodyPr/>
                    <a:lstStyle/>
                    <a:p>
                      <a:r>
                        <a:rPr lang="en-US" sz="1400" dirty="0">
                          <a:latin typeface="+mn-lt"/>
                        </a:rPr>
                        <a:t>10</a:t>
                      </a:r>
                      <a:r>
                        <a:rPr lang="en-US" sz="1400" baseline="30000" dirty="0">
                          <a:latin typeface="+mn-lt"/>
                        </a:rPr>
                        <a:t>8</a:t>
                      </a:r>
                      <a:endParaRPr lang="en-US" sz="1400" dirty="0">
                        <a:latin typeface="+mn-lt"/>
                      </a:endParaRPr>
                    </a:p>
                  </a:txBody>
                  <a:tcPr marL="68580" marR="68580" marT="34290" marB="34290"/>
                </a:tc>
                <a:tc>
                  <a:txBody>
                    <a:bodyPr/>
                    <a:lstStyle/>
                    <a:p>
                      <a:r>
                        <a:rPr lang="en-US" sz="1400" b="1" dirty="0">
                          <a:solidFill>
                            <a:srgbClr val="006600"/>
                          </a:solidFill>
                          <a:latin typeface="+mn-lt"/>
                        </a:rPr>
                        <a:t>10</a:t>
                      </a:r>
                      <a:r>
                        <a:rPr lang="en-US" sz="1400" b="1" baseline="30000" dirty="0">
                          <a:solidFill>
                            <a:srgbClr val="006600"/>
                          </a:solidFill>
                          <a:latin typeface="+mn-lt"/>
                        </a:rPr>
                        <a:t>8</a:t>
                      </a:r>
                      <a:endParaRPr lang="en-US" sz="1400" b="1" dirty="0">
                        <a:solidFill>
                          <a:srgbClr val="006600"/>
                        </a:solidFill>
                        <a:latin typeface="+mn-lt"/>
                      </a:endParaRPr>
                    </a:p>
                  </a:txBody>
                  <a:tcPr marL="68580" marR="68580" marT="34290" marB="34290"/>
                </a:tc>
                <a:tc>
                  <a:txBody>
                    <a:bodyPr/>
                    <a:lstStyle/>
                    <a:p>
                      <a:r>
                        <a:rPr lang="en-US" sz="1400" dirty="0">
                          <a:latin typeface="+mn-lt"/>
                        </a:rPr>
                        <a:t>2° to 1’ angular scales</a:t>
                      </a:r>
                    </a:p>
                  </a:txBody>
                  <a:tcPr marL="68580" marR="68580" marT="34290" marB="34290"/>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8FF2C1EA-7954-47FC-80A5-0C96816731B4}"/>
              </a:ext>
            </a:extLst>
          </p:cNvPr>
          <p:cNvSpPr/>
          <p:nvPr/>
        </p:nvSpPr>
        <p:spPr>
          <a:xfrm>
            <a:off x="5926181" y="2672905"/>
            <a:ext cx="3160228" cy="3539430"/>
          </a:xfrm>
          <a:prstGeom prst="rect">
            <a:avLst/>
          </a:prstGeom>
        </p:spPr>
        <p:txBody>
          <a:bodyPr wrap="square">
            <a:spAutoFit/>
          </a:bodyPr>
          <a:lstStyle/>
          <a:p>
            <a:pPr marL="40481">
              <a:defRPr/>
            </a:pPr>
            <a:r>
              <a:rPr lang="en-US" sz="1400" b="1" u="sng" dirty="0">
                <a:solidFill>
                  <a:srgbClr val="C00000"/>
                </a:solidFill>
                <a:sym typeface="Helvetica"/>
              </a:rPr>
              <a:t>In planning phase as a joint DOE &amp; NSF project: </a:t>
            </a:r>
          </a:p>
          <a:p>
            <a:pPr marR="0" lvl="0" algn="l" rtl="0">
              <a:spcBef>
                <a:spcPts val="0"/>
              </a:spcBef>
              <a:spcAft>
                <a:spcPts val="0"/>
              </a:spcAft>
              <a:buSzPts val="1400"/>
            </a:pPr>
            <a:r>
              <a:rPr lang="en-US" sz="1400" dirty="0">
                <a:ea typeface="Verdana"/>
                <a:cs typeface="Verdana"/>
                <a:sym typeface="Verdana"/>
              </a:rPr>
              <a:t>21 telescopes, in 2 aperture scales, at 2 sites: </a:t>
            </a:r>
            <a:endParaRPr lang="en-US" sz="1400" dirty="0">
              <a:solidFill>
                <a:schemeClr val="dk1"/>
              </a:solidFill>
              <a:ea typeface="Verdana"/>
              <a:cs typeface="Verdana"/>
              <a:sym typeface="Verdana"/>
            </a:endParaRPr>
          </a:p>
          <a:p>
            <a:pPr marL="182880" marR="0" lvl="0" indent="-182880" algn="l" rtl="0">
              <a:spcBef>
                <a:spcPts val="0"/>
              </a:spcBef>
              <a:spcAft>
                <a:spcPts val="0"/>
              </a:spcAft>
              <a:buSzPts val="1400"/>
              <a:buFont typeface="Verdana"/>
              <a:buChar char="●"/>
            </a:pPr>
            <a:r>
              <a:rPr lang="en-US" sz="1400" dirty="0">
                <a:solidFill>
                  <a:schemeClr val="dk1"/>
                </a:solidFill>
                <a:ea typeface="Verdana"/>
                <a:cs typeface="Verdana"/>
                <a:sym typeface="Verdana"/>
              </a:rPr>
              <a:t>2 large aperture (6m) in </a:t>
            </a:r>
            <a:r>
              <a:rPr lang="en-US" sz="1400" b="1" dirty="0">
                <a:solidFill>
                  <a:schemeClr val="dk1"/>
                </a:solidFill>
                <a:ea typeface="Verdana"/>
                <a:cs typeface="Verdana"/>
                <a:sym typeface="Verdana"/>
              </a:rPr>
              <a:t>Chile</a:t>
            </a:r>
          </a:p>
          <a:p>
            <a:pPr marL="468630" lvl="1" indent="-285750">
              <a:buSzPts val="1400"/>
              <a:buFont typeface="Courier New" panose="02070309020205020404" pitchFamily="49" charset="0"/>
              <a:buChar char="o"/>
            </a:pPr>
            <a:r>
              <a:rPr lang="en-US" sz="1400" dirty="0">
                <a:solidFill>
                  <a:schemeClr val="dk1"/>
                </a:solidFill>
                <a:ea typeface="Verdana"/>
                <a:cs typeface="Verdana"/>
                <a:sym typeface="Verdana"/>
              </a:rPr>
              <a:t>Deep &amp; wide N</a:t>
            </a:r>
            <a:r>
              <a:rPr lang="en-US" sz="1400" baseline="-25000" dirty="0">
                <a:solidFill>
                  <a:schemeClr val="dk1"/>
                </a:solidFill>
                <a:ea typeface="Verdana"/>
                <a:cs typeface="Verdana"/>
                <a:sym typeface="Verdana"/>
              </a:rPr>
              <a:t>eff</a:t>
            </a:r>
            <a:r>
              <a:rPr lang="en-US" sz="1400" dirty="0">
                <a:solidFill>
                  <a:schemeClr val="dk1"/>
                </a:solidFill>
                <a:ea typeface="Verdana"/>
                <a:cs typeface="Verdana"/>
                <a:sym typeface="Verdana"/>
              </a:rPr>
              <a:t> &amp; Legacy Survey ~60% of sky  </a:t>
            </a:r>
          </a:p>
          <a:p>
            <a:pPr marL="182880" marR="0" lvl="0" indent="-182880" algn="l" rtl="0">
              <a:spcBef>
                <a:spcPts val="0"/>
              </a:spcBef>
              <a:spcAft>
                <a:spcPts val="0"/>
              </a:spcAft>
              <a:buSzPts val="1400"/>
              <a:buFont typeface="Verdana"/>
              <a:buChar char="●"/>
            </a:pPr>
            <a:r>
              <a:rPr lang="en-US" sz="1400" dirty="0">
                <a:solidFill>
                  <a:schemeClr val="dk1"/>
                </a:solidFill>
                <a:ea typeface="Verdana"/>
                <a:cs typeface="Verdana"/>
                <a:sym typeface="Verdana"/>
              </a:rPr>
              <a:t>1 large (5m), 18 small (0.5m) at </a:t>
            </a:r>
            <a:r>
              <a:rPr lang="en-US" sz="1400" b="1" dirty="0">
                <a:solidFill>
                  <a:schemeClr val="dk1"/>
                </a:solidFill>
                <a:ea typeface="Verdana"/>
                <a:cs typeface="Verdana"/>
                <a:sym typeface="Verdana"/>
              </a:rPr>
              <a:t>South Pole</a:t>
            </a:r>
          </a:p>
          <a:p>
            <a:pPr marL="468630" lvl="1" indent="-285750">
              <a:buSzPts val="1400"/>
              <a:buFont typeface="Courier New" panose="02070309020205020404" pitchFamily="49" charset="0"/>
              <a:buChar char="o"/>
            </a:pPr>
            <a:r>
              <a:rPr lang="en-US" sz="1400" dirty="0">
                <a:solidFill>
                  <a:schemeClr val="dk1"/>
                </a:solidFill>
                <a:ea typeface="Verdana"/>
                <a:cs typeface="Verdana"/>
                <a:sym typeface="Verdana"/>
              </a:rPr>
              <a:t>Ultra-deep survey ≥ 3% of sky + delensing</a:t>
            </a:r>
          </a:p>
          <a:p>
            <a:pPr marR="0" lvl="0" algn="l" rtl="0">
              <a:spcBef>
                <a:spcPts val="0"/>
              </a:spcBef>
              <a:spcAft>
                <a:spcPts val="0"/>
              </a:spcAft>
              <a:buSzPts val="1400"/>
            </a:pPr>
            <a:r>
              <a:rPr lang="en-US" sz="1400" dirty="0">
                <a:solidFill>
                  <a:schemeClr val="dk1"/>
                </a:solidFill>
                <a:ea typeface="Verdana"/>
                <a:cs typeface="Verdana"/>
                <a:sym typeface="Verdana"/>
              </a:rPr>
              <a:t>Total 500,000 cryogenic sensors, superconducting readout; scale up of over x10 from all stage 3. </a:t>
            </a:r>
          </a:p>
          <a:p>
            <a:pPr marR="0" lvl="0" algn="l" rtl="0">
              <a:spcBef>
                <a:spcPts val="0"/>
              </a:spcBef>
              <a:spcAft>
                <a:spcPts val="0"/>
              </a:spcAft>
              <a:buSzPts val="1400"/>
            </a:pPr>
            <a:endParaRPr lang="en-US" sz="1400" dirty="0">
              <a:solidFill>
                <a:schemeClr val="dk1"/>
              </a:solidFill>
              <a:ea typeface="Verdana"/>
              <a:cs typeface="Verdana"/>
              <a:sym typeface="Verdana"/>
            </a:endParaRPr>
          </a:p>
          <a:p>
            <a:pPr marR="0" lvl="0" algn="l" rtl="0">
              <a:spcBef>
                <a:spcPts val="0"/>
              </a:spcBef>
              <a:spcAft>
                <a:spcPts val="0"/>
              </a:spcAft>
              <a:buSzPts val="1400"/>
            </a:pPr>
            <a:r>
              <a:rPr lang="en-US" sz="1400" dirty="0">
                <a:solidFill>
                  <a:schemeClr val="dk1"/>
                </a:solidFill>
                <a:ea typeface="Verdana"/>
                <a:cs typeface="Verdana"/>
                <a:sym typeface="Verdana"/>
              </a:rPr>
              <a:t>Collaboration &gt; 300 members!</a:t>
            </a:r>
          </a:p>
        </p:txBody>
      </p:sp>
      <p:sp>
        <p:nvSpPr>
          <p:cNvPr id="10" name="TextBox 9">
            <a:extLst>
              <a:ext uri="{FF2B5EF4-FFF2-40B4-BE49-F238E27FC236}">
                <a16:creationId xmlns:a16="http://schemas.microsoft.com/office/drawing/2014/main" id="{E41B44F0-6B33-46A0-9D14-3099CB034A2C}"/>
              </a:ext>
            </a:extLst>
          </p:cNvPr>
          <p:cNvSpPr txBox="1"/>
          <p:nvPr/>
        </p:nvSpPr>
        <p:spPr>
          <a:xfrm>
            <a:off x="77064" y="2297814"/>
            <a:ext cx="8859486" cy="338554"/>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99"/>
                </a:solidFill>
                <a:effectLst/>
                <a:uLnTx/>
                <a:uFillTx/>
                <a:latin typeface="Verdana"/>
                <a:ea typeface="+mn-ea"/>
                <a:cs typeface="+mn-cs"/>
              </a:rPr>
              <a:t>Goal: cross critical science thresholds, including definitive tests of Inflation</a:t>
            </a:r>
          </a:p>
        </p:txBody>
      </p:sp>
      <p:sp>
        <p:nvSpPr>
          <p:cNvPr id="8" name="Footer Placeholder 7">
            <a:extLst>
              <a:ext uri="{FF2B5EF4-FFF2-40B4-BE49-F238E27FC236}">
                <a16:creationId xmlns:a16="http://schemas.microsoft.com/office/drawing/2014/main" id="{9A4E7E05-EBA7-06AF-1BED-B47CFE305FCA}"/>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514835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169334" y="2"/>
            <a:ext cx="8840400" cy="90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Verdana"/>
              <a:buNone/>
            </a:pPr>
            <a:r>
              <a:rPr lang="en-US" dirty="0"/>
              <a:t>CMB-S4 Planning &amp; Status	</a:t>
            </a:r>
            <a:endParaRPr dirty="0"/>
          </a:p>
        </p:txBody>
      </p:sp>
      <p:sp>
        <p:nvSpPr>
          <p:cNvPr id="159" name="Google Shape;159;p17"/>
          <p:cNvSpPr txBox="1"/>
          <p:nvPr/>
        </p:nvSpPr>
        <p:spPr>
          <a:xfrm>
            <a:off x="279716" y="890548"/>
            <a:ext cx="8840400" cy="1733768"/>
          </a:xfrm>
          <a:prstGeom prst="rect">
            <a:avLst/>
          </a:prstGeom>
          <a:noFill/>
          <a:ln>
            <a:noFill/>
          </a:ln>
        </p:spPr>
        <p:txBody>
          <a:bodyPr spcFirstLastPara="1" wrap="square" lIns="91425" tIns="45700" rIns="91425" bIns="45700" anchor="t" anchorCtr="0">
            <a:spAutoFit/>
          </a:bodyPr>
          <a:lstStyle/>
          <a:p>
            <a:pPr marL="285750" marR="0" lvl="0" indent="-260350" algn="l" defTabSz="914400" rtl="0" eaLnBrk="1" fontAlgn="auto" latinLnBrk="0" hangingPunct="1">
              <a:lnSpc>
                <a:spcPct val="100000"/>
              </a:lnSpc>
              <a:spcBef>
                <a:spcPts val="0"/>
              </a:spcBef>
              <a:spcAft>
                <a:spcPts val="0"/>
              </a:spcAft>
              <a:buClr>
                <a:srgbClr val="000000"/>
              </a:buClr>
              <a:buSzPts val="1400"/>
              <a:buFont typeface="Verdana"/>
              <a:buChar char="•"/>
              <a:tabLst/>
              <a:defRPr/>
            </a:pPr>
            <a:r>
              <a:rPr kumimoji="0" lang="en-US" sz="1500" b="0" i="0" u="none" strike="noStrike" kern="0" cap="none" spc="0" normalizeH="0" baseline="0" noProof="0" dirty="0">
                <a:ln>
                  <a:noFill/>
                </a:ln>
                <a:solidFill>
                  <a:srgbClr val="000000"/>
                </a:solidFill>
                <a:effectLst/>
                <a:uLnTx/>
                <a:uFillTx/>
                <a:latin typeface="Verdana"/>
                <a:ea typeface="Verdana"/>
                <a:cs typeface="Verdana"/>
                <a:sym typeface="Verdana"/>
              </a:rPr>
              <a:t>Short-term funding gap is limiting progress, particularly for Detectors, Readout, and Modules which require continued R&amp;D before production can start</a:t>
            </a:r>
            <a:endParaRPr kumimoji="0" sz="1500" b="0" i="0" u="none" strike="noStrike" kern="0" cap="none" spc="0" normalizeH="0" baseline="0" noProof="0" dirty="0">
              <a:ln>
                <a:noFill/>
              </a:ln>
              <a:solidFill>
                <a:srgbClr val="000000"/>
              </a:solidFill>
              <a:effectLst/>
              <a:uLnTx/>
              <a:uFillTx/>
              <a:latin typeface="Verdana"/>
              <a:ea typeface="Verdana"/>
              <a:cs typeface="Verdana"/>
              <a:sym typeface="Verdana"/>
            </a:endParaRPr>
          </a:p>
          <a:p>
            <a:pPr marL="285750" marR="0" lvl="0" indent="-260350" algn="l" defTabSz="914400" rtl="0" eaLnBrk="1" fontAlgn="auto" latinLnBrk="0" hangingPunct="1">
              <a:lnSpc>
                <a:spcPct val="100000"/>
              </a:lnSpc>
              <a:spcBef>
                <a:spcPts val="1000"/>
              </a:spcBef>
              <a:spcAft>
                <a:spcPts val="0"/>
              </a:spcAft>
              <a:buClr>
                <a:srgbClr val="000000"/>
              </a:buClr>
              <a:buSzPts val="1400"/>
              <a:buFont typeface="Verdana"/>
              <a:buChar char="•"/>
              <a:tabLst/>
              <a:defRPr/>
            </a:pPr>
            <a:r>
              <a:rPr kumimoji="0" lang="en-US" sz="1500" b="0" i="0" u="none" strike="noStrike" kern="0" cap="none" spc="0" normalizeH="0" baseline="0" noProof="0" dirty="0">
                <a:ln>
                  <a:noFill/>
                </a:ln>
                <a:solidFill>
                  <a:srgbClr val="000000"/>
                </a:solidFill>
                <a:effectLst/>
                <a:uLnTx/>
                <a:uFillTx/>
                <a:latin typeface="Verdana"/>
                <a:ea typeface="Verdana"/>
                <a:cs typeface="Verdana"/>
                <a:sym typeface="Verdana"/>
              </a:rPr>
              <a:t>Strong recommendation from Astro2020 for DOE and NSF to partner in CMB-S4 development. </a:t>
            </a:r>
          </a:p>
          <a:p>
            <a:pPr marL="285750" marR="0" lvl="0" indent="-260350" algn="l" defTabSz="914400" rtl="0" eaLnBrk="1" fontAlgn="auto" latinLnBrk="0" hangingPunct="1">
              <a:lnSpc>
                <a:spcPct val="100000"/>
              </a:lnSpc>
              <a:spcBef>
                <a:spcPts val="1000"/>
              </a:spcBef>
              <a:spcAft>
                <a:spcPts val="0"/>
              </a:spcAft>
              <a:buClr>
                <a:srgbClr val="000000"/>
              </a:buClr>
              <a:buSzPts val="1400"/>
              <a:buFont typeface="Verdana"/>
              <a:buChar char="•"/>
              <a:tabLst/>
              <a:defRPr/>
            </a:pPr>
            <a:r>
              <a:rPr kumimoji="0" lang="en-US" sz="1500" b="0" i="0" u="none" strike="noStrike" kern="0" cap="none" spc="0" normalizeH="0" baseline="0" noProof="0" dirty="0">
                <a:ln>
                  <a:noFill/>
                </a:ln>
                <a:solidFill>
                  <a:srgbClr val="000000"/>
                </a:solidFill>
                <a:effectLst/>
                <a:uLnTx/>
                <a:uFillTx/>
                <a:latin typeface="Verdana"/>
                <a:ea typeface="Verdana"/>
                <a:cs typeface="Verdana"/>
                <a:sym typeface="Verdana"/>
              </a:rPr>
              <a:t>Status and plans updated and presented at the Director’s Review November 2021; DOE Office of Project Assessment status review in February 2022  </a:t>
            </a:r>
            <a:endParaRPr kumimoji="0" sz="15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160" name="Google Shape;160;p17"/>
          <p:cNvSpPr txBox="1"/>
          <p:nvPr/>
        </p:nvSpPr>
        <p:spPr>
          <a:xfrm>
            <a:off x="6076588" y="4717175"/>
            <a:ext cx="2390700" cy="354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FFFFFF"/>
                </a:solidFill>
                <a:effectLst/>
                <a:uLnTx/>
                <a:uFillTx/>
                <a:latin typeface="Calibri"/>
                <a:ea typeface="Calibri"/>
                <a:cs typeface="Calibri"/>
                <a:sym typeface="Calibri"/>
              </a:rPr>
              <a:t>Caption goes here</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161" name="Google Shape;161;p17"/>
          <p:cNvPicPr preferRelativeResize="0"/>
          <p:nvPr/>
        </p:nvPicPr>
        <p:blipFill>
          <a:blip r:embed="rId3">
            <a:alphaModFix/>
          </a:blip>
          <a:stretch>
            <a:fillRect/>
          </a:stretch>
        </p:blipFill>
        <p:spPr>
          <a:xfrm>
            <a:off x="3886588" y="3146958"/>
            <a:ext cx="2274375" cy="2851000"/>
          </a:xfrm>
          <a:prstGeom prst="rect">
            <a:avLst/>
          </a:prstGeom>
          <a:noFill/>
          <a:ln>
            <a:noFill/>
          </a:ln>
        </p:spPr>
      </p:pic>
      <p:pic>
        <p:nvPicPr>
          <p:cNvPr id="162" name="Google Shape;162;p17"/>
          <p:cNvPicPr preferRelativeResize="0"/>
          <p:nvPr/>
        </p:nvPicPr>
        <p:blipFill>
          <a:blip r:embed="rId4">
            <a:alphaModFix/>
          </a:blip>
          <a:stretch>
            <a:fillRect/>
          </a:stretch>
        </p:blipFill>
        <p:spPr>
          <a:xfrm>
            <a:off x="972825" y="5048775"/>
            <a:ext cx="1186435" cy="891539"/>
          </a:xfrm>
          <a:prstGeom prst="rect">
            <a:avLst/>
          </a:prstGeom>
          <a:noFill/>
          <a:ln w="9525" cap="flat" cmpd="sng">
            <a:solidFill>
              <a:srgbClr val="003087"/>
            </a:solidFill>
            <a:prstDash val="solid"/>
            <a:round/>
            <a:headEnd type="none" w="sm" len="sm"/>
            <a:tailEnd type="none" w="sm" len="sm"/>
          </a:ln>
        </p:spPr>
      </p:pic>
      <p:pic>
        <p:nvPicPr>
          <p:cNvPr id="163" name="Google Shape;163;p17"/>
          <p:cNvPicPr preferRelativeResize="0"/>
          <p:nvPr/>
        </p:nvPicPr>
        <p:blipFill>
          <a:blip r:embed="rId5">
            <a:alphaModFix/>
          </a:blip>
          <a:stretch>
            <a:fillRect/>
          </a:stretch>
        </p:blipFill>
        <p:spPr>
          <a:xfrm>
            <a:off x="1260175" y="4328438"/>
            <a:ext cx="1670547" cy="1188721"/>
          </a:xfrm>
          <a:prstGeom prst="rect">
            <a:avLst/>
          </a:prstGeom>
          <a:noFill/>
          <a:ln w="9525" cap="flat" cmpd="sng">
            <a:solidFill>
              <a:srgbClr val="003087"/>
            </a:solidFill>
            <a:prstDash val="solid"/>
            <a:round/>
            <a:headEnd type="none" w="sm" len="sm"/>
            <a:tailEnd type="none" w="sm" len="sm"/>
          </a:ln>
        </p:spPr>
      </p:pic>
      <p:pic>
        <p:nvPicPr>
          <p:cNvPr id="164" name="Google Shape;164;p17"/>
          <p:cNvPicPr preferRelativeResize="0"/>
          <p:nvPr/>
        </p:nvPicPr>
        <p:blipFill>
          <a:blip r:embed="rId6">
            <a:alphaModFix/>
          </a:blip>
          <a:stretch>
            <a:fillRect/>
          </a:stretch>
        </p:blipFill>
        <p:spPr>
          <a:xfrm>
            <a:off x="1658597" y="3860052"/>
            <a:ext cx="1193293" cy="891539"/>
          </a:xfrm>
          <a:prstGeom prst="rect">
            <a:avLst/>
          </a:prstGeom>
          <a:noFill/>
          <a:ln w="9525" cap="flat" cmpd="sng">
            <a:solidFill>
              <a:srgbClr val="003087"/>
            </a:solidFill>
            <a:prstDash val="solid"/>
            <a:round/>
            <a:headEnd type="none" w="sm" len="sm"/>
            <a:tailEnd type="none" w="sm" len="sm"/>
          </a:ln>
        </p:spPr>
      </p:pic>
      <p:pic>
        <p:nvPicPr>
          <p:cNvPr id="165" name="Google Shape;165;p17"/>
          <p:cNvPicPr preferRelativeResize="0"/>
          <p:nvPr/>
        </p:nvPicPr>
        <p:blipFill>
          <a:blip r:embed="rId7">
            <a:alphaModFix/>
          </a:blip>
          <a:stretch>
            <a:fillRect/>
          </a:stretch>
        </p:blipFill>
        <p:spPr>
          <a:xfrm>
            <a:off x="2030604" y="2825302"/>
            <a:ext cx="1200153" cy="1164852"/>
          </a:xfrm>
          <a:prstGeom prst="rect">
            <a:avLst/>
          </a:prstGeom>
          <a:noFill/>
          <a:ln>
            <a:noFill/>
          </a:ln>
        </p:spPr>
      </p:pic>
      <p:cxnSp>
        <p:nvCxnSpPr>
          <p:cNvPr id="166" name="Google Shape;166;p17"/>
          <p:cNvCxnSpPr>
            <a:stCxn id="167" idx="1"/>
          </p:cNvCxnSpPr>
          <p:nvPr/>
        </p:nvCxnSpPr>
        <p:spPr>
          <a:xfrm>
            <a:off x="3539600" y="5332372"/>
            <a:ext cx="505500" cy="0"/>
          </a:xfrm>
          <a:prstGeom prst="straightConnector1">
            <a:avLst/>
          </a:prstGeom>
          <a:noFill/>
          <a:ln w="19050" cap="flat" cmpd="sng">
            <a:solidFill>
              <a:schemeClr val="dk1"/>
            </a:solidFill>
            <a:prstDash val="solid"/>
            <a:round/>
            <a:headEnd type="none" w="med" len="med"/>
            <a:tailEnd type="triangle" w="med" len="med"/>
          </a:ln>
        </p:spPr>
      </p:cxnSp>
      <p:sp>
        <p:nvSpPr>
          <p:cNvPr id="168" name="Google Shape;168;p17"/>
          <p:cNvSpPr txBox="1"/>
          <p:nvPr/>
        </p:nvSpPr>
        <p:spPr>
          <a:xfrm>
            <a:off x="495925" y="3181792"/>
            <a:ext cx="11283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Horn Array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7"/>
          <p:cNvSpPr/>
          <p:nvPr/>
        </p:nvSpPr>
        <p:spPr>
          <a:xfrm flipH="1">
            <a:off x="727425" y="3926900"/>
            <a:ext cx="245400" cy="2071200"/>
          </a:xfrm>
          <a:prstGeom prst="rightBrace">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7"/>
          <p:cNvSpPr/>
          <p:nvPr/>
        </p:nvSpPr>
        <p:spPr>
          <a:xfrm flipH="1">
            <a:off x="1489675" y="2809300"/>
            <a:ext cx="167700" cy="1164900"/>
          </a:xfrm>
          <a:prstGeom prst="rightBrace">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7"/>
          <p:cNvSpPr txBox="1"/>
          <p:nvPr/>
        </p:nvSpPr>
        <p:spPr>
          <a:xfrm>
            <a:off x="0" y="4635200"/>
            <a:ext cx="11283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Interface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Wafers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72" name="Google Shape;172;p17"/>
          <p:cNvPicPr preferRelativeResize="0"/>
          <p:nvPr/>
        </p:nvPicPr>
        <p:blipFill>
          <a:blip r:embed="rId8">
            <a:alphaModFix/>
          </a:blip>
          <a:stretch>
            <a:fillRect/>
          </a:stretch>
        </p:blipFill>
        <p:spPr>
          <a:xfrm>
            <a:off x="6899406" y="2601645"/>
            <a:ext cx="915175" cy="1581350"/>
          </a:xfrm>
          <a:prstGeom prst="rect">
            <a:avLst/>
          </a:prstGeom>
          <a:noFill/>
          <a:ln w="19050" cap="flat" cmpd="sng">
            <a:solidFill>
              <a:srgbClr val="595959"/>
            </a:solidFill>
            <a:prstDash val="solid"/>
            <a:round/>
            <a:headEnd type="none" w="sm" len="sm"/>
            <a:tailEnd type="none" w="sm" len="sm"/>
          </a:ln>
        </p:spPr>
      </p:pic>
      <p:pic>
        <p:nvPicPr>
          <p:cNvPr id="173" name="Google Shape;173;p17"/>
          <p:cNvPicPr preferRelativeResize="0"/>
          <p:nvPr/>
        </p:nvPicPr>
        <p:blipFill>
          <a:blip r:embed="rId9">
            <a:alphaModFix/>
          </a:blip>
          <a:stretch>
            <a:fillRect/>
          </a:stretch>
        </p:blipFill>
        <p:spPr>
          <a:xfrm>
            <a:off x="6518475" y="4228528"/>
            <a:ext cx="2491250" cy="1867425"/>
          </a:xfrm>
          <a:prstGeom prst="rect">
            <a:avLst/>
          </a:prstGeom>
          <a:noFill/>
          <a:ln w="9525" cap="flat" cmpd="sng">
            <a:solidFill>
              <a:srgbClr val="595959"/>
            </a:solidFill>
            <a:prstDash val="solid"/>
            <a:round/>
            <a:headEnd type="none" w="sm" len="sm"/>
            <a:tailEnd type="none" w="sm" len="sm"/>
          </a:ln>
        </p:spPr>
      </p:pic>
      <p:sp>
        <p:nvSpPr>
          <p:cNvPr id="167" name="Google Shape;167;p17"/>
          <p:cNvSpPr/>
          <p:nvPr/>
        </p:nvSpPr>
        <p:spPr>
          <a:xfrm rot="10800000" flipH="1">
            <a:off x="3294200" y="2857807"/>
            <a:ext cx="245400" cy="3410700"/>
          </a:xfrm>
          <a:prstGeom prst="rightBrace">
            <a:avLst>
              <a:gd name="adj1" fmla="val 50000"/>
              <a:gd name="adj2" fmla="val 2744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74" name="Google Shape;174;p17"/>
          <p:cNvCxnSpPr>
            <a:stCxn id="173" idx="1"/>
          </p:cNvCxnSpPr>
          <p:nvPr/>
        </p:nvCxnSpPr>
        <p:spPr>
          <a:xfrm flipH="1">
            <a:off x="6058575" y="5162241"/>
            <a:ext cx="459900" cy="16200"/>
          </a:xfrm>
          <a:prstGeom prst="straightConnector1">
            <a:avLst/>
          </a:prstGeom>
          <a:noFill/>
          <a:ln w="19050" cap="flat" cmpd="sng">
            <a:solidFill>
              <a:schemeClr val="dk1"/>
            </a:solidFill>
            <a:prstDash val="solid"/>
            <a:round/>
            <a:headEnd type="none" w="med" len="med"/>
            <a:tailEnd type="triangle" w="med" len="med"/>
          </a:ln>
        </p:spPr>
      </p:cxnSp>
      <p:cxnSp>
        <p:nvCxnSpPr>
          <p:cNvPr id="175" name="Google Shape;175;p17"/>
          <p:cNvCxnSpPr>
            <a:stCxn id="172" idx="1"/>
          </p:cNvCxnSpPr>
          <p:nvPr/>
        </p:nvCxnSpPr>
        <p:spPr>
          <a:xfrm flipH="1">
            <a:off x="6072606" y="3392320"/>
            <a:ext cx="826800" cy="624900"/>
          </a:xfrm>
          <a:prstGeom prst="straightConnector1">
            <a:avLst/>
          </a:prstGeom>
          <a:noFill/>
          <a:ln w="19050" cap="flat" cmpd="sng">
            <a:solidFill>
              <a:schemeClr val="dk1"/>
            </a:solidFill>
            <a:prstDash val="solid"/>
            <a:round/>
            <a:headEnd type="none" w="med" len="med"/>
            <a:tailEnd type="triangle" w="med" len="med"/>
          </a:ln>
        </p:spPr>
      </p:cxnSp>
      <p:sp>
        <p:nvSpPr>
          <p:cNvPr id="176" name="Google Shape;176;p17"/>
          <p:cNvSpPr txBox="1"/>
          <p:nvPr/>
        </p:nvSpPr>
        <p:spPr>
          <a:xfrm>
            <a:off x="6987400" y="6075408"/>
            <a:ext cx="1553400" cy="400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Detector wafer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17"/>
          <p:cNvSpPr txBox="1"/>
          <p:nvPr/>
        </p:nvSpPr>
        <p:spPr>
          <a:xfrm>
            <a:off x="7505738" y="2781975"/>
            <a:ext cx="1448100" cy="615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Readout module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17"/>
          <p:cNvSpPr txBox="1"/>
          <p:nvPr/>
        </p:nvSpPr>
        <p:spPr>
          <a:xfrm>
            <a:off x="3886638" y="2857800"/>
            <a:ext cx="2274300" cy="400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Module Assembly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B19F71-44D8-4676-96CD-32E34F3C8E56}"/>
              </a:ext>
            </a:extLst>
          </p:cNvPr>
          <p:cNvSpPr>
            <a:spLocks noGrp="1"/>
          </p:cNvSpPr>
          <p:nvPr>
            <p:ph type="sldNum" sz="quarter" idx="12"/>
          </p:nvPr>
        </p:nvSpPr>
        <p:spPr/>
        <p:txBody>
          <a:bodyPr/>
          <a:lstStyle/>
          <a:p>
            <a:fld id="{600448BA-62AF-4340-AB5F-316C0E06117B}" type="slidenum">
              <a:rPr lang="en-US" smtClean="0"/>
              <a:pPr/>
              <a:t>13</a:t>
            </a:fld>
            <a:endParaRPr lang="en-US"/>
          </a:p>
        </p:txBody>
      </p:sp>
      <p:sp>
        <p:nvSpPr>
          <p:cNvPr id="5" name="TextBox 4">
            <a:extLst>
              <a:ext uri="{FF2B5EF4-FFF2-40B4-BE49-F238E27FC236}">
                <a16:creationId xmlns:a16="http://schemas.microsoft.com/office/drawing/2014/main" id="{815A3D43-EE87-4080-A309-B55CC6164A96}"/>
              </a:ext>
            </a:extLst>
          </p:cNvPr>
          <p:cNvSpPr txBox="1"/>
          <p:nvPr/>
        </p:nvSpPr>
        <p:spPr>
          <a:xfrm>
            <a:off x="57972" y="82369"/>
            <a:ext cx="8705028" cy="461665"/>
          </a:xfrm>
          <a:prstGeom prst="rect">
            <a:avLst/>
          </a:prstGeom>
          <a:noFill/>
        </p:spPr>
        <p:txBody>
          <a:bodyPr wrap="square" rtlCol="0">
            <a:spAutoFit/>
          </a:bodyPr>
          <a:lstStyle/>
          <a:p>
            <a:r>
              <a:rPr lang="en-US" sz="2400" dirty="0">
                <a:solidFill>
                  <a:schemeClr val="bg1"/>
                </a:solidFill>
              </a:rPr>
              <a:t>DOE’s SC and HEP – DEI efforts</a:t>
            </a:r>
          </a:p>
        </p:txBody>
      </p:sp>
      <p:sp>
        <p:nvSpPr>
          <p:cNvPr id="6" name="TextBox 5">
            <a:extLst>
              <a:ext uri="{FF2B5EF4-FFF2-40B4-BE49-F238E27FC236}">
                <a16:creationId xmlns:a16="http://schemas.microsoft.com/office/drawing/2014/main" id="{ADB09041-B637-4092-A086-B2CC513687D9}"/>
              </a:ext>
            </a:extLst>
          </p:cNvPr>
          <p:cNvSpPr txBox="1"/>
          <p:nvPr/>
        </p:nvSpPr>
        <p:spPr>
          <a:xfrm>
            <a:off x="283177" y="1094645"/>
            <a:ext cx="8754083" cy="5032147"/>
          </a:xfrm>
          <a:prstGeom prst="rect">
            <a:avLst/>
          </a:prstGeom>
          <a:noFill/>
        </p:spPr>
        <p:txBody>
          <a:bodyPr wrap="square">
            <a:spAutoFit/>
          </a:bodyPr>
          <a:lstStyle/>
          <a:p>
            <a:r>
              <a:rPr lang="en-US" dirty="0">
                <a:solidFill>
                  <a:srgbClr val="0000CC"/>
                </a:solidFill>
              </a:rPr>
              <a:t>The DOE </a:t>
            </a:r>
            <a:r>
              <a:rPr lang="en-US" b="1" dirty="0">
                <a:solidFill>
                  <a:srgbClr val="0000CC"/>
                </a:solidFill>
              </a:rPr>
              <a:t>Office of Science (SC) </a:t>
            </a:r>
            <a:r>
              <a:rPr lang="en-US" dirty="0">
                <a:solidFill>
                  <a:srgbClr val="0000CC"/>
                </a:solidFill>
              </a:rPr>
              <a:t>is fully committed to fostering safe, diverse, equitable, and inclusive work, research, and funding environments that value mutual respect and personal integrity. </a:t>
            </a:r>
          </a:p>
          <a:p>
            <a:r>
              <a:rPr lang="en-US" sz="1400" dirty="0">
                <a:solidFill>
                  <a:srgbClr val="0000CC"/>
                </a:solidFill>
                <a:hlinkClick r:id="rId3"/>
              </a:rPr>
              <a:t>https://www.energy.gov/science/diversity-equity-inclusion</a:t>
            </a:r>
            <a:endParaRPr lang="en-US" sz="1400" dirty="0">
              <a:solidFill>
                <a:srgbClr val="0000CC"/>
              </a:solidFill>
            </a:endParaRPr>
          </a:p>
          <a:p>
            <a:endParaRPr lang="en-US" dirty="0">
              <a:solidFill>
                <a:srgbClr val="0000CC"/>
              </a:solidFill>
            </a:endParaRPr>
          </a:p>
          <a:p>
            <a:r>
              <a:rPr lang="en-US" dirty="0">
                <a:solidFill>
                  <a:srgbClr val="0000CC"/>
                </a:solidFill>
              </a:rPr>
              <a:t>DOE </a:t>
            </a:r>
            <a:r>
              <a:rPr lang="en-US" b="1" dirty="0">
                <a:solidFill>
                  <a:srgbClr val="0000CC"/>
                </a:solidFill>
              </a:rPr>
              <a:t>SC</a:t>
            </a:r>
            <a:r>
              <a:rPr lang="en-US" dirty="0">
                <a:solidFill>
                  <a:srgbClr val="0000CC"/>
                </a:solidFill>
              </a:rPr>
              <a:t>-wide effort to implement DEI 2019 Report Recommendations. See report to Nov. 2021 HEPAP by Dr. Julie Carruthers, head of DOE SC Office of Diversity, Inclusion &amp; Research Integrity. </a:t>
            </a:r>
          </a:p>
          <a:p>
            <a:r>
              <a:rPr lang="en-US" sz="1400" dirty="0">
                <a:hlinkClick r:id="rId4"/>
              </a:rPr>
              <a:t>https://science.osti.gov/-/media/hep/hepap/pdf/202111/SC_DEI_Initiatives-Carruthers_HEPAP_202111.pdf</a:t>
            </a:r>
            <a:endParaRPr lang="en-US" sz="1400" dirty="0"/>
          </a:p>
          <a:p>
            <a:endParaRPr lang="en-US" sz="1700" dirty="0"/>
          </a:p>
          <a:p>
            <a:r>
              <a:rPr lang="en-US" sz="1700" b="1" dirty="0">
                <a:effectLst/>
                <a:ea typeface="Calibri" panose="020F0502020204030204" pitchFamily="34" charset="0"/>
                <a:cs typeface="Times New Roman" panose="02020603050405020304" pitchFamily="18" charset="0"/>
              </a:rPr>
              <a:t>SC</a:t>
            </a:r>
            <a:r>
              <a:rPr lang="en-US" sz="1700" dirty="0">
                <a:effectLst/>
                <a:ea typeface="Calibri" panose="020F0502020204030204" pitchFamily="34" charset="0"/>
                <a:cs typeface="Times New Roman" panose="02020603050405020304" pitchFamily="18" charset="0"/>
              </a:rPr>
              <a:t> has added language to its </a:t>
            </a:r>
            <a:r>
              <a:rPr lang="en-US" sz="1700" dirty="0"/>
              <a:t>Funding Opportunity Announcement’s (</a:t>
            </a:r>
            <a:r>
              <a:rPr lang="en-US" sz="1700" dirty="0">
                <a:effectLst/>
                <a:ea typeface="Calibri" panose="020F0502020204030204" pitchFamily="34" charset="0"/>
                <a:cs typeface="Times New Roman" panose="02020603050405020304" pitchFamily="18" charset="0"/>
              </a:rPr>
              <a:t>FOA) to remind the community of prohibition of harassment &amp; discrimination by awardees and recipient institutions. </a:t>
            </a:r>
          </a:p>
          <a:p>
            <a:endParaRPr lang="en-US" sz="1700" dirty="0">
              <a:effectLst/>
              <a:ea typeface="Calibri" panose="020F0502020204030204" pitchFamily="34" charset="0"/>
              <a:cs typeface="Times New Roman" panose="02020603050405020304" pitchFamily="18" charset="0"/>
            </a:endParaRPr>
          </a:p>
          <a:p>
            <a:r>
              <a:rPr lang="en-US" sz="1700" b="1" dirty="0">
                <a:ea typeface="Calibri" panose="020F0502020204030204" pitchFamily="34" charset="0"/>
                <a:cs typeface="Times New Roman" panose="02020603050405020304" pitchFamily="18" charset="0"/>
              </a:rPr>
              <a:t>SC</a:t>
            </a:r>
            <a:r>
              <a:rPr lang="en-US" sz="1700" dirty="0">
                <a:effectLst/>
                <a:ea typeface="Calibri" panose="020F0502020204030204" pitchFamily="34" charset="0"/>
                <a:cs typeface="Times New Roman" panose="02020603050405020304" pitchFamily="18" charset="0"/>
              </a:rPr>
              <a:t> now includes diversity-promoting program policy factors in all of its </a:t>
            </a:r>
            <a:r>
              <a:rPr lang="en-US" sz="1700" dirty="0"/>
              <a:t>FOA’s </a:t>
            </a:r>
            <a:r>
              <a:rPr lang="en-US" sz="1700" dirty="0">
                <a:effectLst/>
                <a:ea typeface="Calibri" panose="020F0502020204030204" pitchFamily="34" charset="0"/>
                <a:cs typeface="Times New Roman" panose="02020603050405020304" pitchFamily="18" charset="0"/>
              </a:rPr>
              <a:t>which allow the selection official to make award decisions based on other factors when all other things such as merit are considered equal, including e.g. </a:t>
            </a:r>
            <a:r>
              <a:rPr lang="en-US" sz="1700" dirty="0">
                <a:ea typeface="Calibri" panose="020F0502020204030204" pitchFamily="34" charset="0"/>
                <a:cs typeface="Times New Roman" panose="02020603050405020304" pitchFamily="18" charset="0"/>
              </a:rPr>
              <a:t>promoting diversity of PI’s, institutions, etc.</a:t>
            </a:r>
          </a:p>
        </p:txBody>
      </p:sp>
      <p:sp>
        <p:nvSpPr>
          <p:cNvPr id="4" name="Footer Placeholder 3">
            <a:extLst>
              <a:ext uri="{FF2B5EF4-FFF2-40B4-BE49-F238E27FC236}">
                <a16:creationId xmlns:a16="http://schemas.microsoft.com/office/drawing/2014/main" id="{1E439F64-4E6C-B2F9-CFEC-05E1649037D7}"/>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3688644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B19F71-44D8-4676-96CD-32E34F3C8E56}"/>
              </a:ext>
            </a:extLst>
          </p:cNvPr>
          <p:cNvSpPr>
            <a:spLocks noGrp="1"/>
          </p:cNvSpPr>
          <p:nvPr>
            <p:ph type="sldNum" sz="quarter" idx="12"/>
          </p:nvPr>
        </p:nvSpPr>
        <p:spPr/>
        <p:txBody>
          <a:bodyPr/>
          <a:lstStyle/>
          <a:p>
            <a:fld id="{600448BA-62AF-4340-AB5F-316C0E06117B}" type="slidenum">
              <a:rPr lang="en-US" smtClean="0"/>
              <a:pPr/>
              <a:t>14</a:t>
            </a:fld>
            <a:endParaRPr lang="en-US"/>
          </a:p>
        </p:txBody>
      </p:sp>
      <p:sp>
        <p:nvSpPr>
          <p:cNvPr id="5" name="TextBox 4">
            <a:extLst>
              <a:ext uri="{FF2B5EF4-FFF2-40B4-BE49-F238E27FC236}">
                <a16:creationId xmlns:a16="http://schemas.microsoft.com/office/drawing/2014/main" id="{815A3D43-EE87-4080-A309-B55CC6164A96}"/>
              </a:ext>
            </a:extLst>
          </p:cNvPr>
          <p:cNvSpPr txBox="1"/>
          <p:nvPr/>
        </p:nvSpPr>
        <p:spPr>
          <a:xfrm>
            <a:off x="57972" y="82369"/>
            <a:ext cx="8705028" cy="830997"/>
          </a:xfrm>
          <a:prstGeom prst="rect">
            <a:avLst/>
          </a:prstGeom>
          <a:noFill/>
        </p:spPr>
        <p:txBody>
          <a:bodyPr wrap="square" rtlCol="0">
            <a:spAutoFit/>
          </a:bodyPr>
          <a:lstStyle/>
          <a:p>
            <a:r>
              <a:rPr lang="en-US" sz="2400" dirty="0">
                <a:solidFill>
                  <a:schemeClr val="bg1"/>
                </a:solidFill>
              </a:rPr>
              <a:t>DOE’s SC and HEP – Funding Opportunities</a:t>
            </a:r>
          </a:p>
          <a:p>
            <a:r>
              <a:rPr lang="en-US" sz="2400" dirty="0">
                <a:solidFill>
                  <a:schemeClr val="bg1"/>
                </a:solidFill>
              </a:rPr>
              <a:t>https://science.osti.gov/Funding-Opportunities</a:t>
            </a:r>
          </a:p>
        </p:txBody>
      </p:sp>
      <p:sp>
        <p:nvSpPr>
          <p:cNvPr id="9" name="TextBox 8">
            <a:extLst>
              <a:ext uri="{FF2B5EF4-FFF2-40B4-BE49-F238E27FC236}">
                <a16:creationId xmlns:a16="http://schemas.microsoft.com/office/drawing/2014/main" id="{850AD53C-6BD9-49E4-9F30-F9111FED21F0}"/>
              </a:ext>
            </a:extLst>
          </p:cNvPr>
          <p:cNvSpPr txBox="1"/>
          <p:nvPr/>
        </p:nvSpPr>
        <p:spPr>
          <a:xfrm>
            <a:off x="304800" y="898749"/>
            <a:ext cx="8705028" cy="5324535"/>
          </a:xfrm>
          <a:prstGeom prst="rect">
            <a:avLst/>
          </a:prstGeom>
          <a:noFill/>
        </p:spPr>
        <p:txBody>
          <a:bodyPr wrap="square">
            <a:spAutoFit/>
          </a:bodyPr>
          <a:lstStyle/>
          <a:p>
            <a:pPr marL="30361" indent="0">
              <a:lnSpc>
                <a:spcPct val="100000"/>
              </a:lnSpc>
              <a:spcBef>
                <a:spcPts val="0"/>
              </a:spcBef>
              <a:buNone/>
            </a:pPr>
            <a:r>
              <a:rPr lang="en-US" b="1" dirty="0"/>
              <a:t>HEP Research Opportunities </a:t>
            </a:r>
            <a:r>
              <a:rPr lang="en-US" dirty="0"/>
              <a:t>FOA (our primary research FOA) for </a:t>
            </a:r>
            <a:r>
              <a:rPr kumimoji="0" lang="en-US" sz="1600" b="1" i="0" u="none" strike="noStrike" kern="1200" cap="none" spc="0" normalizeH="0" baseline="0" noProof="0" dirty="0">
                <a:ln>
                  <a:noFill/>
                </a:ln>
                <a:solidFill>
                  <a:srgbClr val="0F3F66"/>
                </a:solidFill>
                <a:effectLst/>
                <a:uLnTx/>
                <a:uFillTx/>
                <a:latin typeface="Verdana"/>
                <a:ea typeface="+mn-ea"/>
                <a:cs typeface="Calibri" pitchFamily="34" charset="0"/>
              </a:rPr>
              <a:t>Six HEP research subprograms</a:t>
            </a:r>
          </a:p>
          <a:p>
            <a:pPr marL="64008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a:ea typeface="+mn-ea"/>
                <a:cs typeface="Calibri" pitchFamily="34" charset="0"/>
              </a:rPr>
              <a:t>Energy, Intensity, and </a:t>
            </a:r>
            <a:r>
              <a:rPr kumimoji="0" lang="en-US" sz="1600" b="1" i="0" u="none" strike="noStrike" kern="1200" cap="none" spc="0" normalizeH="0" baseline="0" noProof="0" dirty="0">
                <a:ln>
                  <a:noFill/>
                </a:ln>
                <a:solidFill>
                  <a:srgbClr val="007778"/>
                </a:solidFill>
                <a:effectLst/>
                <a:uLnTx/>
                <a:uFillTx/>
                <a:latin typeface="Verdana"/>
                <a:ea typeface="+mn-ea"/>
                <a:cs typeface="Calibri" pitchFamily="34" charset="0"/>
              </a:rPr>
              <a:t>Cosmic Frontiers</a:t>
            </a:r>
          </a:p>
          <a:p>
            <a:pPr marL="64008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a:ea typeface="+mn-ea"/>
                <a:cs typeface="Calibri" pitchFamily="34" charset="0"/>
              </a:rPr>
              <a:t>HEP Theory, Accelerator R&amp;D, and Detector R&amp;D</a:t>
            </a:r>
          </a:p>
          <a:p>
            <a:pPr marL="274320" marR="0" lvl="0" indent="-27432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F3F66"/>
                </a:solidFill>
                <a:effectLst/>
                <a:uLnTx/>
                <a:uFillTx/>
                <a:latin typeface="Verdana"/>
                <a:ea typeface="+mn-ea"/>
                <a:cs typeface="Calibri" pitchFamily="34" charset="0"/>
              </a:rPr>
              <a:t>Letter of Intent (strongly encouraged) due ~ August</a:t>
            </a:r>
            <a:endParaRPr kumimoji="0" lang="en-US" sz="1600" b="1" i="1" u="none" strike="noStrike" kern="1200" cap="none" spc="0" normalizeH="0" baseline="0" noProof="0" dirty="0">
              <a:ln>
                <a:noFill/>
              </a:ln>
              <a:solidFill>
                <a:srgbClr val="C00000"/>
              </a:solidFill>
              <a:effectLst/>
              <a:uLnTx/>
              <a:uFillTx/>
              <a:latin typeface="Verdana"/>
              <a:ea typeface="+mn-ea"/>
              <a:cs typeface="Calibri" pitchFamily="34" charset="0"/>
            </a:endParaRPr>
          </a:p>
          <a:p>
            <a:pPr marL="274320" marR="0" lvl="0" indent="-27432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600" b="1" i="0" u="none" strike="noStrike" kern="1200" cap="none" spc="0" normalizeH="0" baseline="0" noProof="0" dirty="0">
                <a:ln>
                  <a:noFill/>
                </a:ln>
                <a:solidFill>
                  <a:srgbClr val="0F3F66"/>
                </a:solidFill>
                <a:effectLst/>
                <a:uLnTx/>
                <a:uFillTx/>
                <a:latin typeface="Verdana"/>
                <a:ea typeface="+mn-ea"/>
                <a:cs typeface="Calibri" pitchFamily="34" charset="0"/>
              </a:rPr>
              <a:t>Final Proposal deadline ~ October</a:t>
            </a:r>
            <a:endParaRPr kumimoji="0" lang="en-US" sz="1600" b="1" i="0" u="none" strike="noStrike" kern="1200" cap="none" spc="0" normalizeH="0" baseline="0" noProof="0" dirty="0">
              <a:ln>
                <a:noFill/>
              </a:ln>
              <a:solidFill>
                <a:srgbClr val="C00000"/>
              </a:solidFill>
              <a:effectLst/>
              <a:uLnTx/>
              <a:uFillTx/>
              <a:latin typeface="Verdana"/>
              <a:ea typeface="+mn-ea"/>
              <a:cs typeface="Arial" panose="020B0604020202020204" pitchFamily="34" charset="0"/>
            </a:endParaRPr>
          </a:p>
          <a:p>
            <a:pPr marL="274320" marR="0" lvl="0" indent="-27432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600" b="1" i="0" u="none" strike="noStrike" kern="1200" cap="none" spc="0" normalizeH="0" baseline="0" noProof="0" dirty="0">
                <a:ln>
                  <a:noFill/>
                </a:ln>
                <a:solidFill>
                  <a:srgbClr val="0F3F66"/>
                </a:solidFill>
                <a:effectLst/>
                <a:uLnTx/>
                <a:uFillTx/>
                <a:latin typeface="Verdana"/>
                <a:ea typeface="+mn-ea"/>
                <a:cs typeface="Arial" panose="020B0604020202020204" pitchFamily="34" charset="0"/>
              </a:rPr>
              <a:t>Review and Selection processes: Winter/Spring</a:t>
            </a: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srgbClr val="C00000"/>
              </a:solidFill>
              <a:effectLst/>
              <a:uLnTx/>
              <a:uFillTx/>
              <a:latin typeface="Verdan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Verdana"/>
                <a:ea typeface="+mn-ea"/>
                <a:cs typeface="Arial" panose="020B0604020202020204" pitchFamily="34" charset="0"/>
              </a:rPr>
              <a:t>Please read the FOA carefully and comply with all requirements! There</a:t>
            </a:r>
            <a:r>
              <a:rPr kumimoji="0" lang="en-US" sz="1600" b="1" i="0" u="none" strike="noStrike" kern="1200" cap="none" spc="0" normalizeH="0" noProof="0" dirty="0">
                <a:ln>
                  <a:noFill/>
                </a:ln>
                <a:solidFill>
                  <a:srgbClr val="C00000"/>
                </a:solidFill>
                <a:effectLst/>
                <a:uLnTx/>
                <a:uFillTx/>
                <a:latin typeface="Verdana"/>
                <a:ea typeface="+mn-ea"/>
                <a:cs typeface="Arial" panose="020B0604020202020204" pitchFamily="34" charset="0"/>
              </a:rPr>
              <a:t> is an associated</a:t>
            </a:r>
            <a:r>
              <a:rPr kumimoji="0" lang="en-US" sz="1600" b="1" i="0" u="none" strike="noStrike" kern="1200" cap="none" spc="0" normalizeH="0" baseline="0" noProof="0" dirty="0">
                <a:ln>
                  <a:noFill/>
                </a:ln>
                <a:solidFill>
                  <a:srgbClr val="C00000"/>
                </a:solidFill>
                <a:effectLst/>
                <a:uLnTx/>
                <a:uFillTx/>
                <a:latin typeface="Verdana"/>
                <a:ea typeface="+mn-ea"/>
                <a:cs typeface="Arial" panose="020B0604020202020204" pitchFamily="34" charset="0"/>
              </a:rPr>
              <a:t> FAQ.</a:t>
            </a:r>
            <a:endParaRPr kumimoji="0" lang="en-US" sz="1600" b="1" i="1" u="none" strike="noStrike" kern="1200" cap="none" spc="0" normalizeH="0" baseline="0" noProof="0" dirty="0">
              <a:ln>
                <a:noFill/>
              </a:ln>
              <a:solidFill>
                <a:srgbClr val="0000CC"/>
              </a:solidFill>
              <a:effectLst/>
              <a:uLnTx/>
              <a:uFillTx/>
              <a:latin typeface="Verdan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CC"/>
                </a:solidFill>
                <a:effectLst/>
                <a:uLnTx/>
                <a:uFillTx/>
                <a:latin typeface="Verdana"/>
                <a:ea typeface="+mn-ea"/>
                <a:cs typeface="Arial" panose="020B0604020202020204" pitchFamily="34" charset="0"/>
              </a:rPr>
              <a:t>See </a:t>
            </a:r>
            <a:r>
              <a:rPr kumimoji="0" lang="en-US" sz="1800" b="0" i="1" u="none" strike="noStrike" kern="1200" cap="none" spc="0" normalizeH="0" baseline="0" noProof="0" dirty="0">
                <a:ln>
                  <a:noFill/>
                </a:ln>
                <a:solidFill>
                  <a:srgbClr val="0000CC"/>
                </a:solidFill>
                <a:effectLst/>
                <a:uLnTx/>
                <a:uFillTx/>
                <a:latin typeface="Candara" panose="020E0502030303020204" pitchFamily="34" charset="0"/>
                <a:ea typeface="+mn-ea"/>
                <a:cs typeface="+mn-cs"/>
                <a:hlinkClick r:id="rId3">
                  <a:extLst>
                    <a:ext uri="{A12FA001-AC4F-418D-AE19-62706E023703}">
                      <ahyp:hlinkClr xmlns:ahyp="http://schemas.microsoft.com/office/drawing/2018/hyperlinkcolor" xmlns="" val="tx"/>
                    </a:ext>
                  </a:extLst>
                </a:hlinkClick>
              </a:rPr>
              <a:t>https://science.osti.gov/hep/Funding-Opportunities</a:t>
            </a:r>
            <a:r>
              <a:rPr kumimoji="0" lang="en-US" sz="1800" b="0" i="1" u="none" strike="noStrike" kern="1200" cap="none" spc="0" normalizeH="0" baseline="0" noProof="0" dirty="0">
                <a:ln>
                  <a:noFill/>
                </a:ln>
                <a:solidFill>
                  <a:srgbClr val="0000CC"/>
                </a:solidFill>
                <a:effectLst/>
                <a:uLnTx/>
                <a:uFillTx/>
                <a:latin typeface="Candara" panose="020E0502030303020204" pitchFamily="34" charset="0"/>
                <a:ea typeface="+mn-ea"/>
                <a:cs typeface="+mn-cs"/>
              </a:rPr>
              <a:t>   FOA # 2546</a:t>
            </a:r>
            <a:endParaRPr kumimoji="0" lang="en-US" sz="1600" b="1" i="0" u="none" strike="noStrike" kern="1200" cap="none" spc="0" normalizeH="0" baseline="0" noProof="0" dirty="0">
              <a:ln>
                <a:noFill/>
              </a:ln>
              <a:solidFill>
                <a:srgbClr val="C00000"/>
              </a:solidFill>
              <a:effectLst/>
              <a:uLnTx/>
              <a:uFillTx/>
              <a:latin typeface="Verdana"/>
              <a:ea typeface="+mn-ea"/>
              <a:cs typeface="Arial" panose="020B0604020202020204" pitchFamily="34" charset="0"/>
            </a:endParaRPr>
          </a:p>
          <a:p>
            <a:pPr marL="225425" lvl="1" indent="0">
              <a:lnSpc>
                <a:spcPct val="100000"/>
              </a:lnSpc>
              <a:spcBef>
                <a:spcPts val="0"/>
              </a:spcBef>
              <a:spcAft>
                <a:spcPts val="0"/>
              </a:spcAft>
              <a:buClr>
                <a:srgbClr val="0F3F66"/>
              </a:buClr>
              <a:buNone/>
              <a:defRPr/>
            </a:pPr>
            <a:endParaRPr lang="en-US" sz="1600" dirty="0">
              <a:solidFill>
                <a:schemeClr val="tx1"/>
              </a:solidFill>
              <a:cs typeface="Times New Roman" panose="02020603050405020304" pitchFamily="18" charset="0"/>
            </a:endParaRPr>
          </a:p>
          <a:p>
            <a:pPr marL="30361" indent="0">
              <a:lnSpc>
                <a:spcPct val="100000"/>
              </a:lnSpc>
              <a:spcBef>
                <a:spcPts val="0"/>
              </a:spcBef>
              <a:buNone/>
            </a:pPr>
            <a:r>
              <a:rPr lang="en-US" sz="1600" dirty="0"/>
              <a:t>FY2022 added an appendix on the PI’s Recruitment and Mentoring Plan: </a:t>
            </a:r>
          </a:p>
          <a:p>
            <a:pPr lvl="1">
              <a:lnSpc>
                <a:spcPct val="100000"/>
              </a:lnSpc>
              <a:spcBef>
                <a:spcPts val="0"/>
              </a:spcBef>
              <a:spcAft>
                <a:spcPts val="0"/>
              </a:spcAft>
            </a:pPr>
            <a:r>
              <a:rPr lang="en-US" sz="1600" dirty="0">
                <a:solidFill>
                  <a:srgbClr val="0D1789"/>
                </a:solidFill>
                <a:cs typeface="Times New Roman" panose="02020603050405020304" pitchFamily="18" charset="0"/>
              </a:rPr>
              <a:t>Included in research efforts is training of junior scientists (students &amp; postdocs) to enable them successfully complete their research and move to next career step.  </a:t>
            </a:r>
            <a:endParaRPr lang="en-US" sz="1600" dirty="0">
              <a:cs typeface="Times New Roman" panose="02020603050405020304" pitchFamily="18" charset="0"/>
            </a:endParaRPr>
          </a:p>
          <a:p>
            <a:pPr marL="127694" lvl="1" indent="0">
              <a:lnSpc>
                <a:spcPct val="100000"/>
              </a:lnSpc>
              <a:spcBef>
                <a:spcPts val="0"/>
              </a:spcBef>
              <a:spcAft>
                <a:spcPts val="0"/>
              </a:spcAft>
              <a:buNone/>
            </a:pPr>
            <a:r>
              <a:rPr lang="en-US" sz="1600" dirty="0">
                <a:cs typeface="Times New Roman" panose="02020603050405020304" pitchFamily="18" charset="0"/>
              </a:rPr>
              <a:t>Further, we want to broaden and diversify the HEP research community and increase opportunities for everyone to contribute.</a:t>
            </a:r>
          </a:p>
          <a:p>
            <a:pPr marL="568325" lvl="1" indent="-342900">
              <a:lnSpc>
                <a:spcPct val="100000"/>
              </a:lnSpc>
              <a:spcBef>
                <a:spcPts val="0"/>
              </a:spcBef>
              <a:spcAft>
                <a:spcPts val="0"/>
              </a:spcAft>
              <a:buClr>
                <a:srgbClr val="0F3F66"/>
              </a:buClr>
              <a:buFont typeface="Arial"/>
              <a:buChar char="•"/>
              <a:defRPr/>
            </a:pPr>
            <a:r>
              <a:rPr lang="en-US" sz="1600" dirty="0">
                <a:solidFill>
                  <a:schemeClr val="tx1"/>
                </a:solidFill>
              </a:rPr>
              <a:t>A </a:t>
            </a:r>
            <a:r>
              <a:rPr lang="en-US" sz="1600" u="sng" dirty="0">
                <a:solidFill>
                  <a:schemeClr val="tx1"/>
                </a:solidFill>
              </a:rPr>
              <a:t>new merit criterion was</a:t>
            </a:r>
            <a:r>
              <a:rPr lang="en-US" sz="1600" dirty="0">
                <a:solidFill>
                  <a:schemeClr val="tx1"/>
                </a:solidFill>
              </a:rPr>
              <a:t> added for proposal evaluation:</a:t>
            </a:r>
          </a:p>
          <a:p>
            <a:pPr marL="225425" lvl="1" indent="0">
              <a:lnSpc>
                <a:spcPct val="100000"/>
              </a:lnSpc>
              <a:spcBef>
                <a:spcPts val="0"/>
              </a:spcBef>
              <a:spcAft>
                <a:spcPts val="0"/>
              </a:spcAft>
              <a:buClr>
                <a:srgbClr val="0F3F66"/>
              </a:buClr>
              <a:buNone/>
              <a:defRPr/>
            </a:pPr>
            <a:r>
              <a:rPr lang="en-US" sz="1600" dirty="0">
                <a:solidFill>
                  <a:schemeClr val="tx1"/>
                </a:solidFill>
                <a:cs typeface="Times New Roman" panose="02020603050405020304" pitchFamily="18" charset="0"/>
              </a:rPr>
              <a:t>	Quality and Efficacy of Recruitment and Mentoring Plan</a:t>
            </a:r>
            <a:endParaRPr lang="en-US" sz="1600" dirty="0">
              <a:cs typeface="Times New Roman" panose="02020603050405020304" pitchFamily="18" charset="0"/>
            </a:endParaRPr>
          </a:p>
          <a:p>
            <a:pPr marL="225425" lvl="1" indent="0">
              <a:lnSpc>
                <a:spcPct val="100000"/>
              </a:lnSpc>
              <a:spcBef>
                <a:spcPts val="0"/>
              </a:spcBef>
              <a:spcAft>
                <a:spcPts val="0"/>
              </a:spcAft>
              <a:buClr>
                <a:srgbClr val="0F3F66"/>
              </a:buClr>
              <a:buNone/>
              <a:defRPr/>
            </a:pPr>
            <a:endParaRPr lang="en-US" sz="1600" dirty="0">
              <a:solidFill>
                <a:schemeClr val="tx1"/>
              </a:solidFill>
              <a:cs typeface="Times New Roman" panose="02020603050405020304" pitchFamily="18" charset="0"/>
            </a:endParaRPr>
          </a:p>
        </p:txBody>
      </p:sp>
      <p:sp>
        <p:nvSpPr>
          <p:cNvPr id="12" name="Footer Placeholder 11">
            <a:extLst>
              <a:ext uri="{FF2B5EF4-FFF2-40B4-BE49-F238E27FC236}">
                <a16:creationId xmlns:a16="http://schemas.microsoft.com/office/drawing/2014/main" id="{037D8268-596A-0D99-DEA8-8BF86C820D52}"/>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121247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B19F71-44D8-4676-96CD-32E34F3C8E56}"/>
              </a:ext>
            </a:extLst>
          </p:cNvPr>
          <p:cNvSpPr>
            <a:spLocks noGrp="1"/>
          </p:cNvSpPr>
          <p:nvPr>
            <p:ph type="sldNum" sz="quarter" idx="12"/>
          </p:nvPr>
        </p:nvSpPr>
        <p:spPr/>
        <p:txBody>
          <a:bodyPr/>
          <a:lstStyle/>
          <a:p>
            <a:fld id="{600448BA-62AF-4340-AB5F-316C0E06117B}" type="slidenum">
              <a:rPr lang="en-US" smtClean="0"/>
              <a:pPr/>
              <a:t>15</a:t>
            </a:fld>
            <a:endParaRPr lang="en-US"/>
          </a:p>
        </p:txBody>
      </p:sp>
      <p:sp>
        <p:nvSpPr>
          <p:cNvPr id="5" name="TextBox 4">
            <a:extLst>
              <a:ext uri="{FF2B5EF4-FFF2-40B4-BE49-F238E27FC236}">
                <a16:creationId xmlns:a16="http://schemas.microsoft.com/office/drawing/2014/main" id="{815A3D43-EE87-4080-A309-B55CC6164A96}"/>
              </a:ext>
            </a:extLst>
          </p:cNvPr>
          <p:cNvSpPr txBox="1"/>
          <p:nvPr/>
        </p:nvSpPr>
        <p:spPr>
          <a:xfrm>
            <a:off x="57972" y="82369"/>
            <a:ext cx="8705028" cy="830997"/>
          </a:xfrm>
          <a:prstGeom prst="rect">
            <a:avLst/>
          </a:prstGeom>
          <a:noFill/>
        </p:spPr>
        <p:txBody>
          <a:bodyPr wrap="square" rtlCol="0">
            <a:spAutoFit/>
          </a:bodyPr>
          <a:lstStyle/>
          <a:p>
            <a:r>
              <a:rPr lang="en-US" sz="2400" dirty="0">
                <a:solidFill>
                  <a:schemeClr val="bg1"/>
                </a:solidFill>
              </a:rPr>
              <a:t>DOE’s SC and HEP – Funding Opportunities</a:t>
            </a:r>
          </a:p>
          <a:p>
            <a:r>
              <a:rPr lang="en-US" sz="2400" dirty="0">
                <a:solidFill>
                  <a:schemeClr val="bg1"/>
                </a:solidFill>
              </a:rPr>
              <a:t>https://science.osti.gov/Funding-Opportunities</a:t>
            </a:r>
          </a:p>
        </p:txBody>
      </p:sp>
      <p:sp>
        <p:nvSpPr>
          <p:cNvPr id="7" name="TextBox 6">
            <a:extLst>
              <a:ext uri="{FF2B5EF4-FFF2-40B4-BE49-F238E27FC236}">
                <a16:creationId xmlns:a16="http://schemas.microsoft.com/office/drawing/2014/main" id="{C37BA3AF-3B1A-39D9-DE2E-97AD1E7AECDE}"/>
              </a:ext>
            </a:extLst>
          </p:cNvPr>
          <p:cNvSpPr txBox="1"/>
          <p:nvPr/>
        </p:nvSpPr>
        <p:spPr>
          <a:xfrm>
            <a:off x="274083" y="2598038"/>
            <a:ext cx="8272806" cy="1477328"/>
          </a:xfrm>
          <a:prstGeom prst="rect">
            <a:avLst/>
          </a:prstGeom>
          <a:noFill/>
        </p:spPr>
        <p:txBody>
          <a:bodyPr wrap="square">
            <a:spAutoFit/>
          </a:bodyPr>
          <a:lstStyle/>
          <a:p>
            <a:pPr marL="30361" indent="0">
              <a:lnSpc>
                <a:spcPct val="100000"/>
              </a:lnSpc>
              <a:spcBef>
                <a:spcPts val="0"/>
              </a:spcBef>
              <a:buNone/>
            </a:pPr>
            <a:r>
              <a:rPr lang="en-US" b="1" dirty="0"/>
              <a:t>SC</a:t>
            </a:r>
            <a:r>
              <a:rPr lang="en-US" dirty="0"/>
              <a:t> </a:t>
            </a:r>
            <a:r>
              <a:rPr lang="en-US" b="1" dirty="0"/>
              <a:t>Early Career Program </a:t>
            </a:r>
            <a:r>
              <a:rPr lang="en-US" dirty="0"/>
              <a:t>(PI’s within 10 </a:t>
            </a:r>
            <a:r>
              <a:rPr lang="en-US" dirty="0" err="1"/>
              <a:t>yrs</a:t>
            </a:r>
            <a:r>
              <a:rPr lang="en-US" dirty="0"/>
              <a:t> of PhD and awards are for 5 years) continues to promote diversity of PI’s and Institutions. Program supports over 80 PI’s/year.</a:t>
            </a:r>
          </a:p>
          <a:p>
            <a:pPr marL="316111" indent="-285750">
              <a:lnSpc>
                <a:spcPct val="100000"/>
              </a:lnSpc>
              <a:spcBef>
                <a:spcPts val="0"/>
              </a:spcBef>
              <a:buFont typeface="Arial" panose="020B0604020202020204" pitchFamily="34" charset="0"/>
              <a:buChar char="•"/>
            </a:pPr>
            <a:r>
              <a:rPr lang="en-US" dirty="0"/>
              <a:t>The recently-closed 2022 (FOA) strengthened review criteria consideration of promotion of diversity of PI’s and Institutions.  </a:t>
            </a:r>
          </a:p>
        </p:txBody>
      </p:sp>
      <p:sp>
        <p:nvSpPr>
          <p:cNvPr id="10" name="TextBox 9">
            <a:extLst>
              <a:ext uri="{FF2B5EF4-FFF2-40B4-BE49-F238E27FC236}">
                <a16:creationId xmlns:a16="http://schemas.microsoft.com/office/drawing/2014/main" id="{8886B8F2-70DC-CAAF-1D13-A20027171CB5}"/>
              </a:ext>
            </a:extLst>
          </p:cNvPr>
          <p:cNvSpPr txBox="1"/>
          <p:nvPr/>
        </p:nvSpPr>
        <p:spPr>
          <a:xfrm>
            <a:off x="361891" y="5405278"/>
            <a:ext cx="8458200" cy="892552"/>
          </a:xfrm>
          <a:prstGeom prst="rect">
            <a:avLst/>
          </a:prstGeom>
          <a:noFill/>
        </p:spPr>
        <p:txBody>
          <a:bodyPr wrap="square">
            <a:spAutoFit/>
          </a:bodyPr>
          <a:lstStyle/>
          <a:p>
            <a:r>
              <a:rPr lang="en-US" b="1" dirty="0"/>
              <a:t>HEP has graduate student traineeships </a:t>
            </a:r>
            <a:r>
              <a:rPr lang="en-US" dirty="0"/>
              <a:t>in Instrumentation, Accelerator R&amp;D and Computational HEP, e.g. see</a:t>
            </a:r>
            <a:endParaRPr lang="en-US" sz="1600" dirty="0"/>
          </a:p>
          <a:p>
            <a:r>
              <a:rPr lang="en-US" sz="1600" dirty="0">
                <a:hlinkClick r:id="rId3"/>
              </a:rPr>
              <a:t>https://science.osti.gov/-/media/grants/pdf/foas/2021/SC_FOA_0002496.pdf</a:t>
            </a:r>
            <a:endParaRPr lang="en-US" sz="1600" dirty="0"/>
          </a:p>
        </p:txBody>
      </p:sp>
      <p:sp>
        <p:nvSpPr>
          <p:cNvPr id="11" name="TextBox 10">
            <a:extLst>
              <a:ext uri="{FF2B5EF4-FFF2-40B4-BE49-F238E27FC236}">
                <a16:creationId xmlns:a16="http://schemas.microsoft.com/office/drawing/2014/main" id="{976C3494-AE06-1000-840D-E14E5C74138A}"/>
              </a:ext>
            </a:extLst>
          </p:cNvPr>
          <p:cNvSpPr txBox="1"/>
          <p:nvPr/>
        </p:nvSpPr>
        <p:spPr>
          <a:xfrm>
            <a:off x="361891" y="4181600"/>
            <a:ext cx="6724708" cy="923330"/>
          </a:xfrm>
          <a:prstGeom prst="rect">
            <a:avLst/>
          </a:prstGeom>
          <a:noFill/>
        </p:spPr>
        <p:txBody>
          <a:bodyPr wrap="square">
            <a:spAutoFit/>
          </a:bodyPr>
          <a:lstStyle/>
          <a:p>
            <a:r>
              <a:rPr lang="en-US" b="1" dirty="0"/>
              <a:t>Specific opportunities in:</a:t>
            </a:r>
          </a:p>
          <a:p>
            <a:pPr marL="285750" indent="-285750">
              <a:buFont typeface="Arial" panose="020B0604020202020204" pitchFamily="34" charset="0"/>
              <a:buChar char="•"/>
            </a:pPr>
            <a:r>
              <a:rPr lang="en-US" b="1" dirty="0"/>
              <a:t>US-Japan HEP </a:t>
            </a:r>
            <a:endParaRPr lang="en-US" dirty="0"/>
          </a:p>
          <a:p>
            <a:pPr marL="285750" indent="-285750">
              <a:buFont typeface="Arial" panose="020B0604020202020204" pitchFamily="34" charset="0"/>
              <a:buChar char="•"/>
            </a:pPr>
            <a:r>
              <a:rPr lang="en-US" b="1" dirty="0" err="1"/>
              <a:t>SciDAC</a:t>
            </a:r>
            <a:r>
              <a:rPr lang="en-US" b="1" dirty="0"/>
              <a:t> in HEP</a:t>
            </a:r>
          </a:p>
        </p:txBody>
      </p:sp>
      <p:sp>
        <p:nvSpPr>
          <p:cNvPr id="12" name="TextBox 11">
            <a:extLst>
              <a:ext uri="{FF2B5EF4-FFF2-40B4-BE49-F238E27FC236}">
                <a16:creationId xmlns:a16="http://schemas.microsoft.com/office/drawing/2014/main" id="{B17F492F-BBDD-DC4F-2DAB-41EB594EC375}"/>
              </a:ext>
            </a:extLst>
          </p:cNvPr>
          <p:cNvSpPr txBox="1"/>
          <p:nvPr/>
        </p:nvSpPr>
        <p:spPr>
          <a:xfrm>
            <a:off x="308450" y="1006446"/>
            <a:ext cx="8835549" cy="1384995"/>
          </a:xfrm>
          <a:prstGeom prst="rect">
            <a:avLst/>
          </a:prstGeom>
          <a:noFill/>
        </p:spPr>
        <p:txBody>
          <a:bodyPr wrap="square">
            <a:spAutoFit/>
          </a:bodyPr>
          <a:lstStyle/>
          <a:p>
            <a:pPr marL="53975" indent="0">
              <a:lnSpc>
                <a:spcPct val="100000"/>
              </a:lnSpc>
              <a:spcBef>
                <a:spcPts val="0"/>
              </a:spcBef>
              <a:buNone/>
            </a:pPr>
            <a:r>
              <a:rPr lang="en-US" sz="1800" b="1" u="sng" dirty="0">
                <a:solidFill>
                  <a:srgbClr val="326A43"/>
                </a:solidFill>
              </a:rPr>
              <a:t>Data Management Plan (DMP)</a:t>
            </a:r>
          </a:p>
          <a:p>
            <a:pPr marL="53975" indent="0">
              <a:lnSpc>
                <a:spcPct val="100000"/>
              </a:lnSpc>
              <a:spcBef>
                <a:spcPts val="0"/>
              </a:spcBef>
              <a:buNone/>
            </a:pPr>
            <a:r>
              <a:rPr lang="en-US" sz="1800" dirty="0">
                <a:solidFill>
                  <a:srgbClr val="326A43"/>
                </a:solidFill>
              </a:rPr>
              <a:t>All Research proposals submitted to DOE SC must have a DMP</a:t>
            </a:r>
          </a:p>
          <a:p>
            <a:pPr marL="285750" indent="-285750">
              <a:lnSpc>
                <a:spcPct val="100000"/>
              </a:lnSpc>
              <a:spcBef>
                <a:spcPts val="0"/>
              </a:spcBef>
              <a:buFont typeface="Wingdings" charset="2"/>
              <a:buChar char="§"/>
            </a:pPr>
            <a:r>
              <a:rPr lang="en-US" sz="1600" dirty="0">
                <a:solidFill>
                  <a:srgbClr val="326A43"/>
                </a:solidFill>
              </a:rPr>
              <a:t>Data management involves all stages of the digital data life cycle: capture, analysis, sharing, and preservation.  The SC Digital Data Management Statement focuses on sharing and preserving digital research data.</a:t>
            </a:r>
            <a:endParaRPr lang="en-US" sz="1600" dirty="0">
              <a:solidFill>
                <a:srgbClr val="326A43"/>
              </a:solidFill>
              <a:cs typeface="Times New Roman" panose="02020603050405020304" pitchFamily="18" charset="0"/>
            </a:endParaRPr>
          </a:p>
        </p:txBody>
      </p:sp>
      <p:sp>
        <p:nvSpPr>
          <p:cNvPr id="6" name="Footer Placeholder 5">
            <a:extLst>
              <a:ext uri="{FF2B5EF4-FFF2-40B4-BE49-F238E27FC236}">
                <a16:creationId xmlns:a16="http://schemas.microsoft.com/office/drawing/2014/main" id="{82E79E73-850C-03AB-3D4D-11465BC8453B}"/>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367731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DOE Funding Opportunities – WDTS &amp; SC</a:t>
            </a:r>
          </a:p>
        </p:txBody>
      </p:sp>
      <p:sp>
        <p:nvSpPr>
          <p:cNvPr id="2" name="Content Placeholder 1"/>
          <p:cNvSpPr>
            <a:spLocks noGrp="1"/>
          </p:cNvSpPr>
          <p:nvPr>
            <p:ph idx="1"/>
          </p:nvPr>
        </p:nvSpPr>
        <p:spPr>
          <a:xfrm>
            <a:off x="169338" y="610337"/>
            <a:ext cx="8614960" cy="5221425"/>
          </a:xfrm>
          <a:solidFill>
            <a:schemeClr val="bg1"/>
          </a:solidFill>
        </p:spPr>
        <p:txBody>
          <a:bodyPr>
            <a:noAutofit/>
          </a:bodyPr>
          <a:lstStyle/>
          <a:p>
            <a:pPr marL="53975" indent="0">
              <a:lnSpc>
                <a:spcPct val="100000"/>
              </a:lnSpc>
              <a:spcBef>
                <a:spcPts val="0"/>
              </a:spcBef>
              <a:buNone/>
            </a:pPr>
            <a:r>
              <a:rPr lang="en-US" sz="1600" b="1" dirty="0"/>
              <a:t>Workforce Development (WDTS) programs:</a:t>
            </a:r>
            <a:r>
              <a:rPr lang="en-US" sz="1600" dirty="0"/>
              <a:t> </a:t>
            </a:r>
            <a:r>
              <a:rPr lang="en-US" sz="1600" dirty="0">
                <a:hlinkClick r:id="rId2"/>
              </a:rPr>
              <a:t>https://science.osti.gov/wdts</a:t>
            </a:r>
            <a:r>
              <a:rPr lang="en-US" sz="1600" dirty="0"/>
              <a:t>   </a:t>
            </a:r>
          </a:p>
          <a:p>
            <a:pPr lvl="1">
              <a:lnSpc>
                <a:spcPct val="100000"/>
              </a:lnSpc>
              <a:spcBef>
                <a:spcPts val="0"/>
              </a:spcBef>
              <a:spcAft>
                <a:spcPts val="0"/>
              </a:spcAft>
            </a:pPr>
            <a:endParaRPr lang="en-US" sz="1400" b="1" dirty="0"/>
          </a:p>
          <a:p>
            <a:pPr marL="127694" lvl="1" indent="0">
              <a:lnSpc>
                <a:spcPct val="100000"/>
              </a:lnSpc>
              <a:spcBef>
                <a:spcPts val="0"/>
              </a:spcBef>
              <a:spcAft>
                <a:spcPts val="0"/>
              </a:spcAft>
              <a:buNone/>
            </a:pPr>
            <a:r>
              <a:rPr lang="en-US" sz="1400" b="1" dirty="0"/>
              <a:t>Office of Science Graduate Student Research fellowships (SCSGR)</a:t>
            </a:r>
          </a:p>
          <a:p>
            <a:pPr lvl="2">
              <a:lnSpc>
                <a:spcPct val="100000"/>
              </a:lnSpc>
              <a:spcBef>
                <a:spcPts val="0"/>
              </a:spcBef>
              <a:spcAft>
                <a:spcPts val="0"/>
              </a:spcAft>
            </a:pPr>
            <a:r>
              <a:rPr lang="en-US" sz="1400" dirty="0"/>
              <a:t>Supports grad student research at a DOE lab, 3 to 12 months</a:t>
            </a:r>
          </a:p>
          <a:p>
            <a:pPr lvl="2">
              <a:lnSpc>
                <a:spcPct val="100000"/>
              </a:lnSpc>
              <a:spcBef>
                <a:spcPts val="0"/>
              </a:spcBef>
              <a:spcAft>
                <a:spcPts val="0"/>
              </a:spcAft>
            </a:pPr>
            <a:r>
              <a:rPr lang="en-US" sz="1400" dirty="0"/>
              <a:t>Two calls per year, usually Feb/Aug</a:t>
            </a:r>
          </a:p>
          <a:p>
            <a:pPr lvl="2">
              <a:lnSpc>
                <a:spcPct val="100000"/>
              </a:lnSpc>
              <a:spcBef>
                <a:spcPts val="0"/>
              </a:spcBef>
              <a:spcAft>
                <a:spcPts val="0"/>
              </a:spcAft>
            </a:pPr>
            <a:r>
              <a:rPr lang="en-US" sz="1400" dirty="0"/>
              <a:t>Applications typically due May/Nov for following Fall or Summer start</a:t>
            </a:r>
          </a:p>
          <a:p>
            <a:pPr marL="127694" lvl="1" indent="0">
              <a:lnSpc>
                <a:spcPct val="100000"/>
              </a:lnSpc>
              <a:spcBef>
                <a:spcPts val="0"/>
              </a:spcBef>
              <a:spcAft>
                <a:spcPts val="0"/>
              </a:spcAft>
              <a:buNone/>
            </a:pPr>
            <a:endParaRPr lang="en-US" sz="1400" b="1" dirty="0"/>
          </a:p>
          <a:p>
            <a:pPr marL="127694" lvl="1" indent="0">
              <a:lnSpc>
                <a:spcPct val="100000"/>
              </a:lnSpc>
              <a:spcBef>
                <a:spcPts val="0"/>
              </a:spcBef>
              <a:spcAft>
                <a:spcPts val="0"/>
              </a:spcAft>
              <a:buNone/>
            </a:pPr>
            <a:r>
              <a:rPr lang="en-US" sz="1400" b="1" dirty="0"/>
              <a:t>Science Undergraduate Laboratory Internships (SULI)</a:t>
            </a:r>
          </a:p>
          <a:p>
            <a:pPr lvl="2">
              <a:lnSpc>
                <a:spcPct val="100000"/>
              </a:lnSpc>
              <a:spcBef>
                <a:spcPts val="0"/>
              </a:spcBef>
              <a:spcAft>
                <a:spcPts val="0"/>
              </a:spcAft>
            </a:pPr>
            <a:r>
              <a:rPr lang="en-US" sz="1400" dirty="0"/>
              <a:t>Supports undergraduate research at a DOE lab, 10 to 16 weeks</a:t>
            </a:r>
          </a:p>
          <a:p>
            <a:pPr lvl="2">
              <a:lnSpc>
                <a:spcPct val="100000"/>
              </a:lnSpc>
              <a:spcBef>
                <a:spcPts val="0"/>
              </a:spcBef>
              <a:spcAft>
                <a:spcPts val="0"/>
              </a:spcAft>
            </a:pPr>
            <a:r>
              <a:rPr lang="en-US" sz="1400" dirty="0"/>
              <a:t>Three calls per year, for following Spring/Summer/Fall terms </a:t>
            </a:r>
          </a:p>
          <a:p>
            <a:pPr marL="127694" lvl="1" indent="0">
              <a:lnSpc>
                <a:spcPct val="100000"/>
              </a:lnSpc>
              <a:spcBef>
                <a:spcPts val="0"/>
              </a:spcBef>
              <a:spcAft>
                <a:spcPts val="0"/>
              </a:spcAft>
              <a:buNone/>
            </a:pPr>
            <a:endParaRPr lang="en-US" sz="1400" b="1" dirty="0"/>
          </a:p>
          <a:p>
            <a:pPr marL="127694" lvl="1" indent="0">
              <a:lnSpc>
                <a:spcPct val="100000"/>
              </a:lnSpc>
              <a:spcBef>
                <a:spcPts val="0"/>
              </a:spcBef>
              <a:spcAft>
                <a:spcPts val="0"/>
              </a:spcAft>
              <a:buNone/>
            </a:pPr>
            <a:r>
              <a:rPr lang="en-US" sz="1400" b="1" dirty="0"/>
              <a:t>Visiting Faculty Program</a:t>
            </a:r>
          </a:p>
          <a:p>
            <a:pPr lvl="2">
              <a:lnSpc>
                <a:spcPct val="100000"/>
              </a:lnSpc>
              <a:spcBef>
                <a:spcPts val="0"/>
              </a:spcBef>
              <a:spcAft>
                <a:spcPts val="0"/>
              </a:spcAft>
            </a:pPr>
            <a:r>
              <a:rPr lang="en-US" sz="1400" dirty="0"/>
              <a:t>Summer research support for faculty/students from historically underrepresented institutions </a:t>
            </a:r>
          </a:p>
          <a:p>
            <a:pPr lvl="2">
              <a:lnSpc>
                <a:spcPct val="100000"/>
              </a:lnSpc>
              <a:spcBef>
                <a:spcPts val="0"/>
              </a:spcBef>
              <a:spcAft>
                <a:spcPts val="0"/>
              </a:spcAft>
            </a:pPr>
            <a:r>
              <a:rPr lang="en-US" sz="1400" dirty="0"/>
              <a:t>One call per year, usually in Oct. Applications due in Jan.</a:t>
            </a:r>
          </a:p>
          <a:p>
            <a:pPr marL="224135" lvl="2" indent="0">
              <a:lnSpc>
                <a:spcPct val="100000"/>
              </a:lnSpc>
              <a:spcBef>
                <a:spcPts val="0"/>
              </a:spcBef>
              <a:spcAft>
                <a:spcPts val="0"/>
              </a:spcAft>
              <a:buNone/>
            </a:pPr>
            <a:endParaRPr lang="en-US" sz="1400" dirty="0"/>
          </a:p>
          <a:p>
            <a:pPr marL="224135" lvl="2" indent="0">
              <a:lnSpc>
                <a:spcPct val="100000"/>
              </a:lnSpc>
              <a:spcBef>
                <a:spcPts val="0"/>
              </a:spcBef>
              <a:spcAft>
                <a:spcPts val="0"/>
              </a:spcAft>
              <a:buNone/>
            </a:pPr>
            <a:r>
              <a:rPr lang="en-US" sz="1400" dirty="0"/>
              <a:t>A FOA is in progress for </a:t>
            </a:r>
            <a:r>
              <a:rPr lang="en-US" sz="1400" b="1" dirty="0"/>
              <a:t>SC</a:t>
            </a:r>
            <a:r>
              <a:rPr lang="en-US" sz="1400" dirty="0"/>
              <a:t>-wide </a:t>
            </a:r>
            <a:r>
              <a:rPr lang="en-US" sz="1400" b="1" dirty="0"/>
              <a:t>Reaching a New Energy Sciences Workforce (RENEW)</a:t>
            </a:r>
            <a:r>
              <a:rPr lang="en-US" sz="1400" dirty="0"/>
              <a:t> program to support undergrad and graduate student fellowships targeted at MSI/URG</a:t>
            </a:r>
          </a:p>
          <a:p>
            <a:pPr marL="224135" lvl="2" indent="0">
              <a:lnSpc>
                <a:spcPct val="100000"/>
              </a:lnSpc>
              <a:spcBef>
                <a:spcPts val="0"/>
              </a:spcBef>
              <a:spcAft>
                <a:spcPts val="0"/>
              </a:spcAft>
              <a:buNone/>
            </a:pPr>
            <a:endParaRPr lang="en-US" sz="1400" dirty="0"/>
          </a:p>
          <a:p>
            <a:pPr marL="53975" indent="0">
              <a:lnSpc>
                <a:spcPct val="100000"/>
              </a:lnSpc>
              <a:spcBef>
                <a:spcPts val="0"/>
              </a:spcBef>
              <a:buNone/>
            </a:pPr>
            <a:r>
              <a:rPr lang="en-US" sz="1600" b="1" dirty="0"/>
              <a:t>Office of Science programs: </a:t>
            </a:r>
          </a:p>
          <a:p>
            <a:pPr lvl="1">
              <a:lnSpc>
                <a:spcPct val="100000"/>
              </a:lnSpc>
              <a:spcBef>
                <a:spcPts val="0"/>
              </a:spcBef>
              <a:spcAft>
                <a:spcPts val="0"/>
              </a:spcAft>
            </a:pPr>
            <a:r>
              <a:rPr lang="en-US" sz="1400" b="1" dirty="0"/>
              <a:t>Early Career Research</a:t>
            </a:r>
            <a:r>
              <a:rPr lang="en-US" sz="1400" dirty="0"/>
              <a:t>: </a:t>
            </a:r>
            <a:r>
              <a:rPr lang="en-US" sz="1400" dirty="0">
                <a:hlinkClick r:id="rId3"/>
              </a:rPr>
              <a:t>https://science.osti.gov/early-career</a:t>
            </a:r>
            <a:r>
              <a:rPr lang="en-US" sz="1400" dirty="0"/>
              <a:t>  </a:t>
            </a:r>
          </a:p>
          <a:p>
            <a:pPr lvl="1">
              <a:lnSpc>
                <a:spcPct val="100000"/>
              </a:lnSpc>
              <a:spcBef>
                <a:spcPts val="0"/>
              </a:spcBef>
              <a:spcAft>
                <a:spcPts val="0"/>
              </a:spcAft>
            </a:pPr>
            <a:endParaRPr lang="en-US" sz="1400" b="1" dirty="0"/>
          </a:p>
          <a:p>
            <a:pPr lvl="1">
              <a:lnSpc>
                <a:spcPct val="100000"/>
              </a:lnSpc>
              <a:spcBef>
                <a:spcPts val="0"/>
              </a:spcBef>
              <a:spcAft>
                <a:spcPts val="0"/>
              </a:spcAft>
            </a:pPr>
            <a:r>
              <a:rPr lang="en-US" sz="1400" b="1" dirty="0"/>
              <a:t>SC “Open Call”  [</a:t>
            </a:r>
            <a:r>
              <a:rPr lang="en-US" sz="1400" dirty="0"/>
              <a:t>DE-FOA-0002414] – new version posted annually</a:t>
            </a:r>
          </a:p>
          <a:p>
            <a:pPr lvl="2">
              <a:lnSpc>
                <a:spcPct val="100000"/>
              </a:lnSpc>
              <a:spcBef>
                <a:spcPts val="0"/>
              </a:spcBef>
              <a:spcAft>
                <a:spcPts val="0"/>
              </a:spcAft>
            </a:pPr>
            <a:r>
              <a:rPr lang="en-US" sz="1400" dirty="0"/>
              <a:t>HEP uses this primarily for conferences, supplements, experimental operations, and emergencies (e.g. equipment failure).  </a:t>
            </a:r>
          </a:p>
          <a:p>
            <a:pPr lvl="2">
              <a:lnSpc>
                <a:spcPct val="100000"/>
              </a:lnSpc>
              <a:spcBef>
                <a:spcPts val="0"/>
              </a:spcBef>
              <a:spcAft>
                <a:spcPts val="0"/>
              </a:spcAft>
            </a:pPr>
            <a:endParaRPr lang="en-US" sz="1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0F3F6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F3F66"/>
              </a:solidFill>
              <a:effectLst/>
              <a:uLnTx/>
              <a:uFillTx/>
              <a:latin typeface="Verdana"/>
              <a:ea typeface="+mn-ea"/>
              <a:cs typeface="+mn-cs"/>
            </a:endParaRPr>
          </a:p>
        </p:txBody>
      </p:sp>
      <p:sp>
        <p:nvSpPr>
          <p:cNvPr id="6" name="Rectangle 5"/>
          <p:cNvSpPr/>
          <p:nvPr/>
        </p:nvSpPr>
        <p:spPr>
          <a:xfrm rot="20326087">
            <a:off x="7053416" y="2201759"/>
            <a:ext cx="218087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Calibri" pitchFamily="34" charset="0"/>
                <a:ea typeface="+mn-ea"/>
                <a:cs typeface="Calibri" pitchFamily="34" charset="0"/>
              </a:rPr>
              <a:t>Available funds have been increasing!</a:t>
            </a: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Footer Placeholder 4">
            <a:extLst>
              <a:ext uri="{FF2B5EF4-FFF2-40B4-BE49-F238E27FC236}">
                <a16:creationId xmlns:a16="http://schemas.microsoft.com/office/drawing/2014/main" id="{EC3F1D1C-691B-BD79-B8AC-4B70F6DA735C}"/>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139164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B19F71-44D8-4676-96CD-32E34F3C8E56}"/>
              </a:ext>
            </a:extLst>
          </p:cNvPr>
          <p:cNvSpPr>
            <a:spLocks noGrp="1"/>
          </p:cNvSpPr>
          <p:nvPr>
            <p:ph type="sldNum" sz="quarter" idx="12"/>
          </p:nvPr>
        </p:nvSpPr>
        <p:spPr/>
        <p:txBody>
          <a:bodyPr/>
          <a:lstStyle/>
          <a:p>
            <a:fld id="{600448BA-62AF-4340-AB5F-316C0E06117B}" type="slidenum">
              <a:rPr lang="en-US" smtClean="0"/>
              <a:pPr/>
              <a:t>17</a:t>
            </a:fld>
            <a:endParaRPr lang="en-US"/>
          </a:p>
        </p:txBody>
      </p:sp>
      <p:sp>
        <p:nvSpPr>
          <p:cNvPr id="4" name="Content Placeholder 2">
            <a:extLst>
              <a:ext uri="{FF2B5EF4-FFF2-40B4-BE49-F238E27FC236}">
                <a16:creationId xmlns:a16="http://schemas.microsoft.com/office/drawing/2014/main" id="{1BE5459D-C166-4175-AC45-46AA6AE0C805}"/>
              </a:ext>
            </a:extLst>
          </p:cNvPr>
          <p:cNvSpPr txBox="1">
            <a:spLocks/>
          </p:cNvSpPr>
          <p:nvPr/>
        </p:nvSpPr>
        <p:spPr>
          <a:xfrm>
            <a:off x="393414" y="1132148"/>
            <a:ext cx="8616413" cy="2411267"/>
          </a:xfrm>
          <a:prstGeom prst="rect">
            <a:avLst/>
          </a:prstGeom>
        </p:spPr>
        <p:txBody>
          <a:bodyPr>
            <a:noAutofit/>
          </a:bodyPr>
          <a:lstStyle>
            <a:lvl1pPr marL="127695" indent="-97334" algn="l" defTabSz="385763" rtl="0" eaLnBrk="1" latinLnBrk="0" hangingPunct="1">
              <a:lnSpc>
                <a:spcPct val="120000"/>
              </a:lnSpc>
              <a:spcBef>
                <a:spcPts val="563"/>
              </a:spcBef>
              <a:buClr>
                <a:schemeClr val="tx2"/>
              </a:buClr>
              <a:buSzPct val="80000"/>
              <a:buFont typeface="Wingdings 3" panose="05040102010807070707" pitchFamily="18" charset="2"/>
              <a:buChar char=""/>
              <a:defRPr sz="2100" kern="1200">
                <a:solidFill>
                  <a:schemeClr val="tx1"/>
                </a:solidFill>
                <a:latin typeface="+mn-lt"/>
                <a:ea typeface="+mn-ea"/>
                <a:cs typeface="+mn-cs"/>
              </a:defRPr>
            </a:lvl1pPr>
            <a:lvl2pPr marL="224135" indent="-96441"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2pPr>
            <a:lvl3pPr marL="320576" indent="-96441"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500" kern="1200">
                <a:solidFill>
                  <a:schemeClr val="tx1">
                    <a:lumMod val="75000"/>
                    <a:lumOff val="25000"/>
                  </a:schemeClr>
                </a:solidFill>
                <a:latin typeface="+mn-lt"/>
                <a:ea typeface="+mn-ea"/>
                <a:cs typeface="+mn-cs"/>
              </a:defRPr>
            </a:lvl3pPr>
            <a:lvl4pPr marL="417910" indent="-97334"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4pPr>
            <a:lvl5pPr marL="514350" indent="-96441" algn="l" defTabSz="385763" rtl="0" eaLnBrk="1" latinLnBrk="0" hangingPunct="1">
              <a:lnSpc>
                <a:spcPct val="120000"/>
              </a:lnSpc>
              <a:spcBef>
                <a:spcPts val="85"/>
              </a:spcBef>
              <a:spcAft>
                <a:spcPts val="169"/>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5pPr>
            <a:lvl6pPr marL="6187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6pPr>
            <a:lvl7pPr marL="7312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7pPr>
            <a:lvl8pPr marL="8437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8pPr>
            <a:lvl9pPr marL="956250" indent="-96441" algn="l" defTabSz="385763" rtl="0" eaLnBrk="1" latinLnBrk="0" hangingPunct="1">
              <a:lnSpc>
                <a:spcPct val="90000"/>
              </a:lnSpc>
              <a:spcBef>
                <a:spcPts val="85"/>
              </a:spcBef>
              <a:spcAft>
                <a:spcPts val="169"/>
              </a:spcAft>
              <a:buClr>
                <a:schemeClr val="accent1"/>
              </a:buClr>
              <a:buSzPct val="80000"/>
              <a:buFont typeface="Corbel" pitchFamily="34" charset="0"/>
              <a:buChar char="•"/>
              <a:defRPr sz="788" kern="1200">
                <a:solidFill>
                  <a:schemeClr val="accent1"/>
                </a:solidFill>
                <a:latin typeface="+mn-lt"/>
                <a:ea typeface="+mn-ea"/>
                <a:cs typeface="+mn-cs"/>
              </a:defRPr>
            </a:lvl9pPr>
          </a:lstStyle>
          <a:p>
            <a:pPr marL="0" marR="0" lvl="0" indent="0" algn="l" defTabSz="914400" rtl="0" eaLnBrk="1" fontAlgn="auto" latinLnBrk="0" hangingPunct="1">
              <a:spcBef>
                <a:spcPts val="0"/>
              </a:spcBef>
              <a:spcAft>
                <a:spcPts val="0"/>
              </a:spcAft>
              <a:buClrTx/>
              <a:buSzTx/>
              <a:buNone/>
              <a:tabLst/>
              <a:defRPr/>
            </a:pPr>
            <a:r>
              <a:rPr lang="en-US" sz="1800" b="1" dirty="0">
                <a:solidFill>
                  <a:srgbClr val="0000CC"/>
                </a:solidFill>
                <a:cs typeface="Calibri" pitchFamily="34" charset="0"/>
              </a:rPr>
              <a:t>HEP</a:t>
            </a:r>
            <a:r>
              <a:rPr lang="en-US" sz="1800" dirty="0">
                <a:solidFill>
                  <a:srgbClr val="0000CC"/>
                </a:solidFill>
                <a:cs typeface="Calibri" pitchFamily="34" charset="0"/>
              </a:rPr>
              <a:t> holds an annual PI meeting geared towards university PI’s, and specifically to help junior PI’s to navigate the program and have direct contact with DOE program managers.</a:t>
            </a:r>
            <a:endParaRPr kumimoji="0" lang="en-US" sz="1800" b="0" i="0" u="none" strike="noStrike" kern="1200" cap="none" spc="0" normalizeH="0" baseline="0" noProof="0" dirty="0">
              <a:ln>
                <a:noFill/>
              </a:ln>
              <a:solidFill>
                <a:srgbClr val="0000CC"/>
              </a:solidFill>
              <a:effectLst/>
              <a:uLnTx/>
              <a:uFillTx/>
              <a:ea typeface="+mn-ea"/>
              <a:cs typeface="Calibri" pitchFamily="34" charset="0"/>
            </a:endParaRPr>
          </a:p>
          <a:p>
            <a:pPr marL="285750" marR="0" lvl="0" indent="-285750" algn="l" defTabSz="914400" rtl="0" eaLnBrk="1" fontAlgn="auto" latinLnBrk="0" hangingPunct="1">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CC"/>
                </a:solidFill>
                <a:effectLst/>
                <a:uLnTx/>
                <a:uFillTx/>
                <a:ea typeface="+mn-ea"/>
                <a:cs typeface="Calibri" pitchFamily="34" charset="0"/>
              </a:rPr>
              <a:t>Talks by HEP staff on overall program, budget, new initiatives, DEI, funding opportunities, and details of each area, e.g. Cosmic Frontier.</a:t>
            </a:r>
          </a:p>
          <a:p>
            <a:pPr marL="285750" marR="0" lvl="0" indent="-285750" algn="l" defTabSz="914400" rtl="0" eaLnBrk="1" fontAlgn="auto" latinLnBrk="0" hangingPunct="1">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CC"/>
                </a:solidFill>
                <a:effectLst/>
                <a:uLnTx/>
                <a:uFillTx/>
                <a:ea typeface="+mn-ea"/>
                <a:cs typeface="Calibri" pitchFamily="34" charset="0"/>
              </a:rPr>
              <a:t>We encourage you to read over these talks and contact the relevant program manager regarding program details and opportunities.</a:t>
            </a:r>
          </a:p>
          <a:p>
            <a:pPr marL="285750" marR="0" lvl="0" indent="-285750" algn="l" defTabSz="914400" rtl="0" eaLnBrk="1" fontAlgn="auto" latinLnBrk="0" hangingPunct="1">
              <a:spcBef>
                <a:spcPts val="0"/>
              </a:spcBef>
              <a:spcAft>
                <a:spcPts val="0"/>
              </a:spcAft>
              <a:buClrTx/>
              <a:buSzTx/>
              <a:buFontTx/>
              <a:buChar char="-"/>
              <a:tabLst/>
              <a:defRPr/>
            </a:pPr>
            <a:r>
              <a:rPr lang="en-US" sz="1600" dirty="0">
                <a:solidFill>
                  <a:srgbClr val="0000CC"/>
                </a:solidFill>
                <a:cs typeface="Calibri" pitchFamily="34" charset="0"/>
              </a:rPr>
              <a:t>For 2021 s</a:t>
            </a:r>
            <a:r>
              <a:rPr kumimoji="0" lang="en-US" sz="1600" b="0" i="0" u="none" strike="noStrike" kern="1200" cap="none" spc="0" normalizeH="0" baseline="0" noProof="0" dirty="0" err="1">
                <a:ln>
                  <a:noFill/>
                </a:ln>
                <a:solidFill>
                  <a:srgbClr val="0000CC"/>
                </a:solidFill>
                <a:effectLst/>
                <a:uLnTx/>
                <a:uFillTx/>
                <a:ea typeface="+mn-ea"/>
                <a:cs typeface="Calibri" pitchFamily="34" charset="0"/>
              </a:rPr>
              <a:t>ee</a:t>
            </a:r>
            <a:r>
              <a:rPr kumimoji="0" lang="en-US" sz="1600" b="0" i="0" u="none" strike="noStrike" kern="1200" cap="none" spc="0" normalizeH="0" baseline="0" noProof="0" dirty="0">
                <a:ln>
                  <a:noFill/>
                </a:ln>
                <a:solidFill>
                  <a:srgbClr val="0000CC"/>
                </a:solidFill>
                <a:effectLst/>
                <a:uLnTx/>
                <a:uFillTx/>
                <a:ea typeface="+mn-ea"/>
                <a:cs typeface="Calibri" pitchFamily="34" charset="0"/>
              </a:rPr>
              <a:t> </a:t>
            </a:r>
            <a:r>
              <a:rPr kumimoji="0" lang="en-US" sz="1600" b="0" i="0" u="none" strike="noStrike" kern="1200" cap="none" spc="0" normalizeH="0" baseline="0" noProof="0" dirty="0">
                <a:ln>
                  <a:noFill/>
                </a:ln>
                <a:solidFill>
                  <a:srgbClr val="0000CC"/>
                </a:solidFill>
                <a:effectLst/>
                <a:uLnTx/>
                <a:uFillTx/>
                <a:ea typeface="+mn-ea"/>
                <a:cs typeface="Calibri" pitchFamily="34" charset="0"/>
                <a:hlinkClick r:id="rId3">
                  <a:extLst>
                    <a:ext uri="{A12FA001-AC4F-418D-AE19-62706E023703}">
                      <ahyp:hlinkClr xmlns:ahyp="http://schemas.microsoft.com/office/drawing/2018/hyperlinkcolor" xmlns="" val="tx"/>
                    </a:ext>
                  </a:extLst>
                </a:hlinkClick>
              </a:rPr>
              <a:t>https://www.orau.gov/heppi2021</a:t>
            </a:r>
            <a:r>
              <a:rPr kumimoji="0" lang="en-US" sz="1600" b="0" i="0" u="none" strike="noStrike" kern="1200" cap="none" spc="0" normalizeH="0" baseline="0" noProof="0" dirty="0">
                <a:ln>
                  <a:noFill/>
                </a:ln>
                <a:solidFill>
                  <a:srgbClr val="0000CC"/>
                </a:solidFill>
                <a:effectLst/>
                <a:uLnTx/>
                <a:uFillTx/>
                <a:ea typeface="+mn-ea"/>
                <a:cs typeface="Calibri" pitchFamily="34" charset="0"/>
              </a:rPr>
              <a:t> -- go to agenda </a:t>
            </a:r>
            <a:r>
              <a:rPr lang="en-US" sz="1600" dirty="0">
                <a:solidFill>
                  <a:srgbClr val="0000CC"/>
                </a:solidFill>
                <a:cs typeface="Calibri" pitchFamily="34" charset="0"/>
              </a:rPr>
              <a:t>&amp; </a:t>
            </a:r>
            <a:r>
              <a:rPr kumimoji="0" lang="en-US" sz="1600" b="0" i="0" u="none" strike="noStrike" kern="1200" cap="none" spc="0" normalizeH="0" baseline="0" noProof="0" dirty="0">
                <a:ln>
                  <a:noFill/>
                </a:ln>
                <a:solidFill>
                  <a:srgbClr val="0000CC"/>
                </a:solidFill>
                <a:effectLst/>
                <a:uLnTx/>
                <a:uFillTx/>
                <a:ea typeface="+mn-ea"/>
                <a:cs typeface="Calibri" pitchFamily="34" charset="0"/>
              </a:rPr>
              <a:t>linked talks</a:t>
            </a:r>
            <a:endParaRPr lang="en-US" sz="1600" dirty="0">
              <a:solidFill>
                <a:srgbClr val="0000CC"/>
              </a:solidFill>
            </a:endParaRPr>
          </a:p>
        </p:txBody>
      </p:sp>
      <p:sp>
        <p:nvSpPr>
          <p:cNvPr id="5" name="TextBox 4">
            <a:extLst>
              <a:ext uri="{FF2B5EF4-FFF2-40B4-BE49-F238E27FC236}">
                <a16:creationId xmlns:a16="http://schemas.microsoft.com/office/drawing/2014/main" id="{815A3D43-EE87-4080-A309-B55CC6164A96}"/>
              </a:ext>
            </a:extLst>
          </p:cNvPr>
          <p:cNvSpPr txBox="1"/>
          <p:nvPr/>
        </p:nvSpPr>
        <p:spPr>
          <a:xfrm>
            <a:off x="57972" y="82369"/>
            <a:ext cx="8705028" cy="461665"/>
          </a:xfrm>
          <a:prstGeom prst="rect">
            <a:avLst/>
          </a:prstGeom>
          <a:noFill/>
        </p:spPr>
        <p:txBody>
          <a:bodyPr wrap="square" rtlCol="0">
            <a:spAutoFit/>
          </a:bodyPr>
          <a:lstStyle/>
          <a:p>
            <a:r>
              <a:rPr lang="en-US" sz="2400" dirty="0">
                <a:solidFill>
                  <a:schemeClr val="bg1"/>
                </a:solidFill>
              </a:rPr>
              <a:t>HEP PI mtg, Code of Conduct, Reviews </a:t>
            </a:r>
          </a:p>
        </p:txBody>
      </p:sp>
      <p:sp>
        <p:nvSpPr>
          <p:cNvPr id="8" name="TextBox 7">
            <a:extLst>
              <a:ext uri="{FF2B5EF4-FFF2-40B4-BE49-F238E27FC236}">
                <a16:creationId xmlns:a16="http://schemas.microsoft.com/office/drawing/2014/main" id="{DA051376-686E-417D-B4A0-A22B691E96FB}"/>
              </a:ext>
            </a:extLst>
          </p:cNvPr>
          <p:cNvSpPr txBox="1"/>
          <p:nvPr/>
        </p:nvSpPr>
        <p:spPr>
          <a:xfrm>
            <a:off x="393415" y="4267200"/>
            <a:ext cx="8624321" cy="955198"/>
          </a:xfrm>
          <a:prstGeom prst="rect">
            <a:avLst/>
          </a:prstGeom>
          <a:noFill/>
        </p:spPr>
        <p:txBody>
          <a:bodyPr wrap="square">
            <a:spAutoFit/>
          </a:bodyPr>
          <a:lstStyle/>
          <a:p>
            <a:pPr>
              <a:lnSpc>
                <a:spcPct val="107000"/>
              </a:lnSpc>
              <a:spcAft>
                <a:spcPts val="600"/>
              </a:spcAft>
            </a:pPr>
            <a:r>
              <a:rPr lang="en-US" sz="1800" dirty="0">
                <a:effectLst/>
                <a:ea typeface="Calibri" panose="020F0502020204030204" pitchFamily="34" charset="0"/>
                <a:cs typeface="Times New Roman" panose="02020603050405020304" pitchFamily="18" charset="0"/>
                <a:sym typeface="Wingdings" panose="05000000000000000000" pitchFamily="2" charset="2"/>
              </a:rPr>
              <a:t></a:t>
            </a:r>
            <a:r>
              <a:rPr lang="en-US" sz="1800" dirty="0">
                <a:effectLst/>
                <a:ea typeface="Calibri" panose="020F0502020204030204" pitchFamily="34" charset="0"/>
                <a:cs typeface="Times New Roman" panose="02020603050405020304" pitchFamily="18" charset="0"/>
              </a:rPr>
              <a:t>Most of the </a:t>
            </a:r>
            <a:r>
              <a:rPr lang="en-US" sz="1800" b="1" dirty="0">
                <a:effectLst/>
                <a:ea typeface="Calibri" panose="020F0502020204030204" pitchFamily="34" charset="0"/>
                <a:cs typeface="Times New Roman" panose="02020603050405020304" pitchFamily="18" charset="0"/>
              </a:rPr>
              <a:t>HEP Cosmic Frontier </a:t>
            </a:r>
            <a:r>
              <a:rPr lang="en-US" sz="1800" dirty="0">
                <a:effectLst/>
                <a:ea typeface="Calibri" panose="020F0502020204030204" pitchFamily="34" charset="0"/>
                <a:cs typeface="Times New Roman" panose="02020603050405020304" pitchFamily="18" charset="0"/>
              </a:rPr>
              <a:t>projects and collaborations have developed Codes-of-Conduct. This is a promising practice within the community</a:t>
            </a:r>
          </a:p>
        </p:txBody>
      </p:sp>
      <p:sp>
        <p:nvSpPr>
          <p:cNvPr id="9" name="TextBox 8">
            <a:extLst>
              <a:ext uri="{FF2B5EF4-FFF2-40B4-BE49-F238E27FC236}">
                <a16:creationId xmlns:a16="http://schemas.microsoft.com/office/drawing/2014/main" id="{A9D59849-BBBD-8500-765A-9DAF3CC4A718}"/>
              </a:ext>
            </a:extLst>
          </p:cNvPr>
          <p:cNvSpPr txBox="1"/>
          <p:nvPr/>
        </p:nvSpPr>
        <p:spPr>
          <a:xfrm>
            <a:off x="407908" y="5298303"/>
            <a:ext cx="8601920" cy="923330"/>
          </a:xfrm>
          <a:prstGeom prst="rect">
            <a:avLst/>
          </a:prstGeom>
          <a:noFill/>
        </p:spPr>
        <p:txBody>
          <a:bodyPr wrap="square">
            <a:spAutoFit/>
          </a:bodyPr>
          <a:lstStyle/>
          <a:p>
            <a:pPr marL="0" lvl="1">
              <a:buClr>
                <a:srgbClr val="0F3F66"/>
              </a:buClr>
              <a:defRPr/>
            </a:pPr>
            <a:r>
              <a:rPr lang="en-US" dirty="0">
                <a:cs typeface="Calibri" pitchFamily="34" charset="0"/>
                <a:sym typeface="Wingdings" panose="05000000000000000000" pitchFamily="2" charset="2"/>
              </a:rPr>
              <a:t></a:t>
            </a:r>
            <a:r>
              <a:rPr lang="en-US" dirty="0">
                <a:cs typeface="Calibri" pitchFamily="34" charset="0"/>
              </a:rPr>
              <a:t>HEP specifically considers diversity when setting up review panels for proposals as well as projects, experimental operations and facilities.</a:t>
            </a:r>
          </a:p>
          <a:p>
            <a:pPr marL="225425" lvl="1" indent="0">
              <a:lnSpc>
                <a:spcPct val="100000"/>
              </a:lnSpc>
              <a:spcBef>
                <a:spcPts val="0"/>
              </a:spcBef>
              <a:spcAft>
                <a:spcPts val="0"/>
              </a:spcAft>
              <a:buClr>
                <a:srgbClr val="0F3F66"/>
              </a:buClr>
              <a:buNone/>
              <a:defRPr/>
            </a:pPr>
            <a:endParaRPr lang="en-US" dirty="0">
              <a:cs typeface="Times New Roman" panose="02020603050405020304" pitchFamily="18" charset="0"/>
            </a:endParaRPr>
          </a:p>
        </p:txBody>
      </p:sp>
      <p:sp>
        <p:nvSpPr>
          <p:cNvPr id="10" name="Footer Placeholder 9">
            <a:extLst>
              <a:ext uri="{FF2B5EF4-FFF2-40B4-BE49-F238E27FC236}">
                <a16:creationId xmlns:a16="http://schemas.microsoft.com/office/drawing/2014/main" id="{3061A8C1-57A3-7A83-3A42-3D2B5CD51F8E}"/>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332145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Strategic Planning Timeline</a:t>
            </a:r>
          </a:p>
        </p:txBody>
      </p:sp>
      <p:sp>
        <p:nvSpPr>
          <p:cNvPr id="18" name="Content Placeholder 17"/>
          <p:cNvSpPr>
            <a:spLocks noGrp="1"/>
          </p:cNvSpPr>
          <p:nvPr>
            <p:ph idx="1"/>
          </p:nvPr>
        </p:nvSpPr>
        <p:spPr>
          <a:xfrm>
            <a:off x="303505" y="960917"/>
            <a:ext cx="8840495" cy="3161474"/>
          </a:xfrm>
        </p:spPr>
        <p:txBody>
          <a:bodyPr>
            <a:noAutofit/>
          </a:bodyPr>
          <a:lstStyle/>
          <a:p>
            <a:pPr>
              <a:lnSpc>
                <a:spcPct val="100000"/>
              </a:lnSpc>
              <a:spcBef>
                <a:spcPts val="600"/>
              </a:spcBef>
            </a:pPr>
            <a:r>
              <a:rPr lang="en-US" sz="1600" dirty="0"/>
              <a:t>HEP community-wide “Snowmass” study process organized by the Division of Particles and Fields (DPF) of the American Physical Society (APS) has restarted (</a:t>
            </a:r>
            <a:r>
              <a:rPr lang="en-US" sz="1600" dirty="0">
                <a:hlinkClick r:id="rId3"/>
              </a:rPr>
              <a:t>https://snowmass21.org/start</a:t>
            </a:r>
            <a:r>
              <a:rPr lang="en-US" sz="1600" dirty="0"/>
              <a:t>)</a:t>
            </a:r>
          </a:p>
          <a:p>
            <a:pPr marL="365760" lvl="1" indent="-182880">
              <a:lnSpc>
                <a:spcPct val="100000"/>
              </a:lnSpc>
              <a:spcBef>
                <a:spcPts val="600"/>
              </a:spcBef>
              <a:spcAft>
                <a:spcPts val="0"/>
              </a:spcAft>
              <a:buFont typeface="Arial" panose="020B0604020202020204" pitchFamily="34" charset="0"/>
              <a:buChar char="•"/>
            </a:pPr>
            <a:r>
              <a:rPr lang="en-US" sz="1600" dirty="0"/>
              <a:t>Paused due to the COVID; resumed full activities as of September 2021</a:t>
            </a:r>
          </a:p>
          <a:p>
            <a:pPr marL="365760" lvl="1" indent="-182880">
              <a:lnSpc>
                <a:spcPct val="100000"/>
              </a:lnSpc>
              <a:spcBef>
                <a:spcPts val="600"/>
              </a:spcBef>
              <a:spcAft>
                <a:spcPts val="0"/>
              </a:spcAft>
              <a:buFont typeface="Arial" panose="020B0604020202020204" pitchFamily="34" charset="0"/>
              <a:buChar char="•"/>
            </a:pPr>
            <a:r>
              <a:rPr lang="en-US" sz="1600" dirty="0"/>
              <a:t>“Community Summer Study” will take place July 17–27, 2022 at UW-Seattle.</a:t>
            </a:r>
          </a:p>
          <a:p>
            <a:pPr marL="365760" lvl="1" indent="-182880">
              <a:lnSpc>
                <a:spcPct val="100000"/>
              </a:lnSpc>
              <a:spcBef>
                <a:spcPts val="600"/>
              </a:spcBef>
              <a:spcAft>
                <a:spcPts val="0"/>
              </a:spcAft>
              <a:buFont typeface="Arial" panose="020B0604020202020204" pitchFamily="34" charset="0"/>
              <a:buChar char="•"/>
            </a:pPr>
            <a:r>
              <a:rPr lang="en-US" sz="1600" dirty="0"/>
              <a:t>Full Snowmass reports will be available by the end of October 2022</a:t>
            </a:r>
          </a:p>
          <a:p>
            <a:pPr>
              <a:lnSpc>
                <a:spcPct val="100000"/>
              </a:lnSpc>
              <a:spcBef>
                <a:spcPts val="600"/>
              </a:spcBef>
            </a:pPr>
            <a:r>
              <a:rPr lang="en-US" sz="1600" dirty="0"/>
              <a:t>New National Academy of Sciences (NAS) Elementary Particle Physics (EPP) Decadal Survey will run concurrently with and complement the Snowmass process</a:t>
            </a:r>
          </a:p>
          <a:p>
            <a:pPr>
              <a:lnSpc>
                <a:spcPct val="100000"/>
              </a:lnSpc>
              <a:spcBef>
                <a:spcPts val="600"/>
              </a:spcBef>
            </a:pPr>
            <a:r>
              <a:rPr lang="en-US" sz="1600" dirty="0"/>
              <a:t>Next P5 process to begin after Snowmass and NAS Decadal Survey, circa late 2022:  </a:t>
            </a:r>
            <a:r>
              <a:rPr lang="en-US" sz="1600" b="1" dirty="0">
                <a:solidFill>
                  <a:srgbClr val="0070C0"/>
                </a:solidFill>
              </a:rPr>
              <a:t>P5 report by May 2023 will inform FY 2024 Congressional actions &amp; FY 2025 U.S. budget formulation</a:t>
            </a:r>
          </a:p>
        </p:txBody>
      </p:sp>
      <p:pic>
        <p:nvPicPr>
          <p:cNvPr id="6" name="Picture 5">
            <a:extLst>
              <a:ext uri="{FF2B5EF4-FFF2-40B4-BE49-F238E27FC236}">
                <a16:creationId xmlns:a16="http://schemas.microsoft.com/office/drawing/2014/main" id="{A9320B18-60DC-406C-92B6-6F4A1B5C8F22}"/>
              </a:ext>
            </a:extLst>
          </p:cNvPr>
          <p:cNvPicPr>
            <a:picLocks noChangeAspect="1"/>
          </p:cNvPicPr>
          <p:nvPr/>
        </p:nvPicPr>
        <p:blipFill>
          <a:blip r:embed="rId4"/>
          <a:stretch>
            <a:fillRect/>
          </a:stretch>
        </p:blipFill>
        <p:spPr>
          <a:xfrm>
            <a:off x="173009" y="4159444"/>
            <a:ext cx="8836819" cy="2508882"/>
          </a:xfrm>
          <a:prstGeom prst="rect">
            <a:avLst/>
          </a:prstGeom>
        </p:spPr>
      </p:pic>
      <p:sp>
        <p:nvSpPr>
          <p:cNvPr id="4" name="Slide Number Placeholder 3">
            <a:extLst>
              <a:ext uri="{FF2B5EF4-FFF2-40B4-BE49-F238E27FC236}">
                <a16:creationId xmlns:a16="http://schemas.microsoft.com/office/drawing/2014/main" id="{B87B6E4A-077E-4EF7-B781-7433EC3FC686}"/>
              </a:ext>
            </a:extLst>
          </p:cNvPr>
          <p:cNvSpPr>
            <a:spLocks noGrp="1"/>
          </p:cNvSpPr>
          <p:nvPr>
            <p:ph type="sldNum" sz="quarter" idx="12"/>
          </p:nvPr>
        </p:nvSpPr>
        <p:spPr/>
        <p:txBody>
          <a:bodyPr/>
          <a:lstStyle/>
          <a:p>
            <a:pPr defTabSz="685800"/>
            <a:fld id="{26CA2777-A89F-4130-B308-73BB65955918}" type="slidenum">
              <a:rPr lang="en-US">
                <a:solidFill>
                  <a:srgbClr val="0F3F66"/>
                </a:solidFill>
                <a:latin typeface="Verdana"/>
              </a:rPr>
              <a:pPr defTabSz="685800"/>
              <a:t>18</a:t>
            </a:fld>
            <a:endParaRPr lang="en-US">
              <a:solidFill>
                <a:srgbClr val="0F3F66"/>
              </a:solidFill>
              <a:latin typeface="Verdana"/>
            </a:endParaRPr>
          </a:p>
        </p:txBody>
      </p:sp>
      <p:sp>
        <p:nvSpPr>
          <p:cNvPr id="2" name="Footer Placeholder 1">
            <a:extLst>
              <a:ext uri="{FF2B5EF4-FFF2-40B4-BE49-F238E27FC236}">
                <a16:creationId xmlns:a16="http://schemas.microsoft.com/office/drawing/2014/main" id="{DB066DBD-F7F1-0613-BB1C-8C1B40CEBCF5}"/>
              </a:ext>
            </a:extLst>
          </p:cNvPr>
          <p:cNvSpPr>
            <a:spLocks noGrp="1"/>
          </p:cNvSpPr>
          <p:nvPr>
            <p:ph type="ftr" sz="quarter" idx="11"/>
          </p:nvPr>
        </p:nvSpPr>
        <p:spPr/>
        <p:txBody>
          <a:bodyPr/>
          <a:lstStyle/>
          <a:p>
            <a:r>
              <a:rPr lang="en-US"/>
              <a:t>DOE-HEP-Cosmic to CMB-S4 Collab mtg</a:t>
            </a:r>
          </a:p>
        </p:txBody>
      </p:sp>
    </p:spTree>
    <p:extLst>
      <p:ext uri="{BB962C8B-B14F-4D97-AF65-F5344CB8AC3E}">
        <p14:creationId xmlns:p14="http://schemas.microsoft.com/office/powerpoint/2010/main" val="1435322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2"/>
            <a:ext cx="8517465" cy="902525"/>
          </a:xfrm>
        </p:spPr>
        <p:txBody>
          <a:bodyPr>
            <a:normAutofit/>
          </a:bodyPr>
          <a:lstStyle/>
          <a:p>
            <a:r>
              <a:rPr lang="en-US" dirty="0"/>
              <a:t>Summary</a:t>
            </a:r>
          </a:p>
        </p:txBody>
      </p:sp>
      <p:sp>
        <p:nvSpPr>
          <p:cNvPr id="3" name="Content Placeholder 2"/>
          <p:cNvSpPr>
            <a:spLocks noGrp="1"/>
          </p:cNvSpPr>
          <p:nvPr>
            <p:ph idx="1"/>
          </p:nvPr>
        </p:nvSpPr>
        <p:spPr>
          <a:xfrm>
            <a:off x="444501" y="946410"/>
            <a:ext cx="5118100" cy="666490"/>
          </a:xfrm>
          <a:solidFill>
            <a:schemeClr val="bg1"/>
          </a:solidFill>
        </p:spPr>
        <p:txBody>
          <a:bodyPr>
            <a:noAutofit/>
          </a:bodyPr>
          <a:lstStyle/>
          <a:p>
            <a:pPr marL="9842" indent="0">
              <a:lnSpc>
                <a:spcPct val="100000"/>
              </a:lnSpc>
              <a:spcBef>
                <a:spcPts val="0"/>
              </a:spcBef>
              <a:buNone/>
            </a:pPr>
            <a:r>
              <a:rPr lang="en-US" sz="1600" b="1" dirty="0"/>
              <a:t>HEP continues to carry out the 2014 P5 strategic plan; Strong support from the scientific community and the Hill</a:t>
            </a:r>
          </a:p>
        </p:txBody>
      </p:sp>
      <p:pic>
        <p:nvPicPr>
          <p:cNvPr id="4" name="Picture 3" descr="cosmology-clockw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136" y="-19740"/>
            <a:ext cx="3230864" cy="2495842"/>
          </a:xfrm>
          <a:prstGeom prst="rect">
            <a:avLst/>
          </a:prstGeom>
        </p:spPr>
      </p:pic>
      <p:sp>
        <p:nvSpPr>
          <p:cNvPr id="10" name="Content Placeholder 1">
            <a:extLst>
              <a:ext uri="{FF2B5EF4-FFF2-40B4-BE49-F238E27FC236}">
                <a16:creationId xmlns:a16="http://schemas.microsoft.com/office/drawing/2014/main" id="{E5B63F52-C596-49D8-BA23-8612A4276119}"/>
              </a:ext>
            </a:extLst>
          </p:cNvPr>
          <p:cNvSpPr txBox="1">
            <a:spLocks/>
          </p:cNvSpPr>
          <p:nvPr/>
        </p:nvSpPr>
        <p:spPr>
          <a:xfrm>
            <a:off x="67086" y="2586068"/>
            <a:ext cx="9009828" cy="3633155"/>
          </a:xfrm>
          <a:prstGeom prst="rect">
            <a:avLst/>
          </a:prstGeom>
          <a:solidFill>
            <a:schemeClr val="bg1"/>
          </a:solidFill>
        </p:spPr>
        <p:txBody>
          <a:bodyPr vert="horz" lIns="91440" tIns="45720" rIns="91440" bIns="45720" rtlCol="0">
            <a:noAutofit/>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182880" marR="0" lvl="0" indent="-182880" algn="l" defTabSz="685800" rtl="0" eaLnBrk="1" fontAlgn="auto" latinLnBrk="0" hangingPunct="1">
              <a:lnSpc>
                <a:spcPct val="100000"/>
              </a:lnSpc>
              <a:spcBef>
                <a:spcPts val="0"/>
              </a:spcBef>
              <a:spcAft>
                <a:spcPts val="0"/>
              </a:spcAft>
              <a:buClr>
                <a:srgbClr val="0F3F66"/>
              </a:buClr>
              <a:buSzPct val="80000"/>
              <a:buFont typeface="Arial" panose="020B0604020202020204" pitchFamily="34" charset="0"/>
              <a:buChar char="•"/>
              <a:tabLst/>
              <a:defRPr/>
            </a:pPr>
            <a:r>
              <a:rPr kumimoji="0" lang="en-US" sz="1800" b="1" i="0" u="none" strike="noStrike" kern="1200" cap="none" spc="0" normalizeH="0" baseline="0" noProof="0" dirty="0">
                <a:ln>
                  <a:noFill/>
                </a:ln>
                <a:solidFill>
                  <a:srgbClr val="0000CC"/>
                </a:solidFill>
                <a:effectLst/>
                <a:uLnTx/>
                <a:uFillTx/>
                <a:latin typeface="Verdana"/>
                <a:ea typeface="+mn-ea"/>
                <a:cs typeface="+mn-cs"/>
              </a:rPr>
              <a:t>DES</a:t>
            </a:r>
            <a:r>
              <a:rPr kumimoji="0" lang="en-US" sz="1800" b="0" i="0" u="none" strike="noStrike" kern="1200" cap="none" spc="0" normalizeH="0" baseline="0" noProof="0" dirty="0">
                <a:ln>
                  <a:noFill/>
                </a:ln>
                <a:solidFill>
                  <a:srgbClr val="0000CC"/>
                </a:solidFill>
                <a:effectLst/>
                <a:uLnTx/>
                <a:uFillTx/>
                <a:latin typeface="Verdana"/>
                <a:ea typeface="+mn-ea"/>
                <a:cs typeface="+mn-cs"/>
              </a:rPr>
              <a:t> completing data analyses</a:t>
            </a:r>
            <a:endParaRPr lang="en-US" sz="1800" dirty="0">
              <a:solidFill>
                <a:srgbClr val="0000CC"/>
              </a:solidFill>
              <a:latin typeface="Verdana"/>
            </a:endParaRPr>
          </a:p>
          <a:p>
            <a:pPr marL="182880" marR="0" lvl="0" indent="-182880" algn="l" defTabSz="685800" rtl="0" eaLnBrk="1" fontAlgn="auto" latinLnBrk="0" hangingPunct="1">
              <a:lnSpc>
                <a:spcPct val="100000"/>
              </a:lnSpc>
              <a:spcBef>
                <a:spcPts val="0"/>
              </a:spcBef>
              <a:spcAft>
                <a:spcPts val="0"/>
              </a:spcAft>
              <a:buClr>
                <a:srgbClr val="0F3F66"/>
              </a:buClr>
              <a:buSzPct val="80000"/>
              <a:buFont typeface="Arial" panose="020B0604020202020204" pitchFamily="34" charset="0"/>
              <a:buChar char="•"/>
              <a:tabLst/>
              <a:defRPr/>
            </a:pPr>
            <a:r>
              <a:rPr kumimoji="0" lang="en-US" sz="1800" b="1" i="0" u="none" strike="noStrike" kern="1200" cap="none" spc="0" normalizeH="0" baseline="0" noProof="0" dirty="0">
                <a:ln>
                  <a:noFill/>
                </a:ln>
                <a:solidFill>
                  <a:srgbClr val="0000CC"/>
                </a:solidFill>
                <a:effectLst/>
                <a:uLnTx/>
                <a:uFillTx/>
                <a:latin typeface="Verdana"/>
                <a:ea typeface="+mn-ea"/>
                <a:cs typeface="+mn-cs"/>
              </a:rPr>
              <a:t>DESI</a:t>
            </a:r>
            <a:r>
              <a:rPr kumimoji="0" lang="en-US" sz="1800" b="0" i="0" u="none" strike="noStrike" kern="1200" cap="none" spc="0" normalizeH="0" baseline="0" noProof="0" dirty="0">
                <a:ln>
                  <a:noFill/>
                </a:ln>
                <a:solidFill>
                  <a:srgbClr val="0000CC"/>
                </a:solidFill>
                <a:effectLst/>
                <a:uLnTx/>
                <a:uFillTx/>
                <a:latin typeface="Verdana"/>
                <a:ea typeface="+mn-ea"/>
                <a:cs typeface="+mn-cs"/>
              </a:rPr>
              <a:t> has started it science survey operations </a:t>
            </a:r>
            <a:r>
              <a:rPr lang="en-US" sz="1800" dirty="0">
                <a:solidFill>
                  <a:srgbClr val="0000CC"/>
                </a:solidFill>
                <a:latin typeface="Verdana"/>
              </a:rPr>
              <a:t>(May 2021)</a:t>
            </a:r>
          </a:p>
          <a:p>
            <a:pPr marL="182880" marR="0" lvl="0" indent="-182880" algn="l" defTabSz="685800" rtl="0" eaLnBrk="1" fontAlgn="auto" latinLnBrk="0" hangingPunct="1">
              <a:lnSpc>
                <a:spcPct val="100000"/>
              </a:lnSpc>
              <a:spcBef>
                <a:spcPts val="0"/>
              </a:spcBef>
              <a:spcAft>
                <a:spcPts val="0"/>
              </a:spcAft>
              <a:buClr>
                <a:srgbClr val="0F3F66"/>
              </a:buClr>
              <a:buSzPct val="80000"/>
              <a:buFont typeface="Arial" panose="020B0604020202020204" pitchFamily="34" charset="0"/>
              <a:buChar char="•"/>
              <a:tabLst/>
              <a:defRPr/>
            </a:pPr>
            <a:endParaRPr kumimoji="0" lang="en-US" sz="1800" b="1" i="0" u="none" strike="noStrike" kern="1200" cap="none" spc="0" normalizeH="0" baseline="0" noProof="0" dirty="0">
              <a:ln>
                <a:noFill/>
              </a:ln>
              <a:solidFill>
                <a:srgbClr val="0000CC"/>
              </a:solidFill>
              <a:effectLst/>
              <a:uLnTx/>
              <a:uFillTx/>
              <a:latin typeface="Verdana"/>
              <a:ea typeface="+mn-ea"/>
              <a:cs typeface="+mn-cs"/>
            </a:endParaRPr>
          </a:p>
          <a:p>
            <a:pPr marL="182880" marR="0" lvl="0" indent="-182880" algn="l" defTabSz="685800" rtl="0" eaLnBrk="1" fontAlgn="auto" latinLnBrk="0" hangingPunct="1">
              <a:lnSpc>
                <a:spcPct val="100000"/>
              </a:lnSpc>
              <a:spcBef>
                <a:spcPts val="0"/>
              </a:spcBef>
              <a:spcAft>
                <a:spcPts val="0"/>
              </a:spcAft>
              <a:buClr>
                <a:srgbClr val="0F3F66"/>
              </a:buClr>
              <a:buSzPct val="80000"/>
              <a:buFont typeface="Arial" panose="020B0604020202020204" pitchFamily="34" charset="0"/>
              <a:buChar char="•"/>
              <a:tabLst/>
              <a:defRPr/>
            </a:pPr>
            <a:r>
              <a:rPr kumimoji="0" lang="en-US" sz="1800" b="1" i="0" u="none" strike="noStrike" kern="1200" cap="none" spc="0" normalizeH="0" baseline="0" noProof="0" dirty="0">
                <a:ln>
                  <a:noFill/>
                </a:ln>
                <a:solidFill>
                  <a:srgbClr val="0000CC"/>
                </a:solidFill>
                <a:effectLst/>
                <a:uLnTx/>
                <a:uFillTx/>
                <a:latin typeface="Verdana"/>
                <a:ea typeface="+mn-ea"/>
                <a:cs typeface="+mn-cs"/>
              </a:rPr>
              <a:t>LSST Camera </a:t>
            </a:r>
            <a:r>
              <a:rPr kumimoji="0" lang="en-US" sz="1800" b="0" i="0" u="none" strike="noStrike" kern="1200" cap="none" spc="0" normalizeH="0" baseline="0" noProof="0" dirty="0">
                <a:ln>
                  <a:noFill/>
                </a:ln>
                <a:solidFill>
                  <a:srgbClr val="0000CC"/>
                </a:solidFill>
                <a:effectLst/>
                <a:uLnTx/>
                <a:uFillTx/>
                <a:latin typeface="Verdana"/>
                <a:ea typeface="+mn-ea"/>
                <a:cs typeface="+mn-cs"/>
              </a:rPr>
              <a:t>complete, Commissioning ongoing</a:t>
            </a:r>
          </a:p>
          <a:p>
            <a:pPr marL="182880" marR="0" lvl="0" indent="-182880" algn="l" defTabSz="685800" rtl="0" eaLnBrk="1" fontAlgn="auto" latinLnBrk="0" hangingPunct="1">
              <a:lnSpc>
                <a:spcPct val="100000"/>
              </a:lnSpc>
              <a:spcBef>
                <a:spcPts val="0"/>
              </a:spcBef>
              <a:spcAft>
                <a:spcPts val="0"/>
              </a:spcAft>
              <a:buClr>
                <a:srgbClr val="0F3F66"/>
              </a:buClr>
              <a:buSzPct val="80000"/>
              <a:buFont typeface="Arial" panose="020B0604020202020204" pitchFamily="34" charset="0"/>
              <a:buChar char="•"/>
              <a:tabLst/>
              <a:defRPr/>
            </a:pPr>
            <a:r>
              <a:rPr kumimoji="0" lang="en-US" sz="1800" b="1" i="0" u="none" strike="noStrike" kern="1200" cap="none" spc="0" normalizeH="0" baseline="0" noProof="0" dirty="0">
                <a:ln>
                  <a:noFill/>
                </a:ln>
                <a:solidFill>
                  <a:srgbClr val="0000CC"/>
                </a:solidFill>
                <a:effectLst/>
                <a:uLnTx/>
                <a:uFillTx/>
                <a:latin typeface="Verdana"/>
                <a:ea typeface="+mn-ea"/>
                <a:cs typeface="+mn-cs"/>
              </a:rPr>
              <a:t>Rubin Observatory </a:t>
            </a:r>
            <a:r>
              <a:rPr kumimoji="0" lang="en-US" sz="1800" b="0" i="0" u="none" strike="noStrike" kern="1200" cap="none" spc="0" normalizeH="0" baseline="0" noProof="0" dirty="0">
                <a:ln>
                  <a:noFill/>
                </a:ln>
                <a:solidFill>
                  <a:srgbClr val="0000CC"/>
                </a:solidFill>
                <a:effectLst/>
                <a:uLnTx/>
                <a:uFillTx/>
                <a:latin typeface="Verdana"/>
                <a:ea typeface="+mn-ea"/>
                <a:cs typeface="+mn-cs"/>
              </a:rPr>
              <a:t>Facility Ops planning to be ready for data in 2024.</a:t>
            </a:r>
          </a:p>
          <a:p>
            <a:pPr marL="182880" marR="0" lvl="0" indent="-182880" algn="l" defTabSz="685800" rtl="0" eaLnBrk="1" fontAlgn="auto" latinLnBrk="0" hangingPunct="1">
              <a:lnSpc>
                <a:spcPct val="100000"/>
              </a:lnSpc>
              <a:spcBef>
                <a:spcPts val="0"/>
              </a:spcBef>
              <a:spcAft>
                <a:spcPts val="0"/>
              </a:spcAft>
              <a:buClr>
                <a:srgbClr val="0F3F66"/>
              </a:buClr>
              <a:buSzPct val="80000"/>
              <a:buFont typeface="Arial" panose="020B0604020202020204" pitchFamily="34" charset="0"/>
              <a:buChar char="•"/>
              <a:tabLst/>
              <a:defRPr/>
            </a:pPr>
            <a:r>
              <a:rPr kumimoji="0" lang="en-US" sz="1800" b="1" i="0" u="none" strike="noStrike" kern="1200" cap="none" spc="0" normalizeH="0" baseline="0" noProof="0" dirty="0">
                <a:ln>
                  <a:noFill/>
                </a:ln>
                <a:solidFill>
                  <a:srgbClr val="0000CC"/>
                </a:solidFill>
                <a:effectLst/>
                <a:uLnTx/>
                <a:uFillTx/>
                <a:latin typeface="Verdana"/>
                <a:ea typeface="+mn-ea"/>
                <a:cs typeface="+mn-cs"/>
              </a:rPr>
              <a:t>DESC</a:t>
            </a:r>
            <a:r>
              <a:rPr kumimoji="0" lang="en-US" sz="1800" b="0" i="0" u="none" strike="noStrike" kern="1200" cap="none" spc="0" normalizeH="0" baseline="0" noProof="0" dirty="0">
                <a:ln>
                  <a:noFill/>
                </a:ln>
                <a:solidFill>
                  <a:srgbClr val="0000CC"/>
                </a:solidFill>
                <a:effectLst/>
                <a:uLnTx/>
                <a:uFillTx/>
                <a:latin typeface="Verdana"/>
                <a:ea typeface="+mn-ea"/>
                <a:cs typeface="+mn-cs"/>
              </a:rPr>
              <a:t> planning dark energy studies</a:t>
            </a:r>
          </a:p>
          <a:p>
            <a:pPr marL="182880" marR="0" lvl="0" indent="-182880" algn="l" defTabSz="685800" rtl="0" eaLnBrk="1" fontAlgn="auto" latinLnBrk="0" hangingPunct="1">
              <a:lnSpc>
                <a:spcPct val="100000"/>
              </a:lnSpc>
              <a:spcBef>
                <a:spcPts val="0"/>
              </a:spcBef>
              <a:spcAft>
                <a:spcPts val="0"/>
              </a:spcAft>
              <a:buClr>
                <a:srgbClr val="0F3F66"/>
              </a:buClr>
              <a:buSzPct val="80000"/>
              <a:buFont typeface="Arial" panose="020B0604020202020204" pitchFamily="34" charset="0"/>
              <a:buChar char="•"/>
              <a:tabLst/>
              <a:defRPr/>
            </a:pPr>
            <a:endParaRPr kumimoji="0" lang="en-US" sz="1800" b="0" i="0" u="none" strike="noStrike" kern="1200" cap="none" spc="0" normalizeH="0" baseline="0" noProof="0" dirty="0">
              <a:ln>
                <a:noFill/>
              </a:ln>
              <a:solidFill>
                <a:srgbClr val="0000CC"/>
              </a:solidFill>
              <a:effectLst/>
              <a:uLnTx/>
              <a:uFillTx/>
              <a:latin typeface="Verdana"/>
              <a:ea typeface="+mn-ea"/>
              <a:cs typeface="+mn-cs"/>
            </a:endParaRPr>
          </a:p>
          <a:p>
            <a:pPr marL="182880" marR="0" lvl="0" indent="-182880" algn="l" defTabSz="685800" rtl="0" eaLnBrk="1" fontAlgn="auto" latinLnBrk="0" hangingPunct="1">
              <a:lnSpc>
                <a:spcPct val="100000"/>
              </a:lnSpc>
              <a:spcBef>
                <a:spcPts val="0"/>
              </a:spcBef>
              <a:spcAft>
                <a:spcPts val="0"/>
              </a:spcAft>
              <a:buClr>
                <a:srgbClr val="0F3F66"/>
              </a:buClr>
              <a:buSzPct val="80000"/>
              <a:buFont typeface="Arial" panose="020B0604020202020204" pitchFamily="34" charset="0"/>
              <a:buChar char="•"/>
              <a:tabLst/>
              <a:defRPr/>
            </a:pPr>
            <a:r>
              <a:rPr kumimoji="0" lang="en-US" sz="1800" b="1" i="0" u="none" strike="noStrike" kern="1200" cap="none" spc="0" normalizeH="0" baseline="0" noProof="0" dirty="0">
                <a:ln>
                  <a:noFill/>
                </a:ln>
                <a:solidFill>
                  <a:srgbClr val="0000CC"/>
                </a:solidFill>
                <a:effectLst/>
                <a:uLnTx/>
                <a:uFillTx/>
                <a:latin typeface="Verdana"/>
                <a:ea typeface="+mn-ea"/>
                <a:cs typeface="+mn-cs"/>
              </a:rPr>
              <a:t>CMB-S4</a:t>
            </a:r>
            <a:r>
              <a:rPr kumimoji="0" lang="en-US" sz="1800" b="0" i="0" u="none" strike="noStrike" kern="1200" cap="none" spc="0" normalizeH="0" baseline="0" noProof="0" dirty="0">
                <a:ln>
                  <a:noFill/>
                </a:ln>
                <a:solidFill>
                  <a:srgbClr val="0000CC"/>
                </a:solidFill>
                <a:effectLst/>
                <a:uLnTx/>
                <a:uFillTx/>
                <a:latin typeface="Verdana"/>
                <a:ea typeface="+mn-ea"/>
                <a:cs typeface="+mn-cs"/>
              </a:rPr>
              <a:t> – LBNL selected as lead DOE lab; Approved as a fabrication project for DOE in the FY2021 budget; working towards planning for CD-1 and beyond.  </a:t>
            </a:r>
            <a:r>
              <a:rPr kumimoji="0" lang="en-US" sz="1800" b="0" i="0" u="none" strike="noStrike" kern="1200" cap="none" spc="0" normalizeH="0" baseline="0" noProof="0" dirty="0">
                <a:ln>
                  <a:noFill/>
                </a:ln>
                <a:solidFill>
                  <a:srgbClr val="C00000"/>
                </a:solidFill>
                <a:effectLst/>
                <a:uLnTx/>
                <a:uFillTx/>
                <a:latin typeface="Verdana"/>
                <a:ea typeface="+mn-ea"/>
                <a:cs typeface="+mn-cs"/>
                <a:sym typeface="Wingdings" panose="05000000000000000000" pitchFamily="2" charset="2"/>
              </a:rPr>
              <a:t>Recommendation by Astro2020</a:t>
            </a:r>
            <a:endParaRPr kumimoji="0" lang="en-US" sz="1800" b="0" i="0" u="none" strike="noStrike" kern="1200" cap="none" spc="0" normalizeH="0" baseline="0" noProof="0" dirty="0">
              <a:ln>
                <a:noFill/>
              </a:ln>
              <a:solidFill>
                <a:srgbClr val="C00000"/>
              </a:solidFill>
              <a:effectLst/>
              <a:uLnTx/>
              <a:uFillTx/>
              <a:latin typeface="Verdana"/>
              <a:ea typeface="+mn-ea"/>
              <a:cs typeface="+mn-cs"/>
            </a:endParaRPr>
          </a:p>
          <a:p>
            <a:pPr marL="182880" marR="0" lvl="0" indent="-182880" algn="l" defTabSz="685800" rtl="0" eaLnBrk="1" fontAlgn="auto" latinLnBrk="0" hangingPunct="1">
              <a:lnSpc>
                <a:spcPct val="100000"/>
              </a:lnSpc>
              <a:spcBef>
                <a:spcPts val="0"/>
              </a:spcBef>
              <a:spcAft>
                <a:spcPts val="0"/>
              </a:spcAft>
              <a:buClr>
                <a:srgbClr val="0F3F66"/>
              </a:buClr>
              <a:buSzPct val="80000"/>
              <a:buFont typeface="Arial" panose="020B0604020202020204" pitchFamily="34" charset="0"/>
              <a:buChar char="•"/>
              <a:tabLst/>
              <a:defRPr/>
            </a:pPr>
            <a:endParaRPr kumimoji="0" lang="en-US" sz="1800" b="1" i="0" u="none" strike="noStrike" kern="1200" cap="none" spc="0" normalizeH="0" baseline="0" noProof="0" dirty="0">
              <a:ln>
                <a:noFill/>
              </a:ln>
              <a:solidFill>
                <a:srgbClr val="0000CC"/>
              </a:solidFill>
              <a:effectLst/>
              <a:uLnTx/>
              <a:uFillTx/>
              <a:latin typeface="Verdana"/>
              <a:ea typeface="+mn-ea"/>
              <a:cs typeface="+mn-cs"/>
            </a:endParaRPr>
          </a:p>
          <a:p>
            <a:pPr marL="182880" marR="0" lvl="0" indent="-182880" algn="l" defTabSz="685800" rtl="0" eaLnBrk="1" fontAlgn="auto" latinLnBrk="0" hangingPunct="1">
              <a:lnSpc>
                <a:spcPct val="100000"/>
              </a:lnSpc>
              <a:spcBef>
                <a:spcPts val="0"/>
              </a:spcBef>
              <a:spcAft>
                <a:spcPts val="0"/>
              </a:spcAft>
              <a:buClr>
                <a:srgbClr val="0F3F66"/>
              </a:buClr>
              <a:buSzPct val="80000"/>
              <a:buFont typeface="Arial" panose="020B0604020202020204" pitchFamily="34" charset="0"/>
              <a:buChar char="•"/>
              <a:tabLst/>
              <a:defRPr/>
            </a:pPr>
            <a:r>
              <a:rPr kumimoji="0" lang="en-US" sz="1800" b="1" i="0" u="none" strike="noStrike" kern="1200" cap="none" spc="0" normalizeH="0" baseline="0" noProof="0" dirty="0">
                <a:ln>
                  <a:noFill/>
                </a:ln>
                <a:solidFill>
                  <a:srgbClr val="0000CC"/>
                </a:solidFill>
                <a:effectLst/>
                <a:uLnTx/>
                <a:uFillTx/>
                <a:latin typeface="Verdana"/>
                <a:ea typeface="+mn-ea"/>
                <a:cs typeface="+mn-cs"/>
              </a:rPr>
              <a:t>Future Planning </a:t>
            </a:r>
            <a:r>
              <a:rPr kumimoji="0" lang="en-US" sz="1800" b="0" i="0" u="none" strike="noStrike" kern="1200" cap="none" spc="0" normalizeH="0" baseline="0" noProof="0" dirty="0">
                <a:ln>
                  <a:noFill/>
                </a:ln>
                <a:solidFill>
                  <a:srgbClr val="0000CC"/>
                </a:solidFill>
                <a:effectLst/>
                <a:uLnTx/>
                <a:uFillTx/>
                <a:latin typeface="Verdana"/>
                <a:ea typeface="+mn-ea"/>
                <a:cs typeface="+mn-cs"/>
              </a:rPr>
              <a:t>– Astro2020, Snowmass </a:t>
            </a:r>
            <a:r>
              <a:rPr kumimoji="0" lang="en-US" sz="1800" b="0" i="0" u="none" strike="noStrike" kern="1200" cap="none" spc="0" normalizeH="0" baseline="0" noProof="0" dirty="0">
                <a:ln>
                  <a:noFill/>
                </a:ln>
                <a:solidFill>
                  <a:srgbClr val="0000CC"/>
                </a:solidFill>
                <a:effectLst/>
                <a:uLnTx/>
                <a:uFillTx/>
                <a:latin typeface="Verdana"/>
                <a:ea typeface="+mn-ea"/>
                <a:cs typeface="+mn-cs"/>
                <a:sym typeface="Wingdings" panose="05000000000000000000" pitchFamily="2" charset="2"/>
              </a:rPr>
              <a:t> P5</a:t>
            </a:r>
            <a:endParaRPr kumimoji="0" lang="en-US" sz="1800" b="0" i="0" u="none" strike="noStrike" kern="1200" cap="none" spc="0" normalizeH="0" baseline="0" noProof="0" dirty="0">
              <a:ln>
                <a:noFill/>
              </a:ln>
              <a:solidFill>
                <a:srgbClr val="0000CC"/>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41CCF3F0-E25A-4BEE-97CE-EBBA6D69587E}"/>
              </a:ext>
            </a:extLst>
          </p:cNvPr>
          <p:cNvSpPr txBox="1"/>
          <p:nvPr/>
        </p:nvSpPr>
        <p:spPr>
          <a:xfrm>
            <a:off x="169334" y="1777872"/>
            <a:ext cx="5621866"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kumimoji="0" lang="en-US" sz="2000" b="1" i="0" u="none" strike="noStrike" kern="1200" cap="none" spc="0" normalizeH="0" baseline="0" noProof="0" dirty="0">
                <a:ln>
                  <a:noFill/>
                </a:ln>
                <a:solidFill>
                  <a:srgbClr val="0000CC"/>
                </a:solidFill>
                <a:effectLst/>
                <a:uLnTx/>
                <a:uFillTx/>
                <a:latin typeface="Verdana"/>
                <a:ea typeface="+mn-ea"/>
                <a:cs typeface="+mn-cs"/>
                <a:sym typeface="Wingdings" panose="05000000000000000000" pitchFamily="2" charset="2"/>
              </a:rPr>
              <a:t></a:t>
            </a:r>
            <a:r>
              <a:rPr kumimoji="0" lang="en-US" sz="2000" b="1" i="0" u="none" strike="noStrike" kern="1200" cap="none" spc="0" normalizeH="0" baseline="0" noProof="0" dirty="0">
                <a:ln>
                  <a:noFill/>
                </a:ln>
                <a:solidFill>
                  <a:srgbClr val="0000CC"/>
                </a:solidFill>
                <a:effectLst/>
                <a:uLnTx/>
                <a:uFillTx/>
                <a:latin typeface="Verdana"/>
                <a:ea typeface="+mn-ea"/>
                <a:cs typeface="+mn-cs"/>
              </a:rPr>
              <a:t>Cosmic Frontier </a:t>
            </a:r>
            <a:r>
              <a:rPr kumimoji="0" lang="en-US" sz="1800" b="1" i="0" u="none" strike="noStrike" kern="1200" cap="none" spc="0" normalizeH="0" baseline="0" noProof="0" dirty="0">
                <a:ln>
                  <a:noFill/>
                </a:ln>
                <a:solidFill>
                  <a:srgbClr val="0000CC"/>
                </a:solidFill>
                <a:effectLst/>
                <a:uLnTx/>
                <a:uFillTx/>
                <a:latin typeface="Verdana"/>
                <a:ea typeface="+mn-ea"/>
                <a:cs typeface="+mn-cs"/>
              </a:rPr>
              <a:t>continues to produce excellent, world-leading science results</a:t>
            </a:r>
          </a:p>
        </p:txBody>
      </p:sp>
      <p:sp>
        <p:nvSpPr>
          <p:cNvPr id="6" name="Slide Number Placeholder 5">
            <a:extLst>
              <a:ext uri="{FF2B5EF4-FFF2-40B4-BE49-F238E27FC236}">
                <a16:creationId xmlns:a16="http://schemas.microsoft.com/office/drawing/2014/main" id="{0B10D830-B410-4A3F-8034-45A0D2F2B3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448BA-62AF-4340-AB5F-316C0E06117B}" type="slidenum">
              <a:rPr kumimoji="0" lang="en-US" sz="1000" b="0" i="0" u="none" strike="noStrike" kern="1200" cap="none" spc="0" normalizeH="0" baseline="0" noProof="0" smtClean="0">
                <a:ln>
                  <a:noFill/>
                </a:ln>
                <a:solidFill>
                  <a:srgbClr val="0F3F6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F3F66"/>
              </a:solidFill>
              <a:effectLst/>
              <a:uLnTx/>
              <a:uFillTx/>
              <a:latin typeface="Verdana"/>
              <a:ea typeface="+mn-ea"/>
              <a:cs typeface="+mn-cs"/>
            </a:endParaRPr>
          </a:p>
        </p:txBody>
      </p:sp>
      <p:sp>
        <p:nvSpPr>
          <p:cNvPr id="5" name="Footer Placeholder 4">
            <a:extLst>
              <a:ext uri="{FF2B5EF4-FFF2-40B4-BE49-F238E27FC236}">
                <a16:creationId xmlns:a16="http://schemas.microsoft.com/office/drawing/2014/main" id="{7FB1B8EE-1206-994F-954B-6E27D2E2235F}"/>
              </a:ext>
            </a:extLst>
          </p:cNvPr>
          <p:cNvSpPr>
            <a:spLocks noGrp="1"/>
          </p:cNvSpPr>
          <p:nvPr>
            <p:ph type="ftr" sz="quarter" idx="11"/>
          </p:nvPr>
        </p:nvSpPr>
        <p:spPr/>
        <p:txBody>
          <a:bodyPr/>
          <a:lstStyle/>
          <a:p>
            <a:r>
              <a:rPr lang="en-US">
                <a:solidFill>
                  <a:srgbClr val="0F3F66"/>
                </a:solidFill>
                <a:latin typeface="Verdana"/>
              </a:rPr>
              <a:t>DOE-HEP-Cosmic to CMB-S4 Collab mtg</a:t>
            </a:r>
            <a:endParaRPr lang="en-US" dirty="0">
              <a:solidFill>
                <a:srgbClr val="0F3F66"/>
              </a:solidFill>
              <a:latin typeface="Verdana"/>
            </a:endParaRPr>
          </a:p>
        </p:txBody>
      </p:sp>
    </p:spTree>
    <p:extLst>
      <p:ext uri="{BB962C8B-B14F-4D97-AF65-F5344CB8AC3E}">
        <p14:creationId xmlns:p14="http://schemas.microsoft.com/office/powerpoint/2010/main" val="119120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 y="3810000"/>
            <a:ext cx="1807754" cy="1454636"/>
          </a:xfrm>
          <a:prstGeom prst="rect">
            <a:avLst/>
          </a:prstGeom>
        </p:spPr>
      </p:pic>
      <p:sp>
        <p:nvSpPr>
          <p:cNvPr id="3" name="Title 2"/>
          <p:cNvSpPr>
            <a:spLocks noGrp="1"/>
          </p:cNvSpPr>
          <p:nvPr>
            <p:ph type="title"/>
          </p:nvPr>
        </p:nvSpPr>
        <p:spPr/>
        <p:txBody>
          <a:bodyPr>
            <a:normAutofit fontScale="90000"/>
          </a:bodyPr>
          <a:lstStyle/>
          <a:p>
            <a:r>
              <a:rPr lang="en-US" dirty="0"/>
              <a:t>The Office of High Energy Physics (HEP) Program Mission</a:t>
            </a:r>
          </a:p>
        </p:txBody>
      </p:sp>
      <p:sp>
        <p:nvSpPr>
          <p:cNvPr id="4" name="Content Placeholder 3"/>
          <p:cNvSpPr>
            <a:spLocks noGrp="1"/>
          </p:cNvSpPr>
          <p:nvPr>
            <p:ph idx="1"/>
          </p:nvPr>
        </p:nvSpPr>
        <p:spPr>
          <a:xfrm>
            <a:off x="152400" y="1905000"/>
            <a:ext cx="8991600" cy="1295400"/>
          </a:xfrm>
        </p:spPr>
        <p:txBody>
          <a:bodyPr>
            <a:noAutofit/>
          </a:bodyPr>
          <a:lstStyle/>
          <a:p>
            <a:pPr marL="53975" indent="0">
              <a:lnSpc>
                <a:spcPct val="100000"/>
              </a:lnSpc>
              <a:spcBef>
                <a:spcPts val="0"/>
              </a:spcBef>
              <a:buNone/>
            </a:pPr>
            <a:r>
              <a:rPr lang="en-US" sz="1800" dirty="0"/>
              <a:t>HEP’s mission is to understand the universe at the most fundamental level:</a:t>
            </a:r>
          </a:p>
          <a:p>
            <a:pPr lvl="1">
              <a:lnSpc>
                <a:spcPct val="100000"/>
              </a:lnSpc>
              <a:spcBef>
                <a:spcPts val="0"/>
              </a:spcBef>
              <a:spcAft>
                <a:spcPts val="0"/>
              </a:spcAft>
            </a:pPr>
            <a:r>
              <a:rPr lang="en-US" sz="1600" dirty="0">
                <a:solidFill>
                  <a:srgbClr val="0000FF"/>
                </a:solidFill>
              </a:rPr>
              <a:t>Discover</a:t>
            </a:r>
            <a:r>
              <a:rPr lang="en-US" sz="1600" dirty="0"/>
              <a:t> the elementary constituents of matter and energy</a:t>
            </a:r>
          </a:p>
          <a:p>
            <a:pPr lvl="1">
              <a:lnSpc>
                <a:spcPct val="100000"/>
              </a:lnSpc>
              <a:spcBef>
                <a:spcPts val="0"/>
              </a:spcBef>
              <a:spcAft>
                <a:spcPts val="0"/>
              </a:spcAft>
            </a:pPr>
            <a:r>
              <a:rPr lang="en-US" sz="1600" dirty="0">
                <a:solidFill>
                  <a:srgbClr val="0000FF"/>
                </a:solidFill>
              </a:rPr>
              <a:t>Probe</a:t>
            </a:r>
            <a:r>
              <a:rPr lang="en-US" sz="1600" dirty="0"/>
              <a:t> the interactions between them</a:t>
            </a:r>
          </a:p>
          <a:p>
            <a:pPr lvl="1">
              <a:lnSpc>
                <a:spcPct val="100000"/>
              </a:lnSpc>
              <a:spcBef>
                <a:spcPts val="0"/>
              </a:spcBef>
              <a:spcAft>
                <a:spcPts val="0"/>
              </a:spcAft>
            </a:pPr>
            <a:r>
              <a:rPr lang="en-US" sz="1600" dirty="0">
                <a:solidFill>
                  <a:srgbClr val="0000FF"/>
                </a:solidFill>
              </a:rPr>
              <a:t>Explore</a:t>
            </a:r>
            <a:r>
              <a:rPr lang="en-US" sz="1600" dirty="0"/>
              <a:t> the basic nature of space and time</a:t>
            </a:r>
          </a:p>
        </p:txBody>
      </p:sp>
      <p:sp>
        <p:nvSpPr>
          <p:cNvPr id="20" name="Oval 19"/>
          <p:cNvSpPr/>
          <p:nvPr/>
        </p:nvSpPr>
        <p:spPr>
          <a:xfrm>
            <a:off x="1066800" y="4876800"/>
            <a:ext cx="914400" cy="495225"/>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prstClr val="white"/>
              </a:solidFill>
              <a:latin typeface="Verdana"/>
            </a:endParaRPr>
          </a:p>
        </p:txBody>
      </p:sp>
      <p:cxnSp>
        <p:nvCxnSpPr>
          <p:cNvPr id="6" name="Elbow Connector 5"/>
          <p:cNvCxnSpPr>
            <a:cxnSpLocks/>
            <a:stCxn id="20" idx="6"/>
          </p:cNvCxnSpPr>
          <p:nvPr/>
        </p:nvCxnSpPr>
        <p:spPr>
          <a:xfrm flipV="1">
            <a:off x="1981200" y="4648200"/>
            <a:ext cx="241300" cy="476213"/>
          </a:xfrm>
          <a:prstGeom prst="bentConnector2">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Standard_Model_From_Fermi_Lab.jpg">
            <a:extLst>
              <a:ext uri="{FF2B5EF4-FFF2-40B4-BE49-F238E27FC236}">
                <a16:creationId xmlns:a16="http://schemas.microsoft.com/office/drawing/2014/main" id="{B4571F16-CB18-48B8-BEE7-DF0B5AC82128}"/>
              </a:ext>
            </a:extLst>
          </p:cNvPr>
          <p:cNvPicPr>
            <a:picLocks noChangeAspect="1"/>
          </p:cNvPicPr>
          <p:nvPr/>
        </p:nvPicPr>
        <p:blipFill>
          <a:blip r:embed="rId4" cstate="print"/>
          <a:stretch>
            <a:fillRect/>
          </a:stretch>
        </p:blipFill>
        <p:spPr>
          <a:xfrm>
            <a:off x="1447800" y="3048000"/>
            <a:ext cx="1791936" cy="1600200"/>
          </a:xfrm>
          <a:prstGeom prst="rect">
            <a:avLst/>
          </a:prstGeom>
        </p:spPr>
      </p:pic>
      <p:sp>
        <p:nvSpPr>
          <p:cNvPr id="11" name="Content Placeholder 3">
            <a:extLst>
              <a:ext uri="{FF2B5EF4-FFF2-40B4-BE49-F238E27FC236}">
                <a16:creationId xmlns:a16="http://schemas.microsoft.com/office/drawing/2014/main" id="{AB4ADE97-AFD3-41D3-BA95-76AE1DB80348}"/>
              </a:ext>
            </a:extLst>
          </p:cNvPr>
          <p:cNvSpPr txBox="1">
            <a:spLocks/>
          </p:cNvSpPr>
          <p:nvPr/>
        </p:nvSpPr>
        <p:spPr>
          <a:xfrm>
            <a:off x="399767" y="990600"/>
            <a:ext cx="8744233" cy="902526"/>
          </a:xfrm>
          <a:prstGeom prst="rect">
            <a:avLst/>
          </a:prstGeom>
        </p:spPr>
        <p:txBody>
          <a:bodyPr vert="horz" lIns="91440" tIns="45720" rIns="91440" bIns="45720" rtlCol="0">
            <a:normAutofit lnSpcReduction="1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nSpc>
                <a:spcPct val="100000"/>
              </a:lnSpc>
              <a:spcBef>
                <a:spcPts val="0"/>
              </a:spcBef>
              <a:buNone/>
            </a:pPr>
            <a:r>
              <a:rPr lang="en-US" sz="1800" dirty="0">
                <a:solidFill>
                  <a:srgbClr val="326A43"/>
                </a:solidFill>
              </a:rPr>
              <a:t>DOE is a mission-oriented agency </a:t>
            </a:r>
            <a:r>
              <a:rPr lang="en-US" sz="1800" dirty="0">
                <a:solidFill>
                  <a:srgbClr val="326A43"/>
                </a:solidFill>
                <a:sym typeface="Wingdings" panose="05000000000000000000" pitchFamily="2" charset="2"/>
              </a:rPr>
              <a:t> mission</a:t>
            </a:r>
            <a:r>
              <a:rPr lang="en-US" sz="1800" dirty="0">
                <a:solidFill>
                  <a:srgbClr val="326A43"/>
                </a:solidFill>
              </a:rPr>
              <a:t> includes </a:t>
            </a:r>
            <a:r>
              <a:rPr lang="en-US" sz="1800" b="1" dirty="0">
                <a:solidFill>
                  <a:srgbClr val="326A43"/>
                </a:solidFill>
              </a:rPr>
              <a:t>maintaining a vibrant U.S. effort in science and engineering as a cornerstone of our economic prosperity with clear leadership in strategic areas.</a:t>
            </a:r>
          </a:p>
        </p:txBody>
      </p:sp>
      <p:sp>
        <p:nvSpPr>
          <p:cNvPr id="7" name="Slide Number Placeholder 6">
            <a:extLst>
              <a:ext uri="{FF2B5EF4-FFF2-40B4-BE49-F238E27FC236}">
                <a16:creationId xmlns:a16="http://schemas.microsoft.com/office/drawing/2014/main" id="{82590DA1-4714-4FBD-8D28-65BDA36CCDBA}"/>
              </a:ext>
            </a:extLst>
          </p:cNvPr>
          <p:cNvSpPr>
            <a:spLocks noGrp="1"/>
          </p:cNvSpPr>
          <p:nvPr>
            <p:ph type="sldNum" sz="quarter" idx="12"/>
          </p:nvPr>
        </p:nvSpPr>
        <p:spPr/>
        <p:txBody>
          <a:bodyPr/>
          <a:lstStyle/>
          <a:p>
            <a:fld id="{600448BA-62AF-4340-AB5F-316C0E06117B}" type="slidenum">
              <a:rPr lang="en-US" smtClean="0"/>
              <a:pPr/>
              <a:t>2</a:t>
            </a:fld>
            <a:endParaRPr lang="en-US"/>
          </a:p>
        </p:txBody>
      </p:sp>
      <p:sp>
        <p:nvSpPr>
          <p:cNvPr id="17" name="Rectangle 16">
            <a:extLst>
              <a:ext uri="{FF2B5EF4-FFF2-40B4-BE49-F238E27FC236}">
                <a16:creationId xmlns:a16="http://schemas.microsoft.com/office/drawing/2014/main" id="{0B2F94FA-FA6B-44A9-865A-D68FA4F7ED46}"/>
              </a:ext>
            </a:extLst>
          </p:cNvPr>
          <p:cNvSpPr/>
          <p:nvPr/>
        </p:nvSpPr>
        <p:spPr>
          <a:xfrm>
            <a:off x="3650788" y="5105400"/>
            <a:ext cx="5488258" cy="523220"/>
          </a:xfrm>
          <a:prstGeom prst="rect">
            <a:avLst/>
          </a:prstGeom>
        </p:spPr>
        <p:txBody>
          <a:bodyPr wrap="square">
            <a:spAutoFit/>
          </a:bodyPr>
          <a:lstStyle/>
          <a:p>
            <a:pPr marL="53975" indent="0" fontAlgn="auto">
              <a:spcBef>
                <a:spcPts val="0"/>
              </a:spcBef>
              <a:spcAft>
                <a:spcPts val="0"/>
              </a:spcAft>
              <a:buNone/>
            </a:pPr>
            <a:r>
              <a:rPr lang="en-US" sz="1400" dirty="0">
                <a:solidFill>
                  <a:prstClr val="black"/>
                </a:solidFill>
                <a:sym typeface="Wingdings" panose="05000000000000000000" pitchFamily="2" charset="2"/>
              </a:rPr>
              <a:t></a:t>
            </a:r>
            <a:r>
              <a:rPr lang="en-US" sz="1400" dirty="0">
                <a:solidFill>
                  <a:prstClr val="black"/>
                </a:solidFill>
              </a:rPr>
              <a:t>Scientific Areas are intertwined: High Energy/Particle Physics, Cosmology, Astrophysics, and Astronomy.</a:t>
            </a:r>
          </a:p>
        </p:txBody>
      </p:sp>
      <p:pic>
        <p:nvPicPr>
          <p:cNvPr id="18" name="Picture 17">
            <a:extLst>
              <a:ext uri="{FF2B5EF4-FFF2-40B4-BE49-F238E27FC236}">
                <a16:creationId xmlns:a16="http://schemas.microsoft.com/office/drawing/2014/main" id="{19412C42-5624-4005-AEAE-9F174F49B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2971800"/>
            <a:ext cx="5356893" cy="2139285"/>
          </a:xfrm>
          <a:prstGeom prst="rect">
            <a:avLst/>
          </a:prstGeom>
        </p:spPr>
      </p:pic>
      <p:sp>
        <p:nvSpPr>
          <p:cNvPr id="10" name="Rectangle 9"/>
          <p:cNvSpPr/>
          <p:nvPr/>
        </p:nvSpPr>
        <p:spPr>
          <a:xfrm>
            <a:off x="12273" y="5638800"/>
            <a:ext cx="9131727" cy="646331"/>
          </a:xfrm>
          <a:prstGeom prst="rect">
            <a:avLst/>
          </a:prstGeom>
        </p:spPr>
        <p:txBody>
          <a:bodyPr wrap="square">
            <a:spAutoFit/>
          </a:bodyPr>
          <a:lstStyle/>
          <a:p>
            <a:pPr marL="53975" indent="0">
              <a:lnSpc>
                <a:spcPct val="100000"/>
              </a:lnSpc>
              <a:spcBef>
                <a:spcPts val="0"/>
              </a:spcBef>
              <a:buNone/>
            </a:pPr>
            <a:r>
              <a:rPr lang="en-US" b="1" dirty="0">
                <a:solidFill>
                  <a:srgbClr val="326A43"/>
                </a:solidFill>
              </a:rPr>
              <a:t>DOE supports </a:t>
            </a:r>
            <a:r>
              <a:rPr lang="en-US" b="1" dirty="0">
                <a:solidFill>
                  <a:srgbClr val="326A43"/>
                </a:solidFill>
                <a:cs typeface="Arial" panose="020B0604020202020204" pitchFamily="34" charset="0"/>
              </a:rPr>
              <a:t>~ </a:t>
            </a:r>
            <a:r>
              <a:rPr lang="en-US" b="1" dirty="0">
                <a:solidFill>
                  <a:srgbClr val="326A43"/>
                </a:solidFill>
              </a:rPr>
              <a:t>85% of the U.S. HEP effort (in $) </a:t>
            </a:r>
            <a:r>
              <a:rPr lang="en-US" b="1" dirty="0">
                <a:solidFill>
                  <a:srgbClr val="326A43"/>
                </a:solidFill>
                <a:sym typeface="Wingdings"/>
              </a:rPr>
              <a:t>at</a:t>
            </a:r>
            <a:r>
              <a:rPr lang="en-US" b="1" dirty="0">
                <a:solidFill>
                  <a:srgbClr val="326A43"/>
                </a:solidFill>
              </a:rPr>
              <a:t> Universities + National Labs</a:t>
            </a:r>
          </a:p>
        </p:txBody>
      </p:sp>
      <p:sp>
        <p:nvSpPr>
          <p:cNvPr id="5" name="Footer Placeholder 4">
            <a:extLst>
              <a:ext uri="{FF2B5EF4-FFF2-40B4-BE49-F238E27FC236}">
                <a16:creationId xmlns:a16="http://schemas.microsoft.com/office/drawing/2014/main" id="{5F41D317-B381-46CA-686E-D7AE12FF3687}"/>
              </a:ext>
            </a:extLst>
          </p:cNvPr>
          <p:cNvSpPr>
            <a:spLocks noGrp="1"/>
          </p:cNvSpPr>
          <p:nvPr>
            <p:ph type="ftr" sz="quarter" idx="11"/>
          </p:nvPr>
        </p:nvSpPr>
        <p:spPr/>
        <p:txBody>
          <a:bodyPr/>
          <a:lstStyle/>
          <a:p>
            <a:r>
              <a:rPr lang="en-US">
                <a:solidFill>
                  <a:srgbClr val="0F3F66"/>
                </a:solidFill>
                <a:latin typeface="Verdana"/>
              </a:rPr>
              <a:t>DOE-HEP-Cosmic to CMB-S4 Collab mtg</a:t>
            </a:r>
            <a:endParaRPr lang="en-US" dirty="0">
              <a:solidFill>
                <a:srgbClr val="0F3F66"/>
              </a:solidFill>
              <a:latin typeface="Verdana"/>
            </a:endParaRPr>
          </a:p>
        </p:txBody>
      </p:sp>
    </p:spTree>
    <p:extLst>
      <p:ext uri="{BB962C8B-B14F-4D97-AF65-F5344CB8AC3E}">
        <p14:creationId xmlns:p14="http://schemas.microsoft.com/office/powerpoint/2010/main" val="756044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endParaRPr lang="en-US"/>
          </a:p>
        </p:txBody>
      </p:sp>
      <p:sp>
        <p:nvSpPr>
          <p:cNvPr id="15" name="Subtitle 14"/>
          <p:cNvSpPr>
            <a:spLocks noGrp="1"/>
          </p:cNvSpPr>
          <p:nvPr>
            <p:ph type="subTitle" idx="1"/>
          </p:nvPr>
        </p:nvSpPr>
        <p:spPr/>
        <p:txBody>
          <a:bodyPr/>
          <a:lstStyle/>
          <a:p>
            <a:endParaRPr lang="en-US"/>
          </a:p>
        </p:txBody>
      </p:sp>
      <p:sp>
        <p:nvSpPr>
          <p:cNvPr id="16" name="Text Placeholder 15"/>
          <p:cNvSpPr>
            <a:spLocks noGrp="1"/>
          </p:cNvSpPr>
          <p:nvPr>
            <p:ph type="body" sz="quarter" idx="13"/>
          </p:nvPr>
        </p:nvSpPr>
        <p:spPr/>
        <p:txBody>
          <a:bodyPr/>
          <a:lstStyle/>
          <a:p>
            <a:endParaRPr lang="en-US"/>
          </a:p>
        </p:txBody>
      </p:sp>
      <p:sp>
        <p:nvSpPr>
          <p:cNvPr id="9" name="Rectangle 8"/>
          <p:cNvSpPr/>
          <p:nvPr/>
        </p:nvSpPr>
        <p:spPr>
          <a:xfrm>
            <a:off x="182879" y="182879"/>
            <a:ext cx="8778240" cy="6492240"/>
          </a:xfrm>
          <a:prstGeom prst="rect">
            <a:avLst/>
          </a:prstGeom>
          <a:blipFill>
            <a:blip r:embed="rId2" cstate="print"/>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5884" y="2819400"/>
            <a:ext cx="7634478" cy="1281502"/>
          </a:xfrm>
          <a:prstGeom prst="rect">
            <a:avLst/>
          </a:prstGeom>
        </p:spPr>
      </p:pic>
    </p:spTree>
    <p:extLst>
      <p:ext uri="{BB962C8B-B14F-4D97-AF65-F5344CB8AC3E}">
        <p14:creationId xmlns:p14="http://schemas.microsoft.com/office/powerpoint/2010/main" val="260070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841" y="975465"/>
            <a:ext cx="6324600" cy="1752600"/>
          </a:xfrm>
        </p:spPr>
        <p:txBody>
          <a:bodyPr>
            <a:noAutofit/>
          </a:bodyPr>
          <a:lstStyle/>
          <a:p>
            <a:pPr marL="53975" indent="0">
              <a:spcBef>
                <a:spcPts val="0"/>
              </a:spcBef>
              <a:buNone/>
            </a:pPr>
            <a:r>
              <a:rPr lang="en-US" sz="2000" b="1" u="sng" dirty="0"/>
              <a:t>HEP is carried out along 3 Frontiers</a:t>
            </a:r>
            <a:r>
              <a:rPr lang="en-US" sz="2000" b="1" dirty="0"/>
              <a:t>: </a:t>
            </a:r>
            <a:r>
              <a:rPr lang="en-US" altLang="en-US" sz="2000" dirty="0"/>
              <a:t>Advancements at all 3 frontiers are needed to achieve the long-term goals of the field. </a:t>
            </a:r>
          </a:p>
          <a:p>
            <a:pPr marL="53975" indent="0">
              <a:spcBef>
                <a:spcPts val="0"/>
              </a:spcBef>
              <a:buNone/>
            </a:pPr>
            <a:r>
              <a:rPr lang="en-US" sz="2000" dirty="0">
                <a:sym typeface="Wingdings" panose="05000000000000000000" pitchFamily="2" charset="2"/>
              </a:rPr>
              <a:t>HEP is primarily a </a:t>
            </a:r>
            <a:r>
              <a:rPr lang="en-US" sz="2000" dirty="0"/>
              <a:t>Particle Accelerator based program: </a:t>
            </a:r>
            <a:r>
              <a:rPr lang="en-US" sz="2000" b="1" dirty="0"/>
              <a:t>Energy &amp; Intensity Frontiers</a:t>
            </a:r>
          </a:p>
          <a:p>
            <a:pPr marL="53975" indent="0">
              <a:spcBef>
                <a:spcPts val="0"/>
              </a:spcBef>
              <a:buNone/>
            </a:pPr>
            <a:endParaRPr lang="en-US" sz="2000" b="1" dirty="0"/>
          </a:p>
          <a:p>
            <a:pPr marL="53975" indent="0">
              <a:spcBef>
                <a:spcPts val="0"/>
              </a:spcBef>
              <a:buNone/>
            </a:pPr>
            <a:endParaRPr lang="en-US" sz="2000" b="1" dirty="0"/>
          </a:p>
          <a:p>
            <a:pPr marL="53975" indent="0">
              <a:spcBef>
                <a:spcPts val="0"/>
              </a:spcBef>
              <a:buNone/>
            </a:pPr>
            <a:endParaRPr lang="en-US" sz="2000" b="1" dirty="0"/>
          </a:p>
        </p:txBody>
      </p:sp>
      <p:sp>
        <p:nvSpPr>
          <p:cNvPr id="3" name="Title 2"/>
          <p:cNvSpPr>
            <a:spLocks noGrp="1"/>
          </p:cNvSpPr>
          <p:nvPr>
            <p:ph type="title"/>
          </p:nvPr>
        </p:nvSpPr>
        <p:spPr>
          <a:xfrm>
            <a:off x="169338" y="3"/>
            <a:ext cx="8840495" cy="652928"/>
          </a:xfrm>
        </p:spPr>
        <p:txBody>
          <a:bodyPr>
            <a:normAutofit/>
          </a:bodyPr>
          <a:lstStyle/>
          <a:p>
            <a:r>
              <a:rPr lang="en-US" sz="2800" dirty="0"/>
              <a:t>HEP Program Layout</a:t>
            </a:r>
            <a:endParaRPr lang="en-US" sz="2800" b="1" dirty="0"/>
          </a:p>
        </p:txBody>
      </p:sp>
      <p:sp>
        <p:nvSpPr>
          <p:cNvPr id="12" name="Content Placeholder 1"/>
          <p:cNvSpPr txBox="1">
            <a:spLocks/>
          </p:cNvSpPr>
          <p:nvPr/>
        </p:nvSpPr>
        <p:spPr>
          <a:xfrm>
            <a:off x="15088" y="5181600"/>
            <a:ext cx="8974666" cy="805249"/>
          </a:xfrm>
          <a:prstGeom prst="rect">
            <a:avLst/>
          </a:prstGeom>
        </p:spPr>
        <p:txBody>
          <a:bodyPr vert="horz" lIns="91440" tIns="45720" rIns="91440" bIns="45720" rtlCol="0">
            <a:noAutofit/>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53975" indent="0">
              <a:lnSpc>
                <a:spcPct val="100000"/>
              </a:lnSpc>
              <a:spcBef>
                <a:spcPts val="0"/>
              </a:spcBef>
              <a:buClr>
                <a:srgbClr val="0F3F66"/>
              </a:buClr>
              <a:buFont typeface="Wingdings 3" panose="05040102010807070707" pitchFamily="18" charset="2"/>
              <a:buNone/>
            </a:pPr>
            <a:r>
              <a:rPr lang="en-US" sz="1800" b="1" u="sng" dirty="0">
                <a:solidFill>
                  <a:srgbClr val="326A43"/>
                </a:solidFill>
              </a:rPr>
              <a:t>Crosscutting HEP subprograms</a:t>
            </a:r>
            <a:r>
              <a:rPr lang="en-US" sz="1800" dirty="0">
                <a:solidFill>
                  <a:srgbClr val="326A43"/>
                </a:solidFill>
              </a:rPr>
              <a:t>:</a:t>
            </a:r>
          </a:p>
          <a:p>
            <a:pPr>
              <a:lnSpc>
                <a:spcPct val="100000"/>
              </a:lnSpc>
              <a:spcBef>
                <a:spcPts val="0"/>
              </a:spcBef>
              <a:buClr>
                <a:srgbClr val="0F3F66"/>
              </a:buClr>
            </a:pPr>
            <a:r>
              <a:rPr lang="en-US" sz="1600" dirty="0">
                <a:solidFill>
                  <a:srgbClr val="326A43"/>
                </a:solidFill>
              </a:rPr>
              <a:t>Theoretical research, High Performance Computing &amp; Computational HEP, Advanced Detector R&amp;D, Quantum Information Science (QIS).</a:t>
            </a:r>
          </a:p>
          <a:p>
            <a:pPr marL="53975" indent="0">
              <a:lnSpc>
                <a:spcPct val="100000"/>
              </a:lnSpc>
              <a:spcBef>
                <a:spcPts val="0"/>
              </a:spcBef>
              <a:buClr>
                <a:srgbClr val="0F3F66"/>
              </a:buClr>
              <a:buFont typeface="Wingdings 3" panose="05040102010807070707" pitchFamily="18" charset="2"/>
              <a:buNone/>
            </a:pPr>
            <a:endParaRPr lang="en-US" sz="1600" dirty="0">
              <a:solidFill>
                <a:srgbClr val="326A43"/>
              </a:solidFill>
              <a:latin typeface="Verdana"/>
            </a:endParaRPr>
          </a:p>
        </p:txBody>
      </p:sp>
      <p:sp>
        <p:nvSpPr>
          <p:cNvPr id="16" name="Rectangle 15"/>
          <p:cNvSpPr/>
          <p:nvPr/>
        </p:nvSpPr>
        <p:spPr>
          <a:xfrm>
            <a:off x="29697" y="3124200"/>
            <a:ext cx="8887577" cy="1754326"/>
          </a:xfrm>
          <a:prstGeom prst="rect">
            <a:avLst/>
          </a:prstGeom>
        </p:spPr>
        <p:txBody>
          <a:bodyPr wrap="square">
            <a:spAutoFit/>
          </a:bodyPr>
          <a:lstStyle/>
          <a:p>
            <a:r>
              <a:rPr lang="en-US" sz="2400" dirty="0">
                <a:solidFill>
                  <a:srgbClr val="0000CC"/>
                </a:solidFill>
                <a:latin typeface="Verdana"/>
                <a:sym typeface="Wingdings" panose="05000000000000000000" pitchFamily="2" charset="2"/>
              </a:rPr>
              <a:t></a:t>
            </a:r>
            <a:r>
              <a:rPr lang="en-US" sz="2400" b="1" dirty="0">
                <a:solidFill>
                  <a:srgbClr val="0000CC"/>
                </a:solidFill>
                <a:latin typeface="Verdana"/>
                <a:sym typeface="Wingdings" panose="05000000000000000000" pitchFamily="2" charset="2"/>
              </a:rPr>
              <a:t>Cosmic Frontier is an increasingly important area for discovery. </a:t>
            </a:r>
            <a:r>
              <a:rPr lang="en-US" sz="2000" dirty="0">
                <a:solidFill>
                  <a:srgbClr val="0000CC"/>
                </a:solidFill>
                <a:latin typeface="Verdana"/>
                <a:sym typeface="Wingdings" panose="05000000000000000000" pitchFamily="2" charset="2"/>
              </a:rPr>
              <a:t>Experiments use naturally occurring data </a:t>
            </a:r>
            <a:r>
              <a:rPr lang="en-US" sz="2000" dirty="0">
                <a:solidFill>
                  <a:srgbClr val="0000CC"/>
                </a:solidFill>
                <a:latin typeface="Verdana"/>
              </a:rPr>
              <a:t>to provide additional input to the Standard Model picture: </a:t>
            </a:r>
            <a:r>
              <a:rPr lang="en-US" sz="2000" u="sng" dirty="0">
                <a:solidFill>
                  <a:srgbClr val="0000CC"/>
                </a:solidFill>
                <a:latin typeface="Verdana"/>
              </a:rPr>
              <a:t>Cosmic Acceleration </a:t>
            </a:r>
            <a:r>
              <a:rPr lang="en-US" sz="2000" dirty="0">
                <a:solidFill>
                  <a:srgbClr val="0000CC"/>
                </a:solidFill>
                <a:latin typeface="Verdana"/>
              </a:rPr>
              <a:t>(Dark Energy, Inflation), search for </a:t>
            </a:r>
            <a:r>
              <a:rPr lang="en-US" sz="2000" u="sng" dirty="0">
                <a:solidFill>
                  <a:srgbClr val="0000CC"/>
                </a:solidFill>
                <a:latin typeface="Verdana"/>
              </a:rPr>
              <a:t>Dark Matter </a:t>
            </a:r>
            <a:r>
              <a:rPr lang="en-US" sz="2000" dirty="0">
                <a:solidFill>
                  <a:srgbClr val="0000CC"/>
                </a:solidFill>
                <a:latin typeface="Verdana"/>
              </a:rPr>
              <a:t>particles, </a:t>
            </a:r>
            <a:r>
              <a:rPr lang="en-US" sz="2000" u="sng" dirty="0">
                <a:solidFill>
                  <a:srgbClr val="0000CC"/>
                </a:solidFill>
                <a:latin typeface="Verdana"/>
              </a:rPr>
              <a:t>Neutrino</a:t>
            </a:r>
            <a:r>
              <a:rPr lang="en-US" sz="2000" dirty="0">
                <a:solidFill>
                  <a:srgbClr val="0000CC"/>
                </a:solidFill>
                <a:latin typeface="Verdana"/>
              </a:rPr>
              <a:t> properties, </a:t>
            </a:r>
            <a:r>
              <a:rPr lang="en-US" sz="2000" u="sng" dirty="0">
                <a:solidFill>
                  <a:srgbClr val="0000CC"/>
                </a:solidFill>
                <a:latin typeface="Verdana"/>
              </a:rPr>
              <a:t>New Physics </a:t>
            </a:r>
            <a:r>
              <a:rPr lang="en-US" sz="2000" dirty="0">
                <a:solidFill>
                  <a:srgbClr val="0000CC"/>
                </a:solidFill>
                <a:latin typeface="Verdana"/>
              </a:rPr>
              <a:t>(e.g. relic particles, </a:t>
            </a:r>
            <a:r>
              <a:rPr lang="en-US" sz="2000" dirty="0" err="1">
                <a:solidFill>
                  <a:srgbClr val="0000CC"/>
                </a:solidFill>
                <a:latin typeface="Verdana"/>
              </a:rPr>
              <a:t>etc</a:t>
            </a:r>
            <a:r>
              <a:rPr lang="en-US" sz="2000" dirty="0">
                <a:solidFill>
                  <a:srgbClr val="0000CC"/>
                </a:solidFill>
                <a:latin typeface="Verdana"/>
              </a:rPr>
              <a:t>)</a:t>
            </a:r>
          </a:p>
        </p:txBody>
      </p:sp>
      <p:pic>
        <p:nvPicPr>
          <p:cNvPr id="1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754" y="228600"/>
            <a:ext cx="2387246" cy="227086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a:extLst>
              <a:ext uri="{FF2B5EF4-FFF2-40B4-BE49-F238E27FC236}">
                <a16:creationId xmlns:a16="http://schemas.microsoft.com/office/drawing/2014/main" id="{A6598BA3-4FED-492C-A2D0-ED78F1A7C588}"/>
              </a:ext>
            </a:extLst>
          </p:cNvPr>
          <p:cNvSpPr>
            <a:spLocks noGrp="1"/>
          </p:cNvSpPr>
          <p:nvPr>
            <p:ph type="sldNum" sz="quarter" idx="12"/>
          </p:nvPr>
        </p:nvSpPr>
        <p:spPr/>
        <p:txBody>
          <a:bodyPr/>
          <a:lstStyle/>
          <a:p>
            <a:fld id="{600448BA-62AF-4340-AB5F-316C0E06117B}" type="slidenum">
              <a:rPr lang="en-US" smtClean="0"/>
              <a:pPr/>
              <a:t>3</a:t>
            </a:fld>
            <a:endParaRPr lang="en-US"/>
          </a:p>
        </p:txBody>
      </p:sp>
      <p:sp>
        <p:nvSpPr>
          <p:cNvPr id="4" name="Footer Placeholder 3">
            <a:extLst>
              <a:ext uri="{FF2B5EF4-FFF2-40B4-BE49-F238E27FC236}">
                <a16:creationId xmlns:a16="http://schemas.microsoft.com/office/drawing/2014/main" id="{283A9559-8DE4-897C-0300-4C64383CE951}"/>
              </a:ext>
            </a:extLst>
          </p:cNvPr>
          <p:cNvSpPr>
            <a:spLocks noGrp="1"/>
          </p:cNvSpPr>
          <p:nvPr>
            <p:ph type="ftr" sz="quarter" idx="11"/>
          </p:nvPr>
        </p:nvSpPr>
        <p:spPr/>
        <p:txBody>
          <a:bodyPr/>
          <a:lstStyle/>
          <a:p>
            <a:r>
              <a:rPr lang="en-US">
                <a:solidFill>
                  <a:srgbClr val="0F3F66"/>
                </a:solidFill>
                <a:latin typeface="Verdana"/>
              </a:rPr>
              <a:t>DOE-HEP-Cosmic to CMB-S4 Collab mtg</a:t>
            </a:r>
          </a:p>
        </p:txBody>
      </p:sp>
    </p:spTree>
    <p:extLst>
      <p:ext uri="{BB962C8B-B14F-4D97-AF65-F5344CB8AC3E}">
        <p14:creationId xmlns:p14="http://schemas.microsoft.com/office/powerpoint/2010/main" val="250474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161" y="3"/>
            <a:ext cx="8840495" cy="902525"/>
          </a:xfrm>
        </p:spPr>
        <p:txBody>
          <a:bodyPr/>
          <a:lstStyle/>
          <a:p>
            <a:r>
              <a:rPr lang="en-US" dirty="0"/>
              <a:t>HEP Program Guidance</a:t>
            </a:r>
          </a:p>
        </p:txBody>
      </p:sp>
      <p:sp>
        <p:nvSpPr>
          <p:cNvPr id="6" name="Content Placeholder 3"/>
          <p:cNvSpPr>
            <a:spLocks noGrp="1"/>
          </p:cNvSpPr>
          <p:nvPr>
            <p:ph idx="1"/>
          </p:nvPr>
        </p:nvSpPr>
        <p:spPr>
          <a:xfrm>
            <a:off x="196545" y="1138135"/>
            <a:ext cx="8840495" cy="4934325"/>
          </a:xfrm>
          <a:solidFill>
            <a:schemeClr val="bg1"/>
          </a:solidFill>
        </p:spPr>
        <p:txBody>
          <a:bodyPr>
            <a:noAutofit/>
          </a:bodyPr>
          <a:lstStyle/>
          <a:p>
            <a:pPr marL="0" indent="0" fontAlgn="auto">
              <a:lnSpc>
                <a:spcPct val="100000"/>
              </a:lnSpc>
              <a:spcBef>
                <a:spcPts val="0"/>
              </a:spcBef>
              <a:buFont typeface="Arial" pitchFamily="34" charset="0"/>
              <a:buNone/>
            </a:pPr>
            <a:r>
              <a:rPr lang="en-US" sz="1600" b="1" u="sng" dirty="0">
                <a:solidFill>
                  <a:srgbClr val="0000CC"/>
                </a:solidFill>
              </a:rPr>
              <a:t>FACA panels &amp; subpanels provide official advice:</a:t>
            </a:r>
            <a:endParaRPr lang="en-US" sz="1600" b="1" dirty="0">
              <a:solidFill>
                <a:srgbClr val="0000CC"/>
              </a:solidFill>
            </a:endParaRPr>
          </a:p>
          <a:p>
            <a:pPr fontAlgn="auto">
              <a:lnSpc>
                <a:spcPct val="100000"/>
              </a:lnSpc>
              <a:spcBef>
                <a:spcPts val="0"/>
              </a:spcBef>
            </a:pPr>
            <a:endParaRPr lang="en-US" sz="1600" b="1" dirty="0">
              <a:solidFill>
                <a:srgbClr val="0000CC"/>
              </a:solidFill>
            </a:endParaRPr>
          </a:p>
          <a:p>
            <a:pPr fontAlgn="auto">
              <a:lnSpc>
                <a:spcPct val="100000"/>
              </a:lnSpc>
              <a:spcBef>
                <a:spcPts val="0"/>
              </a:spcBef>
            </a:pPr>
            <a:r>
              <a:rPr lang="en-US" sz="1600" b="1" dirty="0">
                <a:solidFill>
                  <a:srgbClr val="0000CC"/>
                </a:solidFill>
              </a:rPr>
              <a:t>High Energy Physics Advisory Panel (HEPAP)</a:t>
            </a:r>
          </a:p>
          <a:p>
            <a:pPr fontAlgn="auto">
              <a:lnSpc>
                <a:spcPct val="100000"/>
              </a:lnSpc>
              <a:spcBef>
                <a:spcPts val="0"/>
              </a:spcBef>
              <a:buFont typeface="Arial" panose="020B0604020202020204" pitchFamily="34" charset="0"/>
              <a:buChar char="•"/>
            </a:pPr>
            <a:r>
              <a:rPr lang="en-US" sz="1600" dirty="0">
                <a:solidFill>
                  <a:srgbClr val="0000CC"/>
                </a:solidFill>
              </a:rPr>
              <a:t>Advises </a:t>
            </a:r>
            <a:r>
              <a:rPr lang="en-US" sz="1600" b="1" dirty="0">
                <a:solidFill>
                  <a:srgbClr val="0000CC"/>
                </a:solidFill>
              </a:rPr>
              <a:t>DOE &amp; NSF: </a:t>
            </a:r>
            <a:r>
              <a:rPr lang="en-US" sz="1600" b="1" u="sng" dirty="0">
                <a:solidFill>
                  <a:srgbClr val="0000CC"/>
                </a:solidFill>
              </a:rPr>
              <a:t>Provides the primary advice for the HEP program</a:t>
            </a:r>
          </a:p>
          <a:p>
            <a:pPr fontAlgn="auto">
              <a:lnSpc>
                <a:spcPct val="100000"/>
              </a:lnSpc>
              <a:spcBef>
                <a:spcPts val="0"/>
              </a:spcBef>
              <a:buFont typeface="Arial" panose="020B0604020202020204" pitchFamily="34" charset="0"/>
              <a:buChar char="•"/>
            </a:pPr>
            <a:r>
              <a:rPr lang="en-US" sz="1600" dirty="0">
                <a:solidFill>
                  <a:srgbClr val="0000CC"/>
                </a:solidFill>
              </a:rPr>
              <a:t>Subpanels: </a:t>
            </a:r>
            <a:r>
              <a:rPr lang="en-US" sz="1600" b="1" dirty="0">
                <a:solidFill>
                  <a:srgbClr val="326A43"/>
                </a:solidFill>
              </a:rPr>
              <a:t>The Particle Physics Project Prioritization Panel (“P5”) provides the </a:t>
            </a:r>
            <a:r>
              <a:rPr lang="en-US" sz="1600" b="1" u="sng" dirty="0">
                <a:solidFill>
                  <a:srgbClr val="326A43"/>
                </a:solidFill>
              </a:rPr>
              <a:t>Strategic Plan for HEP</a:t>
            </a:r>
          </a:p>
          <a:p>
            <a:pPr fontAlgn="auto">
              <a:lnSpc>
                <a:spcPct val="100000"/>
              </a:lnSpc>
              <a:spcBef>
                <a:spcPts val="0"/>
              </a:spcBef>
            </a:pPr>
            <a:endParaRPr lang="en-US" sz="1600" b="1" dirty="0">
              <a:solidFill>
                <a:srgbClr val="326A43"/>
              </a:solidFill>
            </a:endParaRPr>
          </a:p>
          <a:p>
            <a:pPr fontAlgn="auto">
              <a:lnSpc>
                <a:spcPct val="100000"/>
              </a:lnSpc>
              <a:spcBef>
                <a:spcPts val="0"/>
              </a:spcBef>
            </a:pPr>
            <a:r>
              <a:rPr lang="en-US" sz="1600" b="1" dirty="0">
                <a:solidFill>
                  <a:srgbClr val="0000CC"/>
                </a:solidFill>
              </a:rPr>
              <a:t>Astronomy and Astrophysics Advisory Committee (AAAC)</a:t>
            </a:r>
          </a:p>
          <a:p>
            <a:pPr fontAlgn="auto">
              <a:lnSpc>
                <a:spcPct val="100000"/>
              </a:lnSpc>
              <a:spcBef>
                <a:spcPts val="0"/>
              </a:spcBef>
              <a:buFont typeface="Arial" panose="020B0604020202020204" pitchFamily="34" charset="0"/>
              <a:buChar char="•"/>
            </a:pPr>
            <a:r>
              <a:rPr lang="en-US" sz="1600" dirty="0">
                <a:solidFill>
                  <a:srgbClr val="0000CC"/>
                </a:solidFill>
              </a:rPr>
              <a:t>Advises </a:t>
            </a:r>
            <a:r>
              <a:rPr lang="en-US" sz="1600" b="1" dirty="0">
                <a:solidFill>
                  <a:srgbClr val="0000CC"/>
                </a:solidFill>
              </a:rPr>
              <a:t>DOE, NASA, &amp; NSF </a:t>
            </a:r>
            <a:r>
              <a:rPr lang="en-US" sz="1600" dirty="0">
                <a:solidFill>
                  <a:srgbClr val="0000CC"/>
                </a:solidFill>
              </a:rPr>
              <a:t>on issues of overlap, mutual interest and concern</a:t>
            </a:r>
          </a:p>
          <a:p>
            <a:pPr fontAlgn="auto">
              <a:lnSpc>
                <a:spcPct val="100000"/>
              </a:lnSpc>
              <a:spcBef>
                <a:spcPts val="0"/>
              </a:spcBef>
              <a:buFont typeface="Arial" panose="020B0604020202020204" pitchFamily="34" charset="0"/>
              <a:buChar char="•"/>
            </a:pPr>
            <a:r>
              <a:rPr lang="en-US" sz="1600" dirty="0">
                <a:solidFill>
                  <a:srgbClr val="0000CC"/>
                </a:solidFill>
              </a:rPr>
              <a:t>Subpanels: CMB-S4 Concept Definition Taskforce (2017), Gemini-Blanco-SOAR Telescopes roles (2019) </a:t>
            </a:r>
          </a:p>
          <a:p>
            <a:pPr marL="0" indent="0" fontAlgn="auto">
              <a:lnSpc>
                <a:spcPct val="100000"/>
              </a:lnSpc>
              <a:spcBef>
                <a:spcPts val="0"/>
              </a:spcBef>
              <a:buNone/>
            </a:pPr>
            <a:endParaRPr lang="en-US" sz="1600" dirty="0">
              <a:solidFill>
                <a:srgbClr val="000000">
                  <a:lumMod val="75000"/>
                  <a:lumOff val="25000"/>
                </a:srgbClr>
              </a:solidFill>
            </a:endParaRPr>
          </a:p>
          <a:p>
            <a:pPr marL="0" indent="0" fontAlgn="auto">
              <a:lnSpc>
                <a:spcPct val="100000"/>
              </a:lnSpc>
              <a:spcBef>
                <a:spcPts val="0"/>
              </a:spcBef>
              <a:buNone/>
            </a:pPr>
            <a:r>
              <a:rPr lang="en-US" sz="1600" b="1" u="sng" dirty="0"/>
              <a:t>Advice Also Provided by: </a:t>
            </a:r>
            <a:r>
              <a:rPr lang="en-US" sz="1600" dirty="0"/>
              <a:t>National Academy of Sciences (NAS)</a:t>
            </a:r>
          </a:p>
          <a:p>
            <a:pPr marL="182880" lvl="1" indent="-182880" fontAlgn="auto">
              <a:lnSpc>
                <a:spcPct val="100000"/>
              </a:lnSpc>
              <a:spcBef>
                <a:spcPts val="0"/>
              </a:spcBef>
              <a:spcAft>
                <a:spcPts val="0"/>
              </a:spcAft>
              <a:buFont typeface="Arial" panose="020B0604020202020204" pitchFamily="34" charset="0"/>
              <a:buChar char="•"/>
            </a:pPr>
            <a:r>
              <a:rPr lang="en-US" sz="1600" b="1" dirty="0">
                <a:solidFill>
                  <a:schemeClr val="tx1"/>
                </a:solidFill>
              </a:rPr>
              <a:t>Decadal Surveys in Astronomy &amp; Astrophysics (Astro2020)</a:t>
            </a:r>
            <a:endParaRPr lang="en-US" sz="1600" dirty="0">
              <a:solidFill>
                <a:schemeClr val="tx1"/>
              </a:solidFill>
            </a:endParaRPr>
          </a:p>
          <a:p>
            <a:pPr marL="182880" lvl="1" indent="-182880" fontAlgn="auto">
              <a:lnSpc>
                <a:spcPct val="100000"/>
              </a:lnSpc>
              <a:spcBef>
                <a:spcPts val="0"/>
              </a:spcBef>
              <a:spcAft>
                <a:spcPts val="0"/>
              </a:spcAft>
              <a:buFont typeface="Arial" panose="020B0604020202020204" pitchFamily="34" charset="0"/>
              <a:buChar char="•"/>
            </a:pPr>
            <a:r>
              <a:rPr lang="en-US" sz="1600" dirty="0">
                <a:solidFill>
                  <a:schemeClr val="tx1"/>
                </a:solidFill>
              </a:rPr>
              <a:t>Decadal Survey of Elementary Particle Physics being planned</a:t>
            </a:r>
          </a:p>
          <a:p>
            <a:pPr marL="182880" lvl="1" indent="-182880" fontAlgn="auto">
              <a:lnSpc>
                <a:spcPct val="100000"/>
              </a:lnSpc>
              <a:spcBef>
                <a:spcPts val="0"/>
              </a:spcBef>
              <a:spcAft>
                <a:spcPts val="0"/>
              </a:spcAft>
              <a:buFont typeface="Arial" panose="020B0604020202020204" pitchFamily="34" charset="0"/>
              <a:buChar char="•"/>
            </a:pPr>
            <a:r>
              <a:rPr lang="en-US" sz="1500" dirty="0">
                <a:solidFill>
                  <a:schemeClr val="tx1"/>
                </a:solidFill>
              </a:rPr>
              <a:t>Board on Physics &amp; Astronomy (BPA), Committee on Astronomy &amp; Astrophysics (CAA)</a:t>
            </a:r>
          </a:p>
          <a:p>
            <a:pPr marL="0" indent="0">
              <a:lnSpc>
                <a:spcPct val="100000"/>
              </a:lnSpc>
              <a:spcBef>
                <a:spcPts val="0"/>
              </a:spcBef>
              <a:buNone/>
            </a:pPr>
            <a:endParaRPr lang="en-US" sz="1600" dirty="0"/>
          </a:p>
          <a:p>
            <a:pPr marL="0" indent="0">
              <a:lnSpc>
                <a:spcPct val="100000"/>
              </a:lnSpc>
              <a:spcBef>
                <a:spcPts val="0"/>
              </a:spcBef>
              <a:buNone/>
            </a:pPr>
            <a:r>
              <a:rPr lang="en-US" sz="1600" b="1" dirty="0"/>
              <a:t>Other Input &amp; Coordination</a:t>
            </a:r>
          </a:p>
          <a:p>
            <a:pPr>
              <a:lnSpc>
                <a:spcPct val="100000"/>
              </a:lnSpc>
              <a:spcBef>
                <a:spcPts val="0"/>
              </a:spcBef>
            </a:pPr>
            <a:r>
              <a:rPr lang="en-US" sz="1600" b="0" dirty="0"/>
              <a:t>Community studies &amp; input, e.g. Snowmass, APS/DPF</a:t>
            </a:r>
            <a:endParaRPr lang="en-US" sz="1600" dirty="0"/>
          </a:p>
          <a:p>
            <a:pPr lvl="1">
              <a:lnSpc>
                <a:spcPct val="100000"/>
              </a:lnSpc>
              <a:spcBef>
                <a:spcPts val="0"/>
              </a:spcBef>
              <a:spcAft>
                <a:spcPts val="0"/>
              </a:spcAft>
              <a:buFont typeface="Arial" panose="020B0604020202020204" pitchFamily="34" charset="0"/>
              <a:buChar char="•"/>
            </a:pPr>
            <a:r>
              <a:rPr lang="en-US" sz="1600" dirty="0"/>
              <a:t>Basic Research Needs (BRN) studies to start development of new HEP initiatives</a:t>
            </a:r>
            <a:endParaRPr lang="en-US" sz="1600" b="0" dirty="0"/>
          </a:p>
        </p:txBody>
      </p:sp>
      <p:sp>
        <p:nvSpPr>
          <p:cNvPr id="4" name="Slide Number Placeholder 3">
            <a:extLst>
              <a:ext uri="{FF2B5EF4-FFF2-40B4-BE49-F238E27FC236}">
                <a16:creationId xmlns:a16="http://schemas.microsoft.com/office/drawing/2014/main" id="{233D4CDC-6815-465D-8B62-B252680D669C}"/>
              </a:ext>
            </a:extLst>
          </p:cNvPr>
          <p:cNvSpPr>
            <a:spLocks noGrp="1"/>
          </p:cNvSpPr>
          <p:nvPr>
            <p:ph type="sldNum" sz="quarter" idx="12"/>
          </p:nvPr>
        </p:nvSpPr>
        <p:spPr/>
        <p:txBody>
          <a:bodyPr/>
          <a:lstStyle/>
          <a:p>
            <a:fld id="{600448BA-62AF-4340-AB5F-316C0E06117B}" type="slidenum">
              <a:rPr lang="en-US" smtClean="0"/>
              <a:pPr/>
              <a:t>4</a:t>
            </a:fld>
            <a:endParaRPr lang="en-US"/>
          </a:p>
        </p:txBody>
      </p:sp>
      <p:sp>
        <p:nvSpPr>
          <p:cNvPr id="2" name="Footer Placeholder 1">
            <a:extLst>
              <a:ext uri="{FF2B5EF4-FFF2-40B4-BE49-F238E27FC236}">
                <a16:creationId xmlns:a16="http://schemas.microsoft.com/office/drawing/2014/main" id="{492B3391-B1F0-D54D-4BA7-68D643A5F42C}"/>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1599260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3AEA-6F0E-4A2E-89D9-6927D85DA60A}"/>
              </a:ext>
            </a:extLst>
          </p:cNvPr>
          <p:cNvSpPr>
            <a:spLocks noGrp="1"/>
          </p:cNvSpPr>
          <p:nvPr>
            <p:ph type="title"/>
          </p:nvPr>
        </p:nvSpPr>
        <p:spPr>
          <a:xfrm>
            <a:off x="172381" y="-656"/>
            <a:ext cx="8840495" cy="902525"/>
          </a:xfrm>
        </p:spPr>
        <p:txBody>
          <a:bodyPr>
            <a:normAutofit/>
          </a:bodyPr>
          <a:lstStyle/>
          <a:p>
            <a:r>
              <a:rPr lang="en-US" sz="2800" dirty="0"/>
              <a:t>Astro2020 – Pathways to Discovery in Astronomy and Astrophysics for the 2020s</a:t>
            </a:r>
          </a:p>
        </p:txBody>
      </p:sp>
      <p:sp>
        <p:nvSpPr>
          <p:cNvPr id="6" name="Slide Number Placeholder 5">
            <a:extLst>
              <a:ext uri="{FF2B5EF4-FFF2-40B4-BE49-F238E27FC236}">
                <a16:creationId xmlns:a16="http://schemas.microsoft.com/office/drawing/2014/main" id="{A09EA8D0-A9B0-44E9-9A47-3F1B132298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0F3F6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F3F66"/>
              </a:solidFill>
              <a:effectLst/>
              <a:uLnTx/>
              <a:uFillTx/>
              <a:latin typeface="Verdana"/>
              <a:ea typeface="+mn-ea"/>
              <a:cs typeface="+mn-cs"/>
            </a:endParaRPr>
          </a:p>
        </p:txBody>
      </p:sp>
      <p:sp>
        <p:nvSpPr>
          <p:cNvPr id="7" name="Content Placeholder 6">
            <a:extLst>
              <a:ext uri="{FF2B5EF4-FFF2-40B4-BE49-F238E27FC236}">
                <a16:creationId xmlns:a16="http://schemas.microsoft.com/office/drawing/2014/main" id="{583E73AF-FA7C-4131-BC52-B45D514BED0F}"/>
              </a:ext>
            </a:extLst>
          </p:cNvPr>
          <p:cNvSpPr txBox="1">
            <a:spLocks noGrp="1"/>
          </p:cNvSpPr>
          <p:nvPr>
            <p:ph idx="1"/>
          </p:nvPr>
        </p:nvSpPr>
        <p:spPr>
          <a:xfrm>
            <a:off x="457200" y="1034411"/>
            <a:ext cx="8823434" cy="646331"/>
          </a:xfrm>
          <a:prstGeom prst="rect">
            <a:avLst/>
          </a:prstGeom>
          <a:noFill/>
        </p:spPr>
        <p:txBody>
          <a:bodyPr wrap="square">
            <a:spAutoFit/>
          </a:bodyPr>
          <a:lstStyle/>
          <a:p>
            <a:pPr marL="0" indent="0">
              <a:lnSpc>
                <a:spcPct val="100000"/>
              </a:lnSpc>
              <a:spcBef>
                <a:spcPts val="0"/>
              </a:spcBef>
              <a:buNone/>
            </a:pPr>
            <a:r>
              <a:rPr lang="en-US" sz="1800" dirty="0">
                <a:ea typeface="Times New Roman" panose="02020603050405020304" pitchFamily="18" charset="0"/>
              </a:rPr>
              <a:t>National Academies Decadal Survey of Astronomy and Astrophysics released Nov. 4, 2021. Charged &amp; supported by DOE, NSF and NASA</a:t>
            </a:r>
          </a:p>
        </p:txBody>
      </p:sp>
      <p:pic>
        <p:nvPicPr>
          <p:cNvPr id="9" name="Picture 8">
            <a:extLst>
              <a:ext uri="{FF2B5EF4-FFF2-40B4-BE49-F238E27FC236}">
                <a16:creationId xmlns:a16="http://schemas.microsoft.com/office/drawing/2014/main" id="{DE6A4642-5274-4CDB-8112-8E1B716FFF5B}"/>
              </a:ext>
            </a:extLst>
          </p:cNvPr>
          <p:cNvPicPr>
            <a:picLocks noChangeAspect="1"/>
          </p:cNvPicPr>
          <p:nvPr/>
        </p:nvPicPr>
        <p:blipFill>
          <a:blip r:embed="rId3"/>
          <a:stretch>
            <a:fillRect/>
          </a:stretch>
        </p:blipFill>
        <p:spPr>
          <a:xfrm>
            <a:off x="5401649" y="1893153"/>
            <a:ext cx="3404260" cy="2553195"/>
          </a:xfrm>
          <a:prstGeom prst="rect">
            <a:avLst/>
          </a:prstGeom>
        </p:spPr>
      </p:pic>
      <p:sp>
        <p:nvSpPr>
          <p:cNvPr id="13" name="Content Placeholder 2">
            <a:extLst>
              <a:ext uri="{FF2B5EF4-FFF2-40B4-BE49-F238E27FC236}">
                <a16:creationId xmlns:a16="http://schemas.microsoft.com/office/drawing/2014/main" id="{11B3F546-4F82-4B5E-8105-9602F86907D7}"/>
              </a:ext>
            </a:extLst>
          </p:cNvPr>
          <p:cNvSpPr txBox="1">
            <a:spLocks/>
          </p:cNvSpPr>
          <p:nvPr/>
        </p:nvSpPr>
        <p:spPr>
          <a:xfrm>
            <a:off x="0" y="5483413"/>
            <a:ext cx="8823435" cy="646331"/>
          </a:xfrm>
          <a:prstGeom prst="rect">
            <a:avLst/>
          </a:prstGeom>
          <a:noFill/>
        </p:spPr>
        <p:txBody>
          <a:bodyPr vert="horz" lIns="68580" tIns="34290" rIns="68580" bIns="34290" rtlCol="0">
            <a:noAutofit/>
          </a:bodyPr>
          <a:lst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40481" indent="0" defTabSz="514350">
              <a:lnSpc>
                <a:spcPct val="100000"/>
              </a:lnSpc>
              <a:spcBef>
                <a:spcPts val="0"/>
              </a:spcBef>
              <a:buClr>
                <a:srgbClr val="0F6636"/>
              </a:buClr>
              <a:buNone/>
            </a:pPr>
            <a:r>
              <a:rPr lang="en-US" sz="1800" b="1" dirty="0">
                <a:solidFill>
                  <a:srgbClr val="000099"/>
                </a:solidFill>
                <a:latin typeface="Verdana"/>
              </a:rPr>
              <a:t>We have started internal discussions on the recommendations;  will engage with NASA and NSF regarding joint recommendations</a:t>
            </a:r>
          </a:p>
        </p:txBody>
      </p:sp>
      <p:sp>
        <p:nvSpPr>
          <p:cNvPr id="14" name="TextBox 13">
            <a:extLst>
              <a:ext uri="{FF2B5EF4-FFF2-40B4-BE49-F238E27FC236}">
                <a16:creationId xmlns:a16="http://schemas.microsoft.com/office/drawing/2014/main" id="{6A75AE24-DECA-435D-A17B-29A756400F2C}"/>
              </a:ext>
            </a:extLst>
          </p:cNvPr>
          <p:cNvSpPr txBox="1"/>
          <p:nvPr/>
        </p:nvSpPr>
        <p:spPr>
          <a:xfrm>
            <a:off x="172381" y="2362200"/>
            <a:ext cx="5005124" cy="1282787"/>
          </a:xfrm>
          <a:prstGeom prst="rect">
            <a:avLst/>
          </a:prstGeom>
          <a:noFill/>
        </p:spPr>
        <p:txBody>
          <a:bodyPr wrap="square">
            <a:spAutoFit/>
          </a:bodyPr>
          <a:lstStyle/>
          <a:p>
            <a:pPr marL="40481" indent="0" defTabSz="514350">
              <a:lnSpc>
                <a:spcPct val="110000"/>
              </a:lnSpc>
              <a:spcBef>
                <a:spcPts val="0"/>
              </a:spcBef>
              <a:buClr>
                <a:srgbClr val="0F6636"/>
              </a:buClr>
              <a:buNone/>
            </a:pPr>
            <a:r>
              <a:rPr lang="en-US" sz="1800" b="1" dirty="0">
                <a:solidFill>
                  <a:srgbClr val="000099"/>
                </a:solidFill>
                <a:latin typeface="Verdana"/>
                <a:sym typeface="Wingdings" panose="05000000000000000000" pitchFamily="2" charset="2"/>
              </a:rPr>
              <a:t></a:t>
            </a:r>
            <a:r>
              <a:rPr lang="en-US" sz="1800" b="1" dirty="0">
                <a:solidFill>
                  <a:srgbClr val="000099"/>
                </a:solidFill>
                <a:latin typeface="Verdana"/>
              </a:rPr>
              <a:t>DOE appreciates all the hard work the community and the National Academies have done in carrying out the study and providing the report.</a:t>
            </a:r>
            <a:endParaRPr lang="en-US" b="1" dirty="0">
              <a:solidFill>
                <a:srgbClr val="008000"/>
              </a:solidFill>
              <a:latin typeface="Verdana"/>
            </a:endParaRPr>
          </a:p>
        </p:txBody>
      </p:sp>
      <p:sp>
        <p:nvSpPr>
          <p:cNvPr id="15" name="TextBox 14">
            <a:extLst>
              <a:ext uri="{FF2B5EF4-FFF2-40B4-BE49-F238E27FC236}">
                <a16:creationId xmlns:a16="http://schemas.microsoft.com/office/drawing/2014/main" id="{CCF89AC2-831F-4829-B448-5605720C96EA}"/>
              </a:ext>
            </a:extLst>
          </p:cNvPr>
          <p:cNvSpPr txBox="1"/>
          <p:nvPr/>
        </p:nvSpPr>
        <p:spPr>
          <a:xfrm>
            <a:off x="87898" y="4104761"/>
            <a:ext cx="8823435" cy="1200329"/>
          </a:xfrm>
          <a:prstGeom prst="rect">
            <a:avLst/>
          </a:prstGeom>
          <a:noFill/>
        </p:spPr>
        <p:txBody>
          <a:bodyPr wrap="square">
            <a:spAutoFit/>
          </a:bodyPr>
          <a:lstStyle/>
          <a:p>
            <a:pPr defTabSz="514350">
              <a:lnSpc>
                <a:spcPct val="100000"/>
              </a:lnSpc>
              <a:spcBef>
                <a:spcPts val="0"/>
              </a:spcBef>
              <a:buClr>
                <a:srgbClr val="0F6636"/>
              </a:buClr>
            </a:pPr>
            <a:r>
              <a:rPr lang="en-US" u="sng" dirty="0">
                <a:latin typeface="Verdana"/>
              </a:rPr>
              <a:t>Astro2020 recommended</a:t>
            </a:r>
            <a:r>
              <a:rPr lang="en-US" dirty="0">
                <a:latin typeface="Verdana"/>
              </a:rPr>
              <a:t>:</a:t>
            </a:r>
          </a:p>
          <a:p>
            <a:pPr marL="214313" indent="-214313" defTabSz="514350">
              <a:lnSpc>
                <a:spcPct val="100000"/>
              </a:lnSpc>
              <a:spcBef>
                <a:spcPts val="0"/>
              </a:spcBef>
              <a:buClr>
                <a:srgbClr val="0F6636"/>
              </a:buClr>
              <a:buFont typeface="Wingdings" panose="05000000000000000000" pitchFamily="2" charset="2"/>
              <a:buChar char="§"/>
            </a:pPr>
            <a:r>
              <a:rPr lang="en-US" dirty="0">
                <a:latin typeface="Verdana"/>
              </a:rPr>
              <a:t>DOE/NSF partnership on CMB-S4 </a:t>
            </a:r>
            <a:endParaRPr lang="en-US" dirty="0">
              <a:latin typeface="Verdana"/>
              <a:ea typeface="Calibri" panose="020F0502020204030204" pitchFamily="34" charset="0"/>
              <a:cs typeface="Times New Roman" panose="02020603050405020304" pitchFamily="18" charset="0"/>
            </a:endParaRPr>
          </a:p>
          <a:p>
            <a:pPr marL="214313" indent="-214313" defTabSz="514350">
              <a:lnSpc>
                <a:spcPct val="100000"/>
              </a:lnSpc>
              <a:spcBef>
                <a:spcPts val="0"/>
              </a:spcBef>
              <a:buClr>
                <a:srgbClr val="0F6636"/>
              </a:buClr>
              <a:buFont typeface="Wingdings" panose="05000000000000000000" pitchFamily="2" charset="2"/>
              <a:buChar char="§"/>
            </a:pPr>
            <a:r>
              <a:rPr lang="en-US" dirty="0">
                <a:latin typeface="Verdana"/>
              </a:rPr>
              <a:t>Efforts on diversity, equity, inclusion, demographics, data, etc. (joint with NSF &amp; NASA)</a:t>
            </a:r>
          </a:p>
        </p:txBody>
      </p:sp>
      <p:sp>
        <p:nvSpPr>
          <p:cNvPr id="3" name="Footer Placeholder 2">
            <a:extLst>
              <a:ext uri="{FF2B5EF4-FFF2-40B4-BE49-F238E27FC236}">
                <a16:creationId xmlns:a16="http://schemas.microsoft.com/office/drawing/2014/main" id="{70D1179F-C73C-DD5B-748B-237342E5E120}"/>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319777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881434" y="6606126"/>
            <a:ext cx="2559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600"/>
                </a:solidFill>
                <a:effectLst/>
                <a:uLnTx/>
                <a:uFillTx/>
                <a:latin typeface="Arial" pitchFamily="34" charset="0"/>
                <a:ea typeface="+mn-ea"/>
                <a:cs typeface="Arial" pitchFamily="34" charset="0"/>
              </a:rPr>
              <a:t>2</a:t>
            </a:r>
          </a:p>
        </p:txBody>
      </p:sp>
      <p:pic>
        <p:nvPicPr>
          <p:cNvPr id="9" name="Picture 8"/>
          <p:cNvPicPr>
            <a:picLocks noChangeAspect="1"/>
          </p:cNvPicPr>
          <p:nvPr/>
        </p:nvPicPr>
        <p:blipFill>
          <a:blip r:embed="rId3"/>
          <a:stretch>
            <a:fillRect/>
          </a:stretch>
        </p:blipFill>
        <p:spPr>
          <a:xfrm>
            <a:off x="5199869" y="2162159"/>
            <a:ext cx="3924300" cy="3479800"/>
          </a:xfrm>
          <a:prstGeom prst="rect">
            <a:avLst/>
          </a:prstGeom>
        </p:spPr>
      </p:pic>
      <p:sp>
        <p:nvSpPr>
          <p:cNvPr id="13" name="Rectangle 12"/>
          <p:cNvSpPr/>
          <p:nvPr/>
        </p:nvSpPr>
        <p:spPr>
          <a:xfrm>
            <a:off x="475469" y="882071"/>
            <a:ext cx="864870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CC"/>
                </a:solidFill>
                <a:effectLst/>
                <a:uLnTx/>
                <a:uFillTx/>
                <a:ea typeface="+mn-ea"/>
                <a:cs typeface="+mn-cs"/>
              </a:rPr>
              <a:t>Cosmic Frontier researchers use naturally occurring cosmic particles and phenomena to reveal the nature of dark energy and dark matter, comprising ~95% of the universe, understand the cosmic acceleration caused by dark energy and inflation, infer neutrino properties, and explore the unknown.</a:t>
            </a:r>
          </a:p>
        </p:txBody>
      </p:sp>
      <p:sp>
        <p:nvSpPr>
          <p:cNvPr id="14" name="Rectangle 13"/>
          <p:cNvSpPr/>
          <p:nvPr/>
        </p:nvSpPr>
        <p:spPr>
          <a:xfrm>
            <a:off x="131264" y="2065609"/>
            <a:ext cx="4986328" cy="3877985"/>
          </a:xfrm>
          <a:prstGeom prst="rect">
            <a:avLst/>
          </a:prstGeom>
        </p:spPr>
        <p:txBody>
          <a:bodyPr wrap="square">
            <a:spAutoFit/>
          </a:bodyPr>
          <a:lstStyle/>
          <a:p>
            <a:pPr>
              <a:spcBef>
                <a:spcPts val="600"/>
              </a:spcBef>
              <a:defRPr/>
            </a:pPr>
            <a:r>
              <a:rPr lang="en-US" b="1" dirty="0">
                <a:solidFill>
                  <a:srgbClr val="008000"/>
                </a:solidFill>
                <a:sym typeface="Wingdings" panose="05000000000000000000" pitchFamily="2" charset="2"/>
              </a:rPr>
              <a:t>Carrying out program with specific projects recommended by P5:</a:t>
            </a:r>
          </a:p>
          <a:p>
            <a:pPr marL="0" marR="0" lvl="0" indent="0" algn="l" defTabSz="914400" rtl="0" eaLnBrk="1" fontAlgn="auto" latinLnBrk="0" hangingPunct="1">
              <a:lnSpc>
                <a:spcPct val="100000"/>
              </a:lnSpc>
              <a:spcAft>
                <a:spcPts val="0"/>
              </a:spcAft>
              <a:buClrTx/>
              <a:buSzTx/>
              <a:buFontTx/>
              <a:buNone/>
              <a:tabLst/>
              <a:defRPr/>
            </a:pPr>
            <a:endParaRPr kumimoji="0" lang="en-US" sz="800" b="1" i="0" u="none" strike="noStrike" kern="1200" cap="none" spc="0" normalizeH="0" baseline="0" noProof="0" dirty="0">
              <a:ln>
                <a:noFill/>
              </a:ln>
              <a:solidFill>
                <a:srgbClr val="0000CC"/>
              </a:solidFill>
              <a:effectLst/>
              <a:uLnTx/>
              <a:uFillTx/>
              <a:latin typeface="Verdana"/>
              <a:ea typeface="+mn-ea"/>
              <a:cs typeface="+mn-cs"/>
            </a:endParaRPr>
          </a:p>
          <a:p>
            <a:pPr marL="0" marR="0" lvl="0" indent="0" algn="l" defTabSz="914400" rtl="0" eaLnBrk="1" fontAlgn="auto" latinLnBrk="0" hangingPunct="1">
              <a:lnSpc>
                <a:spcPct val="100000"/>
              </a:lnSpc>
              <a:spcAft>
                <a:spcPts val="0"/>
              </a:spcAft>
              <a:buClrTx/>
              <a:buSzTx/>
              <a:buFontTx/>
              <a:buNone/>
              <a:tabLst/>
              <a:defRPr/>
            </a:pPr>
            <a:r>
              <a:rPr kumimoji="0" lang="en-US" b="1" i="0" u="sng" strike="noStrike" kern="1200" cap="none" spc="0" normalizeH="0" baseline="0" noProof="0" dirty="0">
                <a:ln>
                  <a:noFill/>
                </a:ln>
                <a:solidFill>
                  <a:srgbClr val="0000CC"/>
                </a:solidFill>
                <a:effectLst/>
                <a:uLnTx/>
                <a:uFillTx/>
                <a:latin typeface="Verdana"/>
                <a:ea typeface="+mn-ea"/>
                <a:cs typeface="+mn-cs"/>
              </a:rPr>
              <a:t>Cosmic Acceleration</a:t>
            </a:r>
            <a:r>
              <a:rPr kumimoji="0" lang="en-US" b="1" i="0" u="none" strike="noStrike" kern="1200" cap="none" spc="0" normalizeH="0" baseline="0" noProof="0" dirty="0">
                <a:ln>
                  <a:noFill/>
                </a:ln>
                <a:solidFill>
                  <a:srgbClr val="0000CC"/>
                </a:solidFill>
                <a:effectLst/>
                <a:uLnTx/>
                <a:uFillTx/>
                <a:latin typeface="Verdana"/>
                <a:ea typeface="+mn-ea"/>
                <a:cs typeface="+mn-cs"/>
              </a:rPr>
              <a:t>:</a:t>
            </a:r>
          </a:p>
          <a:p>
            <a:pPr marL="182880" marR="0" lvl="0" indent="-18288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CC"/>
                </a:solidFill>
                <a:effectLst/>
                <a:uLnTx/>
                <a:uFillTx/>
                <a:latin typeface="Verdana"/>
                <a:ea typeface="+mn-ea"/>
                <a:cs typeface="+mn-cs"/>
              </a:rPr>
              <a:t>Study the nature of </a:t>
            </a:r>
            <a:r>
              <a:rPr kumimoji="0" lang="en-US" b="1" i="0" u="none" strike="noStrike" kern="1200" cap="none" spc="0" normalizeH="0" baseline="0" noProof="0" dirty="0">
                <a:ln>
                  <a:noFill/>
                </a:ln>
                <a:solidFill>
                  <a:srgbClr val="000000"/>
                </a:solidFill>
                <a:effectLst/>
                <a:uLnTx/>
                <a:uFillTx/>
                <a:latin typeface="Verdana"/>
                <a:ea typeface="+mn-ea"/>
                <a:cs typeface="+mn-cs"/>
              </a:rPr>
              <a:t>Dark Energy </a:t>
            </a:r>
            <a:r>
              <a:rPr kumimoji="0" lang="en-US" b="0" i="0" u="none" strike="noStrike" kern="1200" cap="none" spc="0" normalizeH="0" baseline="0" noProof="0" dirty="0">
                <a:ln>
                  <a:noFill/>
                </a:ln>
                <a:solidFill>
                  <a:srgbClr val="0000CC"/>
                </a:solidFill>
                <a:effectLst/>
                <a:uLnTx/>
                <a:uFillTx/>
                <a:latin typeface="Verdana"/>
                <a:ea typeface="+mn-ea"/>
                <a:cs typeface="+mn-cs"/>
              </a:rPr>
              <a:t>using imaging &amp; spectroscopic surveys</a:t>
            </a:r>
          </a:p>
          <a:p>
            <a:pPr marL="182880" marR="0" lvl="0" indent="-18288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CC"/>
                </a:solidFill>
                <a:effectLst/>
                <a:uLnTx/>
                <a:uFillTx/>
                <a:latin typeface="Verdana"/>
                <a:ea typeface="+mn-ea"/>
                <a:cs typeface="+mn-cs"/>
              </a:rPr>
              <a:t>Use the </a:t>
            </a:r>
            <a:r>
              <a:rPr kumimoji="0" lang="en-US" b="1" i="0" u="none" strike="noStrike" kern="1200" cap="none" spc="0" normalizeH="0" baseline="0" noProof="0" dirty="0">
                <a:ln>
                  <a:noFill/>
                </a:ln>
                <a:solidFill>
                  <a:srgbClr val="000000"/>
                </a:solidFill>
                <a:effectLst/>
                <a:uLnTx/>
                <a:uFillTx/>
                <a:latin typeface="Verdana"/>
                <a:ea typeface="+mn-ea"/>
                <a:cs typeface="+mn-cs"/>
              </a:rPr>
              <a:t>CMB</a:t>
            </a:r>
            <a:r>
              <a:rPr kumimoji="0" lang="en-US" b="0" i="0" u="none" strike="noStrike" kern="1200" cap="none" spc="0" normalizeH="0" baseline="0" noProof="0" dirty="0">
                <a:ln>
                  <a:noFill/>
                </a:ln>
                <a:solidFill>
                  <a:srgbClr val="000000"/>
                </a:solidFill>
                <a:effectLst/>
                <a:uLnTx/>
                <a:uFillTx/>
                <a:latin typeface="Verdana"/>
                <a:ea typeface="+mn-ea"/>
                <a:cs typeface="+mn-cs"/>
              </a:rPr>
              <a:t> </a:t>
            </a:r>
            <a:r>
              <a:rPr kumimoji="0" lang="en-US" b="0" i="0" u="none" strike="noStrike" kern="1200" cap="none" spc="0" normalizeH="0" baseline="0" noProof="0" dirty="0">
                <a:ln>
                  <a:noFill/>
                </a:ln>
                <a:solidFill>
                  <a:srgbClr val="0000CC"/>
                </a:solidFill>
                <a:effectLst/>
                <a:uLnTx/>
                <a:uFillTx/>
                <a:latin typeface="Verdana"/>
                <a:ea typeface="+mn-ea"/>
                <a:cs typeface="+mn-cs"/>
              </a:rPr>
              <a:t>to study the Inflation</a:t>
            </a:r>
          </a:p>
          <a:p>
            <a:pPr marL="0" marR="0" lvl="0" indent="0" algn="l" defTabSz="914400" rtl="0" eaLnBrk="1" fontAlgn="auto" latinLnBrk="0" hangingPunct="1">
              <a:lnSpc>
                <a:spcPct val="100000"/>
              </a:lnSpc>
              <a:spcAft>
                <a:spcPts val="0"/>
              </a:spcAft>
              <a:buClrTx/>
              <a:buSzTx/>
              <a:buFontTx/>
              <a:buNone/>
              <a:tabLst/>
              <a:defRPr/>
            </a:pPr>
            <a:r>
              <a:rPr kumimoji="0" lang="en-US" b="1" i="0" u="sng" strike="noStrike" kern="1200" cap="none" spc="0" normalizeH="0" baseline="0" noProof="0" dirty="0">
                <a:ln>
                  <a:noFill/>
                </a:ln>
                <a:solidFill>
                  <a:srgbClr val="0000CC"/>
                </a:solidFill>
                <a:effectLst/>
                <a:uLnTx/>
                <a:uFillTx/>
                <a:latin typeface="Verdana"/>
                <a:ea typeface="+mn-ea"/>
                <a:cs typeface="+mn-cs"/>
              </a:rPr>
              <a:t>Dark Matter</a:t>
            </a:r>
          </a:p>
          <a:p>
            <a:pPr marL="182880" marR="0" lvl="0" indent="-18288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CC"/>
                </a:solidFill>
                <a:effectLst/>
                <a:uLnTx/>
                <a:uFillTx/>
                <a:latin typeface="Verdana"/>
                <a:ea typeface="+mn-ea"/>
                <a:cs typeface="+mn-cs"/>
              </a:rPr>
              <a:t>Direct Detection searches for </a:t>
            </a:r>
            <a:r>
              <a:rPr kumimoji="0" lang="en-US" b="1" i="0" u="none" strike="noStrike" kern="1200" cap="none" spc="0" normalizeH="0" baseline="0" noProof="0" dirty="0">
                <a:ln>
                  <a:noFill/>
                </a:ln>
                <a:solidFill>
                  <a:srgbClr val="000000"/>
                </a:solidFill>
                <a:effectLst/>
                <a:uLnTx/>
                <a:uFillTx/>
                <a:latin typeface="Verdana"/>
                <a:ea typeface="+mn-ea"/>
                <a:cs typeface="+mn-cs"/>
              </a:rPr>
              <a:t>Dark Matter </a:t>
            </a:r>
            <a:r>
              <a:rPr kumimoji="0" lang="en-US" b="0" i="0" u="none" strike="noStrike" kern="1200" cap="none" spc="0" normalizeH="0" baseline="0" noProof="0" dirty="0">
                <a:ln>
                  <a:noFill/>
                </a:ln>
                <a:solidFill>
                  <a:srgbClr val="0000CC"/>
                </a:solidFill>
                <a:effectLst/>
                <a:uLnTx/>
                <a:uFillTx/>
                <a:latin typeface="Verdana"/>
                <a:ea typeface="+mn-ea"/>
                <a:cs typeface="+mn-cs"/>
              </a:rPr>
              <a:t>particles using a variety of methods and technologies</a:t>
            </a:r>
          </a:p>
          <a:p>
            <a:pPr marL="0" marR="0" lvl="0" indent="0" algn="l" defTabSz="914400" rtl="0" eaLnBrk="1" fontAlgn="auto" latinLnBrk="0" hangingPunct="1">
              <a:lnSpc>
                <a:spcPct val="100000"/>
              </a:lnSpc>
              <a:spcAft>
                <a:spcPts val="0"/>
              </a:spcAft>
              <a:buClrTx/>
              <a:buSzTx/>
              <a:buFontTx/>
              <a:buNone/>
              <a:tabLst/>
              <a:defRPr/>
            </a:pPr>
            <a:r>
              <a:rPr kumimoji="0" lang="en-US" b="1" i="0" u="sng" strike="noStrike" kern="1200" cap="none" spc="0" normalizeH="0" baseline="0" noProof="0" dirty="0">
                <a:ln>
                  <a:noFill/>
                </a:ln>
                <a:solidFill>
                  <a:srgbClr val="0000CC"/>
                </a:solidFill>
                <a:effectLst/>
                <a:uLnTx/>
                <a:uFillTx/>
                <a:latin typeface="Verdana"/>
                <a:ea typeface="+mn-ea"/>
                <a:cs typeface="+mn-cs"/>
              </a:rPr>
              <a:t>Neutrinos</a:t>
            </a:r>
          </a:p>
          <a:p>
            <a:pPr marL="182880" marR="0" lvl="0" indent="-18288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CC"/>
                </a:solidFill>
                <a:effectLst/>
                <a:uLnTx/>
                <a:uFillTx/>
                <a:latin typeface="Verdana"/>
                <a:ea typeface="+mn-ea"/>
                <a:cs typeface="+mn-cs"/>
              </a:rPr>
              <a:t>Constrain properties using dark energy &amp; CMB measurements</a:t>
            </a:r>
          </a:p>
        </p:txBody>
      </p:sp>
      <p:sp>
        <p:nvSpPr>
          <p:cNvPr id="16" name="Title 15"/>
          <p:cNvSpPr>
            <a:spLocks noGrp="1"/>
          </p:cNvSpPr>
          <p:nvPr>
            <p:ph type="title"/>
          </p:nvPr>
        </p:nvSpPr>
        <p:spPr>
          <a:xfrm>
            <a:off x="169338" y="179396"/>
            <a:ext cx="8840495" cy="543739"/>
          </a:xfrm>
          <a:prstGeom prst="rect">
            <a:avLst/>
          </a:prstGeom>
        </p:spPr>
        <p:txBody>
          <a:bodyPr wrap="square">
            <a:spAutoFit/>
          </a:bodyPr>
          <a:lstStyle/>
          <a:p>
            <a:pPr fontAlgn="auto">
              <a:spcBef>
                <a:spcPts val="0"/>
              </a:spcBef>
              <a:spcAft>
                <a:spcPts val="0"/>
              </a:spcAft>
            </a:pPr>
            <a:r>
              <a:rPr lang="en-US" sz="3200" dirty="0">
                <a:solidFill>
                  <a:srgbClr val="FFFFFF"/>
                </a:solidFill>
                <a:latin typeface="Calibri"/>
              </a:rPr>
              <a:t>Cosmic Frontier Experimental Research Program</a:t>
            </a:r>
          </a:p>
        </p:txBody>
      </p:sp>
      <p:sp>
        <p:nvSpPr>
          <p:cNvPr id="3" name="Rectangle 2">
            <a:extLst>
              <a:ext uri="{FF2B5EF4-FFF2-40B4-BE49-F238E27FC236}">
                <a16:creationId xmlns:a16="http://schemas.microsoft.com/office/drawing/2014/main" id="{555187E3-4F43-4D9C-9892-5BF1B8488FFA}"/>
              </a:ext>
            </a:extLst>
          </p:cNvPr>
          <p:cNvSpPr/>
          <p:nvPr/>
        </p:nvSpPr>
        <p:spPr>
          <a:xfrm>
            <a:off x="169338" y="5831120"/>
            <a:ext cx="84024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CC"/>
                </a:solidFill>
                <a:effectLst/>
                <a:uLnTx/>
                <a:uFillTx/>
                <a:ea typeface="+mn-ea"/>
                <a:cs typeface="+mn-cs"/>
              </a:rPr>
              <a:t>Always interested in </a:t>
            </a:r>
            <a:r>
              <a:rPr kumimoji="0" lang="en-US" b="1" i="0" u="sng" strike="noStrike" kern="1200" cap="none" spc="0" normalizeH="0" baseline="0" noProof="0" dirty="0">
                <a:ln>
                  <a:noFill/>
                </a:ln>
                <a:solidFill>
                  <a:srgbClr val="0000CC"/>
                </a:solidFill>
                <a:effectLst/>
                <a:uLnTx/>
                <a:uFillTx/>
                <a:ea typeface="+mn-ea"/>
                <a:cs typeface="+mn-cs"/>
              </a:rPr>
              <a:t>Exploring the Unknown </a:t>
            </a:r>
            <a:r>
              <a:rPr kumimoji="0" lang="en-US" b="0" i="0" u="none" strike="noStrike" kern="1200" cap="none" spc="0" normalizeH="0" baseline="0" noProof="0" dirty="0">
                <a:ln>
                  <a:noFill/>
                </a:ln>
                <a:solidFill>
                  <a:srgbClr val="0000CC"/>
                </a:solidFill>
                <a:effectLst/>
                <a:uLnTx/>
                <a:uFillTx/>
                <a:ea typeface="+mn-ea"/>
                <a:cs typeface="+mn-cs"/>
              </a:rPr>
              <a:t>and New Physics!</a:t>
            </a:r>
          </a:p>
        </p:txBody>
      </p:sp>
      <p:sp>
        <p:nvSpPr>
          <p:cNvPr id="8" name="Slide Number Placeholder 7">
            <a:extLst>
              <a:ext uri="{FF2B5EF4-FFF2-40B4-BE49-F238E27FC236}">
                <a16:creationId xmlns:a16="http://schemas.microsoft.com/office/drawing/2014/main" id="{B279BA41-8B15-431B-B558-E9D0266FAA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A2777-A89F-4130-B308-73BB65955918}" type="slidenum">
              <a:rPr kumimoji="0" lang="en-US" sz="750" b="0" i="0" u="none" strike="noStrike" kern="1200" cap="none" spc="0" normalizeH="0" baseline="0" noProof="0" smtClean="0">
                <a:ln>
                  <a:noFill/>
                </a:ln>
                <a:solidFill>
                  <a:srgbClr val="0F3F6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750" b="0" i="0" u="none" strike="noStrike" kern="1200" cap="none" spc="0" normalizeH="0" baseline="0" noProof="0" dirty="0">
              <a:ln>
                <a:noFill/>
              </a:ln>
              <a:solidFill>
                <a:srgbClr val="0F3F66"/>
              </a:solidFill>
              <a:effectLst/>
              <a:uLnTx/>
              <a:uFillTx/>
              <a:latin typeface="Verdana"/>
              <a:ea typeface="+mn-ea"/>
              <a:cs typeface="+mn-cs"/>
            </a:endParaRPr>
          </a:p>
        </p:txBody>
      </p:sp>
      <p:sp>
        <p:nvSpPr>
          <p:cNvPr id="2" name="Footer Placeholder 1">
            <a:extLst>
              <a:ext uri="{FF2B5EF4-FFF2-40B4-BE49-F238E27FC236}">
                <a16:creationId xmlns:a16="http://schemas.microsoft.com/office/drawing/2014/main" id="{BABFCD53-AD6C-C9B9-48AE-8674A65FC7EF}"/>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243641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881428" y="6606114"/>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600"/>
                </a:solidFill>
                <a:effectLst/>
                <a:uLnTx/>
                <a:uFillTx/>
                <a:latin typeface="Arial" pitchFamily="34" charset="0"/>
                <a:ea typeface="+mn-ea"/>
                <a:cs typeface="Arial" pitchFamily="34" charset="0"/>
              </a:rPr>
              <a:t>2</a:t>
            </a:r>
          </a:p>
        </p:txBody>
      </p:sp>
      <p:sp>
        <p:nvSpPr>
          <p:cNvPr id="16" name="Title 15"/>
          <p:cNvSpPr>
            <a:spLocks noGrp="1"/>
          </p:cNvSpPr>
          <p:nvPr>
            <p:ph type="title"/>
          </p:nvPr>
        </p:nvSpPr>
        <p:spPr>
          <a:xfrm>
            <a:off x="76200" y="156504"/>
            <a:ext cx="8933628" cy="535531"/>
          </a:xfrm>
          <a:prstGeom prst="rect">
            <a:avLst/>
          </a:prstGeom>
        </p:spPr>
        <p:txBody>
          <a:bodyPr wrap="square">
            <a:spAutoFit/>
          </a:bodyPr>
          <a:lstStyle/>
          <a:p>
            <a:pPr fontAlgn="auto">
              <a:spcBef>
                <a:spcPts val="0"/>
              </a:spcBef>
              <a:spcAft>
                <a:spcPts val="0"/>
              </a:spcAft>
            </a:pPr>
            <a:r>
              <a:rPr lang="en-US" sz="3200" b="1" dirty="0">
                <a:solidFill>
                  <a:srgbClr val="FFFFFF"/>
                </a:solidFill>
                <a:latin typeface="Calibri"/>
              </a:rPr>
              <a:t>Cosmic Frontier – Program Planning &amp; Execution</a:t>
            </a:r>
          </a:p>
        </p:txBody>
      </p:sp>
      <p:sp>
        <p:nvSpPr>
          <p:cNvPr id="5" name="Slide Number Placeholder 4">
            <a:extLst>
              <a:ext uri="{FF2B5EF4-FFF2-40B4-BE49-F238E27FC236}">
                <a16:creationId xmlns:a16="http://schemas.microsoft.com/office/drawing/2014/main" id="{CDD00EC8-E759-46FB-B854-5E903DAC2B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448BA-62AF-4340-AB5F-316C0E06117B}" type="slidenum">
              <a:rPr kumimoji="0" lang="en-US" sz="1000" b="0" i="0" u="none" strike="noStrike" kern="1200" cap="none" spc="0" normalizeH="0" baseline="0" noProof="0" smtClean="0">
                <a:ln>
                  <a:noFill/>
                </a:ln>
                <a:solidFill>
                  <a:srgbClr val="0F3F6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F3F66"/>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DF48164E-ED6C-4728-8C2A-FBEE6E778F18}"/>
              </a:ext>
            </a:extLst>
          </p:cNvPr>
          <p:cNvSpPr/>
          <p:nvPr/>
        </p:nvSpPr>
        <p:spPr>
          <a:xfrm>
            <a:off x="211486" y="1152466"/>
            <a:ext cx="8801660" cy="3447098"/>
          </a:xfrm>
          <a:prstGeom prst="rect">
            <a:avLst/>
          </a:prstGeom>
        </p:spPr>
        <p:txBody>
          <a:bodyPr wrap="square">
            <a:spAutoFit/>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8000"/>
                </a:solidFill>
                <a:effectLst/>
                <a:uLnTx/>
                <a:uFillTx/>
                <a:latin typeface="Verdana"/>
                <a:ea typeface="+mn-ea"/>
                <a:cs typeface="+mn-cs"/>
                <a:sym typeface="Wingdings" pitchFamily="2" charset="2"/>
              </a:rPr>
              <a:t>Astro2010 recommended DOE/NSF partnership on LSST (Rubin)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8000"/>
              </a:solidFill>
              <a:effectLst/>
              <a:uLnTx/>
              <a:uFillTx/>
              <a:latin typeface="Verdana"/>
              <a:ea typeface="+mn-ea"/>
              <a:cs typeface="+mn-cs"/>
              <a:sym typeface="Wingdings" pitchFamily="2" charset="2"/>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CC"/>
                </a:solidFill>
                <a:effectLst/>
                <a:uLnTx/>
                <a:uFillTx/>
                <a:latin typeface="Verdana"/>
                <a:ea typeface="+mn-ea"/>
                <a:cs typeface="+mn-cs"/>
                <a:sym typeface="Wingdings" pitchFamily="2" charset="2"/>
              </a:rPr>
              <a:t>P5 (2014) recommended Cosmic Frontier s</a:t>
            </a:r>
            <a:r>
              <a:rPr kumimoji="0" lang="en-US" sz="1800" b="1" i="0" u="none" strike="noStrike" kern="1200" cap="none" spc="0" normalizeH="0" baseline="0" noProof="0" dirty="0">
                <a:ln>
                  <a:noFill/>
                </a:ln>
                <a:solidFill>
                  <a:srgbClr val="0000CC"/>
                </a:solidFill>
                <a:effectLst/>
                <a:uLnTx/>
                <a:uFillTx/>
                <a:latin typeface="Verdana"/>
                <a:ea typeface="+mn-ea"/>
                <a:cs typeface="+mn-cs"/>
              </a:rPr>
              <a:t>cience &amp; project priorities in Dark Energy, Dark Matter (direct detection) &amp; CMB</a:t>
            </a:r>
          </a:p>
          <a:p>
            <a:pPr marL="742950" marR="0" lvl="1" indent="-285750" algn="l" defTabSz="914400" rtl="0" eaLnBrk="1" fontAlgn="auto" latinLnBrk="0" hangingPunct="1">
              <a:lnSpc>
                <a:spcPct val="100000"/>
              </a:lnSpc>
              <a:spcBef>
                <a:spcPts val="600"/>
              </a:spcBef>
              <a:spcAft>
                <a:spcPts val="0"/>
              </a:spcAft>
              <a:buClrTx/>
              <a:buSzTx/>
              <a:buFont typeface="Arial"/>
              <a:buChar char="•"/>
              <a:tabLst/>
              <a:defRPr/>
            </a:pPr>
            <a:r>
              <a:rPr kumimoji="0" lang="en-US" sz="1800" i="0" u="none" strike="noStrike" kern="1200" cap="none" spc="0" normalizeH="0" baseline="0" noProof="0" dirty="0">
                <a:ln>
                  <a:noFill/>
                </a:ln>
                <a:solidFill>
                  <a:srgbClr val="0000CC"/>
                </a:solidFill>
                <a:effectLst/>
                <a:uLnTx/>
                <a:uFillTx/>
                <a:latin typeface="Verdana"/>
                <a:ea typeface="+mn-ea"/>
                <a:cs typeface="+mn-cs"/>
              </a:rPr>
              <a:t>Dark Energy: build </a:t>
            </a:r>
            <a:r>
              <a:rPr kumimoji="0" lang="en-US" sz="1800" b="1" i="0" u="none" strike="noStrike" kern="1200" cap="none" spc="0" normalizeH="0" baseline="0" noProof="0" dirty="0">
                <a:ln>
                  <a:noFill/>
                </a:ln>
                <a:solidFill>
                  <a:srgbClr val="0000CC"/>
                </a:solidFill>
                <a:effectLst/>
                <a:uLnTx/>
                <a:uFillTx/>
                <a:latin typeface="Verdana"/>
                <a:ea typeface="+mn-ea"/>
                <a:cs typeface="+mn-cs"/>
              </a:rPr>
              <a:t>LSST (Rubin) &amp; DESI</a:t>
            </a:r>
          </a:p>
          <a:p>
            <a:pPr marL="742950" marR="0" lvl="1" indent="-285750" algn="l" defTabSz="914400" rtl="0" eaLnBrk="1" fontAlgn="auto" latinLnBrk="0" hangingPunct="1">
              <a:lnSpc>
                <a:spcPct val="100000"/>
              </a:lnSpc>
              <a:spcBef>
                <a:spcPts val="600"/>
              </a:spcBef>
              <a:spcAft>
                <a:spcPts val="0"/>
              </a:spcAft>
              <a:buClrTx/>
              <a:buSzTx/>
              <a:buFont typeface="Arial"/>
              <a:buChar char="•"/>
              <a:tabLst/>
              <a:defRPr/>
            </a:pPr>
            <a:r>
              <a:rPr kumimoji="0" lang="en-US" sz="1800" i="0" u="none" strike="noStrike" kern="1200" cap="none" spc="0" normalizeH="0" baseline="0" noProof="0" dirty="0">
                <a:ln>
                  <a:noFill/>
                </a:ln>
                <a:solidFill>
                  <a:srgbClr val="0000CC"/>
                </a:solidFill>
                <a:effectLst/>
                <a:uLnTx/>
                <a:uFillTx/>
                <a:latin typeface="Verdana"/>
                <a:ea typeface="+mn-ea"/>
                <a:cs typeface="+mn-cs"/>
              </a:rPr>
              <a:t>Dark Matter: suite of “generation 2” direct detection experiments – </a:t>
            </a:r>
            <a:r>
              <a:rPr kumimoji="0" lang="en-US" sz="1800" b="1" i="0" u="none" strike="noStrike" kern="1200" cap="none" spc="0" normalizeH="0" baseline="0" noProof="0" dirty="0">
                <a:ln>
                  <a:noFill/>
                </a:ln>
                <a:solidFill>
                  <a:srgbClr val="0000CC"/>
                </a:solidFill>
                <a:effectLst/>
                <a:uLnTx/>
                <a:uFillTx/>
                <a:latin typeface="Verdana"/>
                <a:ea typeface="+mn-ea"/>
                <a:cs typeface="+mn-cs"/>
              </a:rPr>
              <a:t>ADMX-G2, LZ, </a:t>
            </a:r>
            <a:r>
              <a:rPr kumimoji="0" lang="en-US" sz="1800" b="1" i="0" u="none" strike="noStrike" kern="1200" cap="none" spc="0" normalizeH="0" baseline="0" noProof="0" dirty="0" err="1">
                <a:ln>
                  <a:noFill/>
                </a:ln>
                <a:solidFill>
                  <a:srgbClr val="0000CC"/>
                </a:solidFill>
                <a:effectLst/>
                <a:uLnTx/>
                <a:uFillTx/>
                <a:latin typeface="Verdana"/>
                <a:ea typeface="+mn-ea"/>
                <a:cs typeface="+mn-cs"/>
              </a:rPr>
              <a:t>SuperCDMS</a:t>
            </a:r>
            <a:r>
              <a:rPr kumimoji="0" lang="en-US" sz="1800" b="1" i="0" u="none" strike="noStrike" kern="1200" cap="none" spc="0" normalizeH="0" baseline="0" noProof="0" dirty="0">
                <a:ln>
                  <a:noFill/>
                </a:ln>
                <a:solidFill>
                  <a:srgbClr val="0000CC"/>
                </a:solidFill>
                <a:effectLst/>
                <a:uLnTx/>
                <a:uFillTx/>
                <a:latin typeface="Verdana"/>
                <a:ea typeface="+mn-ea"/>
                <a:cs typeface="+mn-cs"/>
              </a:rPr>
              <a:t> SNOLAB</a:t>
            </a:r>
          </a:p>
          <a:p>
            <a:pPr marL="742950" marR="0" lvl="1" indent="-285750" algn="l" defTabSz="914400" rtl="0" eaLnBrk="1" fontAlgn="auto" latinLnBrk="0" hangingPunct="1">
              <a:lnSpc>
                <a:spcPct val="100000"/>
              </a:lnSpc>
              <a:spcBef>
                <a:spcPts val="600"/>
              </a:spcBef>
              <a:spcAft>
                <a:spcPts val="0"/>
              </a:spcAft>
              <a:buClrTx/>
              <a:buSzTx/>
              <a:buFont typeface="Arial"/>
              <a:buChar char="•"/>
              <a:tabLst/>
              <a:defRPr/>
            </a:pPr>
            <a:r>
              <a:rPr kumimoji="0" lang="en-US" sz="1800" i="0" u="none" strike="noStrike" kern="1200" cap="none" spc="0" normalizeH="0" baseline="0" noProof="0" dirty="0">
                <a:ln>
                  <a:noFill/>
                </a:ln>
                <a:solidFill>
                  <a:srgbClr val="0000CC"/>
                </a:solidFill>
                <a:effectLst/>
                <a:uLnTx/>
                <a:uFillTx/>
                <a:latin typeface="Verdana"/>
                <a:ea typeface="+mn-ea"/>
                <a:cs typeface="+mn-cs"/>
              </a:rPr>
              <a:t>CMB: support as part of the core program within multi-agency context; carry out multi-agency </a:t>
            </a:r>
            <a:r>
              <a:rPr kumimoji="0" lang="en-US" sz="1800" b="1" i="0" u="none" strike="noStrike" kern="1200" cap="none" spc="0" normalizeH="0" baseline="0" noProof="0" dirty="0">
                <a:ln>
                  <a:noFill/>
                </a:ln>
                <a:solidFill>
                  <a:srgbClr val="0000CC"/>
                </a:solidFill>
                <a:effectLst/>
                <a:uLnTx/>
                <a:uFillTx/>
                <a:latin typeface="Verdana"/>
                <a:ea typeface="+mn-ea"/>
                <a:cs typeface="+mn-cs"/>
              </a:rPr>
              <a:t>CMB-S4</a:t>
            </a:r>
            <a:r>
              <a:rPr kumimoji="0" lang="en-US" sz="1800" i="0" u="none" strike="noStrike" kern="1200" cap="none" spc="0" normalizeH="0" baseline="0" noProof="0" dirty="0">
                <a:ln>
                  <a:noFill/>
                </a:ln>
                <a:solidFill>
                  <a:srgbClr val="0000CC"/>
                </a:solidFill>
                <a:effectLst/>
                <a:uLnTx/>
                <a:uFillTx/>
                <a:latin typeface="Verdana"/>
                <a:ea typeface="+mn-ea"/>
                <a:cs typeface="+mn-cs"/>
              </a:rPr>
              <a:t> project later in the decade</a:t>
            </a:r>
          </a:p>
          <a:p>
            <a:pPr marL="742950" marR="0" lvl="1" indent="-285750" algn="l" defTabSz="914400" rtl="0" eaLnBrk="1" fontAlgn="auto" latinLnBrk="0" hangingPunct="1">
              <a:lnSpc>
                <a:spcPct val="100000"/>
              </a:lnSpc>
              <a:spcBef>
                <a:spcPts val="600"/>
              </a:spcBef>
              <a:spcAft>
                <a:spcPts val="0"/>
              </a:spcAft>
              <a:buClrTx/>
              <a:buSzTx/>
              <a:buFont typeface="Arial"/>
              <a:buChar char="•"/>
              <a:tabLst/>
              <a:defRPr/>
            </a:pPr>
            <a:r>
              <a:rPr kumimoji="0" lang="en-US" sz="1800" i="0" u="none" strike="noStrike" kern="1200" cap="none" spc="0" normalizeH="0" baseline="0" noProof="0" dirty="0">
                <a:ln>
                  <a:noFill/>
                </a:ln>
                <a:solidFill>
                  <a:srgbClr val="0000CC"/>
                </a:solidFill>
                <a:effectLst/>
                <a:uLnTx/>
                <a:uFillTx/>
                <a:latin typeface="Verdana"/>
                <a:ea typeface="+mn-ea"/>
                <a:cs typeface="+mn-cs"/>
              </a:rPr>
              <a:t>Maintain a portfolio of small projects: e.g. we are carrying out </a:t>
            </a:r>
            <a:r>
              <a:rPr kumimoji="0" lang="en-US" sz="1800" b="1" i="0" u="none" strike="noStrike" kern="1200" cap="none" spc="0" normalizeH="0" baseline="0" noProof="0" dirty="0">
                <a:ln>
                  <a:noFill/>
                </a:ln>
                <a:solidFill>
                  <a:srgbClr val="0000CC"/>
                </a:solidFill>
                <a:effectLst/>
                <a:uLnTx/>
                <a:uFillTx/>
                <a:latin typeface="Verdana"/>
                <a:ea typeface="+mn-ea"/>
                <a:cs typeface="+mn-cs"/>
              </a:rPr>
              <a:t>ADMX-G2, SPT-3G, Dark Matter New Initiatives</a:t>
            </a:r>
          </a:p>
        </p:txBody>
      </p:sp>
      <p:sp>
        <p:nvSpPr>
          <p:cNvPr id="12" name="TextBox 11">
            <a:extLst>
              <a:ext uri="{FF2B5EF4-FFF2-40B4-BE49-F238E27FC236}">
                <a16:creationId xmlns:a16="http://schemas.microsoft.com/office/drawing/2014/main" id="{9454F789-E454-4A8F-B593-373E1081E0D2}"/>
              </a:ext>
            </a:extLst>
          </p:cNvPr>
          <p:cNvSpPr txBox="1"/>
          <p:nvPr/>
        </p:nvSpPr>
        <p:spPr>
          <a:xfrm>
            <a:off x="211486" y="4492766"/>
            <a:ext cx="8626414" cy="1600438"/>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Notes: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Most Experiments are done in p</a:t>
            </a:r>
            <a:r>
              <a:rPr kumimoji="0" lang="en-US" sz="1600" b="0" i="0" u="none" strike="noStrike" kern="1200" cap="none" spc="0" normalizeH="0" baseline="0" noProof="0" dirty="0" err="1">
                <a:ln>
                  <a:noFill/>
                </a:ln>
                <a:solidFill>
                  <a:prstClr val="black"/>
                </a:solidFill>
                <a:effectLst/>
                <a:uLnTx/>
                <a:uFillTx/>
                <a:latin typeface="Verdana"/>
                <a:ea typeface="+mn-ea"/>
                <a:cs typeface="+mn-cs"/>
              </a:rPr>
              <a:t>artnership</a:t>
            </a:r>
            <a:r>
              <a:rPr kumimoji="0" lang="en-US" sz="1600" b="0" i="0" u="none" strike="noStrike" kern="1200" cap="none" spc="0" normalizeH="0" baseline="0" noProof="0" dirty="0">
                <a:ln>
                  <a:noFill/>
                </a:ln>
                <a:solidFill>
                  <a:prstClr val="black"/>
                </a:solidFill>
                <a:effectLst/>
                <a:uLnTx/>
                <a:uFillTx/>
                <a:latin typeface="Verdana"/>
                <a:ea typeface="+mn-ea"/>
                <a:cs typeface="+mn-cs"/>
              </a:rPr>
              <a:t> with NSF-PHY, NSF-AST, NSF-OPP, NASA, and/or I</a:t>
            </a:r>
            <a:r>
              <a:rPr kumimoji="0" lang="en-US" sz="1600" b="0" i="0" u="none" strike="noStrike" kern="1200" cap="none" spc="0" normalizeH="0" baseline="0" noProof="0" dirty="0" err="1">
                <a:ln>
                  <a:noFill/>
                </a:ln>
                <a:solidFill>
                  <a:prstClr val="black"/>
                </a:solidFill>
                <a:effectLst/>
                <a:uLnTx/>
                <a:uFillTx/>
                <a:latin typeface="Verdana"/>
                <a:ea typeface="+mn-ea"/>
                <a:cs typeface="+mn-cs"/>
              </a:rPr>
              <a:t>nternational</a:t>
            </a:r>
            <a:r>
              <a:rPr kumimoji="0" lang="en-US" sz="1600" b="0" i="0" u="none" strike="noStrike" kern="1200" cap="none" spc="0" normalizeH="0" baseline="0" noProof="0" dirty="0">
                <a:ln>
                  <a:noFill/>
                </a:ln>
                <a:solidFill>
                  <a:prstClr val="black"/>
                </a:solidFill>
                <a:effectLst/>
                <a:uLnTx/>
                <a:uFillTx/>
                <a:latin typeface="Verdana"/>
                <a:ea typeface="+mn-ea"/>
                <a:cs typeface="+mn-cs"/>
              </a:rPr>
              <a:t> agencies/institutions.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Significant contributions &amp; support from other HEP areas, e.g. Theory, Advanced Detector Development, Computational HEP, QIS, AI/ML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Contributions from other SC areas </a:t>
            </a:r>
            <a:r>
              <a:rPr kumimoji="0" lang="en-US" sz="1600" b="0" i="0" u="none" strike="noStrike" kern="1200" cap="none" spc="0" normalizeH="0" baseline="0" noProof="0" dirty="0">
                <a:ln>
                  <a:noFill/>
                </a:ln>
                <a:solidFill>
                  <a:prstClr val="black"/>
                </a:solidFill>
                <a:effectLst/>
                <a:uLnTx/>
                <a:uFillTx/>
                <a:latin typeface="Verdana"/>
                <a:ea typeface="+mn-ea"/>
                <a:cs typeface="+mn-cs"/>
                <a:sym typeface="Wingdings"/>
              </a:rPr>
              <a:t> </a:t>
            </a:r>
            <a:r>
              <a:rPr kumimoji="0" lang="en-US" sz="1600" b="0" i="0" u="none" strike="noStrike" kern="1200" cap="none" spc="0" normalizeH="0" baseline="0" noProof="0" dirty="0">
                <a:ln>
                  <a:noFill/>
                </a:ln>
                <a:solidFill>
                  <a:prstClr val="black"/>
                </a:solidFill>
                <a:effectLst/>
                <a:uLnTx/>
                <a:uFillTx/>
                <a:latin typeface="Verdana"/>
                <a:ea typeface="+mn-ea"/>
                <a:cs typeface="+mn-cs"/>
              </a:rPr>
              <a:t>ASCR Supercomputing resources</a:t>
            </a:r>
          </a:p>
        </p:txBody>
      </p:sp>
      <p:sp>
        <p:nvSpPr>
          <p:cNvPr id="2" name="Footer Placeholder 1">
            <a:extLst>
              <a:ext uri="{FF2B5EF4-FFF2-40B4-BE49-F238E27FC236}">
                <a16:creationId xmlns:a16="http://schemas.microsoft.com/office/drawing/2014/main" id="{990757EA-C2B4-AC26-666D-B23DD64E9496}"/>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62268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881428" y="6606114"/>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600"/>
                </a:solidFill>
                <a:effectLst/>
                <a:uLnTx/>
                <a:uFillTx/>
                <a:latin typeface="Arial" pitchFamily="34" charset="0"/>
                <a:ea typeface="+mn-ea"/>
                <a:cs typeface="Arial" pitchFamily="34" charset="0"/>
              </a:rPr>
              <a:t>2</a:t>
            </a:r>
          </a:p>
        </p:txBody>
      </p:sp>
      <p:sp>
        <p:nvSpPr>
          <p:cNvPr id="16" name="Title 15"/>
          <p:cNvSpPr>
            <a:spLocks noGrp="1"/>
          </p:cNvSpPr>
          <p:nvPr>
            <p:ph type="title"/>
          </p:nvPr>
        </p:nvSpPr>
        <p:spPr>
          <a:xfrm>
            <a:off x="169334" y="179395"/>
            <a:ext cx="8840495" cy="543739"/>
          </a:xfrm>
          <a:prstGeom prst="rect">
            <a:avLst/>
          </a:prstGeom>
        </p:spPr>
        <p:txBody>
          <a:bodyPr wrap="square">
            <a:spAutoFit/>
          </a:bodyPr>
          <a:lstStyle/>
          <a:p>
            <a:pPr fontAlgn="auto">
              <a:spcBef>
                <a:spcPts val="0"/>
              </a:spcBef>
              <a:spcAft>
                <a:spcPts val="0"/>
              </a:spcAft>
            </a:pPr>
            <a:r>
              <a:rPr lang="en-US" sz="3200" dirty="0">
                <a:solidFill>
                  <a:srgbClr val="FFFFFF"/>
                </a:solidFill>
                <a:latin typeface="Calibri"/>
              </a:rPr>
              <a:t>Cosmic Frontier – Cosmic Acceleration</a:t>
            </a:r>
          </a:p>
        </p:txBody>
      </p:sp>
      <p:sp>
        <p:nvSpPr>
          <p:cNvPr id="4" name="Rectangle 3"/>
          <p:cNvSpPr/>
          <p:nvPr/>
        </p:nvSpPr>
        <p:spPr>
          <a:xfrm>
            <a:off x="93135" y="951100"/>
            <a:ext cx="5714999" cy="369331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01FB8"/>
                </a:solidFill>
                <a:effectLst/>
                <a:uLnTx/>
                <a:uFillTx/>
                <a:latin typeface="Verdana"/>
                <a:ea typeface="+mn-ea"/>
                <a:cs typeface="+mn-cs"/>
              </a:rPr>
              <a:t>Cosmic Acceleration: </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01FB8"/>
              </a:solidFill>
              <a:effectLst/>
              <a:uLnTx/>
              <a:uFillTx/>
              <a:latin typeface="Verdana"/>
              <a:ea typeface="+mn-ea"/>
              <a:cs typeface="+mn-cs"/>
            </a:endParaRP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01FB8"/>
                </a:solidFill>
                <a:effectLst/>
                <a:uLnTx/>
                <a:uFillTx/>
                <a:latin typeface="Verdana"/>
                <a:ea typeface="+mn-ea"/>
                <a:cs typeface="+mn-cs"/>
              </a:rPr>
              <a:t>Imaging &amp; Spectroscopic surveys to determine the nature of </a:t>
            </a:r>
            <a:r>
              <a:rPr kumimoji="0" lang="en-US" sz="2000" b="1" i="0" u="sng" strike="noStrike" kern="1200" cap="none" spc="0" normalizeH="0" baseline="0" noProof="0" dirty="0">
                <a:ln>
                  <a:noFill/>
                </a:ln>
                <a:solidFill>
                  <a:srgbClr val="101FB8"/>
                </a:solidFill>
                <a:effectLst/>
                <a:uLnTx/>
                <a:uFillTx/>
                <a:latin typeface="Verdana"/>
                <a:ea typeface="+mn-ea"/>
                <a:cs typeface="+mn-cs"/>
              </a:rPr>
              <a:t>Dark Energy</a:t>
            </a:r>
          </a:p>
          <a:p>
            <a:pPr marL="182880" marR="0" lvl="1" indent="0" algn="l" defTabSz="914400" rtl="0" eaLnBrk="1" fontAlgn="auto" latinLnBrk="0" hangingPunct="1">
              <a:lnSpc>
                <a:spcPct val="100000"/>
              </a:lnSpc>
              <a:spcBef>
                <a:spcPts val="0"/>
              </a:spcBef>
              <a:spcAft>
                <a:spcPts val="0"/>
              </a:spcAft>
              <a:buClr>
                <a:srgbClr val="0F3F66"/>
              </a:buClr>
              <a:buSzTx/>
              <a:buFontTx/>
              <a:buNone/>
              <a:tabLst/>
              <a:defRPr/>
            </a:pPr>
            <a:endParaRPr kumimoji="0" lang="en-US" sz="1200" b="0" i="0" u="sng"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endParaRPr>
          </a:p>
          <a:p>
            <a:pPr marL="182880" marR="0" lvl="1" indent="0" algn="l" defTabSz="914400" rtl="0" eaLnBrk="1" fontAlgn="auto" latinLnBrk="0" hangingPunct="1">
              <a:lnSpc>
                <a:spcPct val="100000"/>
              </a:lnSpc>
              <a:spcBef>
                <a:spcPts val="0"/>
              </a:spcBef>
              <a:spcAft>
                <a:spcPts val="0"/>
              </a:spcAft>
              <a:buClr>
                <a:srgbClr val="0F3F66"/>
              </a:buClr>
              <a:buSzTx/>
              <a:buFontTx/>
              <a:buNone/>
              <a:tabLst/>
              <a:defRPr/>
            </a:pPr>
            <a:r>
              <a:rPr kumimoji="0" lang="en-US" sz="1600" b="0" i="0" u="sng"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Stage 3</a:t>
            </a:r>
          </a:p>
          <a:p>
            <a:pPr marL="466344" marR="0" lvl="2" indent="-285750" algn="l" defTabSz="914400" rtl="0" eaLnBrk="1" fontAlgn="auto" latinLnBrk="0" hangingPunct="1">
              <a:lnSpc>
                <a:spcPct val="100000"/>
              </a:lnSpc>
              <a:spcBef>
                <a:spcPts val="0"/>
              </a:spcBef>
              <a:spcAft>
                <a:spcPts val="0"/>
              </a:spcAft>
              <a:buClr>
                <a:srgbClr val="0F3F66"/>
              </a:buClr>
              <a:buSzTx/>
              <a:buFont typeface="Courier New"/>
              <a:buChar char="o"/>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extended Baryon Oscillation Spectroscopic Survey (</a:t>
            </a:r>
            <a:r>
              <a:rPr kumimoji="0" lang="en-US" sz="1600" b="1" i="1" u="none" strike="noStrike" kern="1200" cap="none" spc="0" normalizeH="0" baseline="0" noProof="0" dirty="0" err="1">
                <a:ln>
                  <a:noFill/>
                </a:ln>
                <a:solidFill>
                  <a:prstClr val="black">
                    <a:lumMod val="85000"/>
                    <a:lumOff val="15000"/>
                  </a:prstClr>
                </a:solidFill>
                <a:effectLst/>
                <a:uLnTx/>
                <a:uFillTx/>
                <a:latin typeface="Verdana"/>
                <a:ea typeface="+mn-ea"/>
                <a:cs typeface="Calibri"/>
                <a:sym typeface="Calibri" charset="0"/>
              </a:rPr>
              <a:t>eBOSS</a:t>
            </a:r>
            <a:r>
              <a:rPr kumimoji="0" lang="en-US" sz="1600" b="0"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 Dark Energy Survey </a:t>
            </a:r>
            <a:r>
              <a:rPr kumimoji="0" lang="en-US" sz="1600" b="1"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a:t>
            </a:r>
            <a:r>
              <a:rPr kumimoji="0" lang="en-US" sz="1600" b="1" i="1"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DES</a:t>
            </a:r>
            <a:r>
              <a:rPr kumimoji="0" lang="en-US" sz="1600" b="1"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a:t>
            </a:r>
            <a:endParaRPr kumimoji="0" lang="en-US" sz="1600" b="0"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endParaRPr>
          </a:p>
          <a:p>
            <a:pPr marL="18288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lumMod val="85000"/>
                    <a:lumOff val="15000"/>
                  </a:prstClr>
                </a:solidFill>
                <a:effectLst/>
                <a:uLnTx/>
                <a:uFillTx/>
                <a:latin typeface="Verdana"/>
                <a:ea typeface="+mn-ea"/>
                <a:cs typeface="Calibri"/>
              </a:rPr>
              <a:t>Stage 4</a:t>
            </a:r>
          </a:p>
          <a:p>
            <a:pPr marL="46863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Verdana"/>
                <a:ea typeface="+mn-ea"/>
                <a:cs typeface="Calibri"/>
              </a:rPr>
              <a:t>Dark Energy Spectroscopic Instrument (</a:t>
            </a:r>
            <a:r>
              <a:rPr kumimoji="0" lang="en-US" sz="1600" b="1" i="1" u="none" strike="noStrike" kern="1200" cap="none" spc="0" normalizeH="0" baseline="0" noProof="0" dirty="0">
                <a:ln>
                  <a:noFill/>
                </a:ln>
                <a:solidFill>
                  <a:prstClr val="black">
                    <a:lumMod val="85000"/>
                    <a:lumOff val="15000"/>
                  </a:prstClr>
                </a:solidFill>
                <a:effectLst/>
                <a:uLnTx/>
                <a:uFillTx/>
                <a:latin typeface="Verdana"/>
                <a:ea typeface="+mn-ea"/>
                <a:cs typeface="Calibri"/>
              </a:rPr>
              <a:t>DESI</a:t>
            </a:r>
            <a:r>
              <a:rPr kumimoji="0" lang="en-US" sz="1600" b="0" i="0" u="none" strike="noStrike" kern="1200" cap="none" spc="0" normalizeH="0" baseline="0" noProof="0" dirty="0">
                <a:ln>
                  <a:noFill/>
                </a:ln>
                <a:solidFill>
                  <a:prstClr val="black">
                    <a:lumMod val="85000"/>
                    <a:lumOff val="15000"/>
                  </a:prstClr>
                </a:solidFill>
                <a:effectLst/>
                <a:uLnTx/>
                <a:uFillTx/>
                <a:latin typeface="Verdana"/>
                <a:ea typeface="+mn-ea"/>
                <a:cs typeface="Calibri"/>
              </a:rPr>
              <a:t>)</a:t>
            </a:r>
          </a:p>
          <a:p>
            <a:pPr marL="468630" marR="0" lvl="1" indent="-285750" algn="l" defTabSz="914400" rtl="0" eaLnBrk="1" fontAlgn="auto" latinLnBrk="0" hangingPunct="1">
              <a:lnSpc>
                <a:spcPct val="100000"/>
              </a:lnSpc>
              <a:spcBef>
                <a:spcPts val="0"/>
              </a:spcBef>
              <a:spcAft>
                <a:spcPts val="0"/>
              </a:spcAft>
              <a:buClr>
                <a:srgbClr val="0F3F66"/>
              </a:buClr>
              <a:buSzTx/>
              <a:buFont typeface="Courier New"/>
              <a:buChar char="o"/>
              <a:tabLst/>
              <a:defRPr/>
            </a:pPr>
            <a:r>
              <a:rPr kumimoji="0" lang="en-US" sz="1600" b="1" i="1"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Vera C. Rubin Observatory, </a:t>
            </a:r>
            <a:r>
              <a:rPr kumimoji="0" lang="en-US" sz="1600" b="0"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w/DOE’s </a:t>
            </a:r>
            <a:r>
              <a:rPr kumimoji="0" lang="en-US" sz="1600" b="1" i="1"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LSST Camera</a:t>
            </a:r>
            <a:r>
              <a:rPr kumimoji="0" lang="en-US" sz="1600" b="1"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 </a:t>
            </a:r>
            <a:r>
              <a:rPr kumimoji="0" lang="en-US" sz="1600" b="0"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MIE project, </a:t>
            </a:r>
            <a:r>
              <a:rPr kumimoji="0" lang="en-US" sz="1600" b="1" i="1"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Rubin Facility Operations</a:t>
            </a:r>
            <a:r>
              <a:rPr kumimoji="0" lang="en-US" sz="1600" b="0"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 &amp; the Dark Energy Science Collaboration </a:t>
            </a:r>
            <a:r>
              <a:rPr kumimoji="0" lang="en-US" sz="1600" b="1"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a:t>
            </a:r>
            <a:r>
              <a:rPr kumimoji="0" lang="en-US" sz="1600" b="1" i="1"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DESC</a:t>
            </a:r>
            <a:r>
              <a:rPr kumimoji="0" lang="en-US" sz="1600" b="1" i="0" u="none" strike="noStrike" kern="1200" cap="none" spc="0" normalizeH="0" baseline="0" noProof="0" dirty="0">
                <a:ln>
                  <a:noFill/>
                </a:ln>
                <a:solidFill>
                  <a:prstClr val="black">
                    <a:lumMod val="85000"/>
                    <a:lumOff val="15000"/>
                  </a:prstClr>
                </a:solidFill>
                <a:effectLst/>
                <a:uLnTx/>
                <a:uFillTx/>
                <a:latin typeface="Verdana"/>
                <a:ea typeface="+mn-ea"/>
                <a:cs typeface="Calibri"/>
                <a:sym typeface="Calibri" charset="0"/>
              </a:rPr>
              <a:t>)</a:t>
            </a:r>
          </a:p>
        </p:txBody>
      </p:sp>
      <p:sp>
        <p:nvSpPr>
          <p:cNvPr id="5" name="Slide Number Placeholder 4">
            <a:extLst>
              <a:ext uri="{FF2B5EF4-FFF2-40B4-BE49-F238E27FC236}">
                <a16:creationId xmlns:a16="http://schemas.microsoft.com/office/drawing/2014/main" id="{CDD00EC8-E759-46FB-B854-5E903DAC2B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448BA-62AF-4340-AB5F-316C0E06117B}" type="slidenum">
              <a:rPr kumimoji="0" lang="en-US" sz="1000" b="0" i="0" u="none" strike="noStrike" kern="1200" cap="none" spc="0" normalizeH="0" baseline="0" noProof="0" smtClean="0">
                <a:ln>
                  <a:noFill/>
                </a:ln>
                <a:solidFill>
                  <a:srgbClr val="0F3F6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F3F66"/>
              </a:solidFill>
              <a:effectLst/>
              <a:uLnTx/>
              <a:uFillTx/>
              <a:latin typeface="Verdana"/>
              <a:ea typeface="+mn-ea"/>
              <a:cs typeface="+mn-cs"/>
            </a:endParaRPr>
          </a:p>
        </p:txBody>
      </p:sp>
      <p:pic>
        <p:nvPicPr>
          <p:cNvPr id="10" name="Picture 9"/>
          <p:cNvPicPr>
            <a:picLocks noChangeAspect="1"/>
          </p:cNvPicPr>
          <p:nvPr/>
        </p:nvPicPr>
        <p:blipFill>
          <a:blip r:embed="rId3"/>
          <a:stretch>
            <a:fillRect/>
          </a:stretch>
        </p:blipFill>
        <p:spPr>
          <a:xfrm>
            <a:off x="5808134" y="1066800"/>
            <a:ext cx="3335866" cy="2958017"/>
          </a:xfrm>
          <a:prstGeom prst="rect">
            <a:avLst/>
          </a:prstGeom>
        </p:spPr>
      </p:pic>
      <p:sp>
        <p:nvSpPr>
          <p:cNvPr id="2" name="Rectangle 1"/>
          <p:cNvSpPr/>
          <p:nvPr/>
        </p:nvSpPr>
        <p:spPr>
          <a:xfrm>
            <a:off x="124665" y="4633832"/>
            <a:ext cx="8926199" cy="1508105"/>
          </a:xfrm>
          <a:prstGeom prst="rect">
            <a:avLst/>
          </a:prstGeom>
        </p:spPr>
        <p:txBody>
          <a:bodyPr wrap="square">
            <a:spAutoFit/>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01FB8"/>
                </a:solidFill>
                <a:effectLst/>
                <a:uLnTx/>
                <a:uFillTx/>
                <a:latin typeface="Verdana"/>
                <a:ea typeface="+mn-ea"/>
                <a:cs typeface="+mn-cs"/>
              </a:rPr>
              <a:t>Study the Inflationary era using its imprint on the cosmic microwave background (</a:t>
            </a:r>
            <a:r>
              <a:rPr kumimoji="0" lang="en-US" sz="2000" b="1" i="0" u="none" strike="noStrike" kern="1200" cap="none" spc="0" normalizeH="0" baseline="0" noProof="0" dirty="0">
                <a:ln>
                  <a:noFill/>
                </a:ln>
                <a:solidFill>
                  <a:srgbClr val="101FB8"/>
                </a:solidFill>
                <a:effectLst/>
                <a:uLnTx/>
                <a:uFillTx/>
                <a:latin typeface="Verdana"/>
                <a:ea typeface="+mn-ea"/>
                <a:cs typeface="+mn-cs"/>
              </a:rPr>
              <a:t>CMB</a:t>
            </a:r>
            <a:r>
              <a:rPr kumimoji="0" lang="en-US" sz="2000" b="0" i="0" u="none" strike="noStrike" kern="1200" cap="none" spc="0" normalizeH="0" baseline="0" noProof="0" dirty="0">
                <a:ln>
                  <a:noFill/>
                </a:ln>
                <a:solidFill>
                  <a:srgbClr val="101FB8"/>
                </a:solidFill>
                <a:effectLst/>
                <a:uLnTx/>
                <a:uFillTx/>
                <a:latin typeface="Verdana"/>
                <a:ea typeface="+mn-ea"/>
                <a:cs typeface="+mn-cs"/>
              </a:rPr>
              <a:t>) </a:t>
            </a:r>
            <a:r>
              <a:rPr kumimoji="0" lang="en-US" sz="2000" b="0" i="0" u="none" strike="noStrike" kern="1200" cap="none" spc="0" normalizeH="0" baseline="0" noProof="0" dirty="0">
                <a:ln>
                  <a:noFill/>
                </a:ln>
                <a:solidFill>
                  <a:srgbClr val="101FB8"/>
                </a:solidFill>
                <a:effectLst/>
                <a:uLnTx/>
                <a:uFillTx/>
                <a:latin typeface="Verdana"/>
                <a:ea typeface="+mn-ea"/>
                <a:cs typeface="Calibri"/>
              </a:rPr>
              <a:t>at energies near the Planck scale (with NSF)</a:t>
            </a:r>
          </a:p>
          <a:p>
            <a:pPr marL="468630" marR="0" lvl="1" indent="-285750" algn="l" defTabSz="914400" rtl="0" eaLnBrk="1" fontAlgn="auto" latinLnBrk="0" hangingPunct="1">
              <a:lnSpc>
                <a:spcPct val="100000"/>
              </a:lnSpc>
              <a:spcBef>
                <a:spcPts val="0"/>
              </a:spcBef>
              <a:spcAft>
                <a:spcPts val="0"/>
              </a:spcAft>
              <a:buClr>
                <a:srgbClr val="0F3F66"/>
              </a:buClr>
              <a:buSzTx/>
              <a:buFont typeface="Courier New"/>
              <a:buChar char="o"/>
              <a:tabLst/>
              <a:defRPr/>
            </a:pPr>
            <a:r>
              <a:rPr kumimoji="0" lang="en-US" sz="1600" b="0" i="0" u="none" strike="noStrike" kern="1200" cap="none" spc="0" normalizeH="0" baseline="0" noProof="0" dirty="0">
                <a:ln>
                  <a:noFill/>
                </a:ln>
                <a:solidFill>
                  <a:prstClr val="black"/>
                </a:solidFill>
                <a:effectLst/>
                <a:uLnTx/>
                <a:uFillTx/>
                <a:latin typeface="Verdana"/>
                <a:ea typeface="+mn-ea"/>
                <a:cs typeface="Calibri"/>
              </a:rPr>
              <a:t>South Pole Telescope 3</a:t>
            </a:r>
            <a:r>
              <a:rPr kumimoji="0" lang="en-US" sz="1600" b="0" i="0" u="none" strike="noStrike" kern="1200" cap="none" spc="0" normalizeH="0" baseline="30000" noProof="0" dirty="0">
                <a:ln>
                  <a:noFill/>
                </a:ln>
                <a:solidFill>
                  <a:prstClr val="black"/>
                </a:solidFill>
                <a:effectLst/>
                <a:uLnTx/>
                <a:uFillTx/>
                <a:latin typeface="Verdana"/>
                <a:ea typeface="+mn-ea"/>
                <a:cs typeface="Calibri"/>
              </a:rPr>
              <a:t>rd</a:t>
            </a:r>
            <a:r>
              <a:rPr kumimoji="0" lang="en-US" sz="1600" b="0" i="0" u="none" strike="noStrike" kern="1200" cap="none" spc="0" normalizeH="0" baseline="0" noProof="0" dirty="0">
                <a:ln>
                  <a:noFill/>
                </a:ln>
                <a:solidFill>
                  <a:prstClr val="black"/>
                </a:solidFill>
                <a:effectLst/>
                <a:uLnTx/>
                <a:uFillTx/>
                <a:latin typeface="Verdana"/>
                <a:ea typeface="+mn-ea"/>
                <a:cs typeface="Calibri"/>
              </a:rPr>
              <a:t> Generation (</a:t>
            </a:r>
            <a:r>
              <a:rPr kumimoji="0" lang="en-US" sz="1600" b="1" i="1" u="none" strike="noStrike" kern="1200" cap="none" spc="0" normalizeH="0" baseline="0" noProof="0" dirty="0">
                <a:ln>
                  <a:noFill/>
                </a:ln>
                <a:solidFill>
                  <a:prstClr val="black"/>
                </a:solidFill>
                <a:effectLst/>
                <a:uLnTx/>
                <a:uFillTx/>
                <a:latin typeface="Verdana"/>
                <a:ea typeface="+mn-ea"/>
                <a:cs typeface="Calibri"/>
              </a:rPr>
              <a:t>SPT-3G</a:t>
            </a:r>
            <a:r>
              <a:rPr kumimoji="0" lang="en-US" sz="1600" b="0" i="0" u="none" strike="noStrike" kern="1200" cap="none" spc="0" normalizeH="0" baseline="0" noProof="0" dirty="0">
                <a:ln>
                  <a:noFill/>
                </a:ln>
                <a:solidFill>
                  <a:prstClr val="black"/>
                </a:solidFill>
                <a:effectLst/>
                <a:uLnTx/>
                <a:uFillTx/>
                <a:latin typeface="Verdana"/>
                <a:ea typeface="+mn-ea"/>
                <a:cs typeface="Calibri"/>
              </a:rPr>
              <a:t>)</a:t>
            </a:r>
          </a:p>
          <a:p>
            <a:pPr marL="468630" marR="0" lvl="1" indent="-285750" algn="l" defTabSz="914400" rtl="0" eaLnBrk="1" fontAlgn="auto" latinLnBrk="0" hangingPunct="1">
              <a:lnSpc>
                <a:spcPct val="100000"/>
              </a:lnSpc>
              <a:spcBef>
                <a:spcPts val="0"/>
              </a:spcBef>
              <a:spcAft>
                <a:spcPts val="0"/>
              </a:spcAft>
              <a:buClr>
                <a:srgbClr val="0F3F66"/>
              </a:buClr>
              <a:buSzTx/>
              <a:buFont typeface="Courier New"/>
              <a:buChar char="o"/>
              <a:tabLst/>
              <a:defRPr/>
            </a:pPr>
            <a:r>
              <a:rPr kumimoji="0" lang="en-US" sz="1600" b="0" u="none" strike="noStrike" kern="1200" cap="none" spc="0" normalizeH="0" baseline="0" noProof="0" dirty="0">
                <a:ln>
                  <a:noFill/>
                </a:ln>
                <a:solidFill>
                  <a:prstClr val="black"/>
                </a:solidFill>
                <a:effectLst/>
                <a:uLnTx/>
                <a:uFillTx/>
                <a:latin typeface="Verdana"/>
                <a:ea typeface="+mn-ea"/>
                <a:cs typeface="Calibri"/>
              </a:rPr>
              <a:t>CMB-stage 4</a:t>
            </a:r>
            <a:r>
              <a:rPr kumimoji="0" lang="en-US" sz="1600" b="0" i="1" u="none" strike="noStrike" kern="1200" cap="none" spc="0" normalizeH="0" baseline="0" noProof="0" dirty="0">
                <a:ln>
                  <a:noFill/>
                </a:ln>
                <a:solidFill>
                  <a:prstClr val="black"/>
                </a:solidFill>
                <a:effectLst/>
                <a:uLnTx/>
                <a:uFillTx/>
                <a:latin typeface="Verdana"/>
                <a:ea typeface="+mn-ea"/>
                <a:cs typeface="Calibri"/>
              </a:rPr>
              <a:t> (</a:t>
            </a:r>
            <a:r>
              <a:rPr kumimoji="0" lang="en-US" sz="1600" b="1" i="1" u="none" strike="noStrike" kern="1200" cap="none" spc="0" normalizeH="0" baseline="0" noProof="0" dirty="0">
                <a:ln>
                  <a:noFill/>
                </a:ln>
                <a:solidFill>
                  <a:prstClr val="black"/>
                </a:solidFill>
                <a:effectLst/>
                <a:uLnTx/>
                <a:uFillTx/>
                <a:latin typeface="Verdana"/>
                <a:ea typeface="+mn-ea"/>
                <a:cs typeface="Calibri"/>
              </a:rPr>
              <a:t>CMB-S4</a:t>
            </a:r>
            <a:r>
              <a:rPr kumimoji="0" lang="en-US" sz="1600" b="0" i="1" u="none" strike="noStrike" kern="1200" cap="none" spc="0" normalizeH="0" baseline="0" noProof="0" dirty="0">
                <a:ln>
                  <a:noFill/>
                </a:ln>
                <a:solidFill>
                  <a:prstClr val="black"/>
                </a:solidFill>
                <a:effectLst/>
                <a:uLnTx/>
                <a:uFillTx/>
                <a:latin typeface="Verdana"/>
                <a:ea typeface="+mn-ea"/>
                <a:cs typeface="Calibri"/>
              </a:rPr>
              <a:t>)</a:t>
            </a:r>
            <a:endParaRPr kumimoji="0" lang="en-US" sz="1600" b="0" i="0" u="none" strike="noStrike" kern="1200" cap="none" spc="0" normalizeH="0" baseline="0" noProof="0" dirty="0">
              <a:ln>
                <a:noFill/>
              </a:ln>
              <a:solidFill>
                <a:prstClr val="black"/>
              </a:solidFill>
              <a:effectLst/>
              <a:uLnTx/>
              <a:uFillTx/>
              <a:latin typeface="Verdana"/>
              <a:ea typeface="+mn-ea"/>
              <a:cs typeface="Calibri"/>
            </a:endParaRPr>
          </a:p>
        </p:txBody>
      </p:sp>
      <p:sp>
        <p:nvSpPr>
          <p:cNvPr id="6" name="Footer Placeholder 5">
            <a:extLst>
              <a:ext uri="{FF2B5EF4-FFF2-40B4-BE49-F238E27FC236}">
                <a16:creationId xmlns:a16="http://schemas.microsoft.com/office/drawing/2014/main" id="{280B2E46-C28A-2CC8-9EBB-9094CD6FDA0F}"/>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225236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A98F-C492-48C9-8BD0-40675DAEB548}"/>
              </a:ext>
            </a:extLst>
          </p:cNvPr>
          <p:cNvSpPr>
            <a:spLocks noGrp="1"/>
          </p:cNvSpPr>
          <p:nvPr>
            <p:ph type="title"/>
          </p:nvPr>
        </p:nvSpPr>
        <p:spPr/>
        <p:txBody>
          <a:bodyPr>
            <a:normAutofit/>
          </a:bodyPr>
          <a:lstStyle/>
          <a:p>
            <a:r>
              <a:rPr lang="en-US" sz="2800" dirty="0"/>
              <a:t>Astro2020 Science Theme: </a:t>
            </a:r>
            <a:br>
              <a:rPr lang="en-US" sz="2800" dirty="0"/>
            </a:br>
            <a:r>
              <a:rPr lang="en-US" sz="2800" dirty="0"/>
              <a:t>	New Messengers and New Physics</a:t>
            </a:r>
          </a:p>
        </p:txBody>
      </p:sp>
      <p:sp>
        <p:nvSpPr>
          <p:cNvPr id="4" name="Slide Number Placeholder 3">
            <a:extLst>
              <a:ext uri="{FF2B5EF4-FFF2-40B4-BE49-F238E27FC236}">
                <a16:creationId xmlns:a16="http://schemas.microsoft.com/office/drawing/2014/main" id="{8F9FEC99-E041-48B8-9920-DA41D0F0AF3D}"/>
              </a:ext>
            </a:extLst>
          </p:cNvPr>
          <p:cNvSpPr>
            <a:spLocks noGrp="1"/>
          </p:cNvSpPr>
          <p:nvPr>
            <p:ph type="sldNum" sz="quarter" idx="12"/>
          </p:nvPr>
        </p:nvSpPr>
        <p:spPr/>
        <p:txBody>
          <a:bodyPr/>
          <a:lstStyle/>
          <a:p>
            <a:fld id="{600448BA-62AF-4340-AB5F-316C0E06117B}" type="slidenum">
              <a:rPr lang="en-US" smtClean="0"/>
              <a:pPr/>
              <a:t>9</a:t>
            </a:fld>
            <a:endParaRPr lang="en-US"/>
          </a:p>
        </p:txBody>
      </p:sp>
      <p:sp>
        <p:nvSpPr>
          <p:cNvPr id="5" name="TextBox 4">
            <a:extLst>
              <a:ext uri="{FF2B5EF4-FFF2-40B4-BE49-F238E27FC236}">
                <a16:creationId xmlns:a16="http://schemas.microsoft.com/office/drawing/2014/main" id="{6D5A25F8-2F28-4D96-9082-547D9C3C0639}"/>
              </a:ext>
            </a:extLst>
          </p:cNvPr>
          <p:cNvSpPr txBox="1"/>
          <p:nvPr/>
        </p:nvSpPr>
        <p:spPr>
          <a:xfrm>
            <a:off x="341406" y="975913"/>
            <a:ext cx="8717220" cy="3877985"/>
          </a:xfrm>
          <a:prstGeom prst="rect">
            <a:avLst/>
          </a:prstGeom>
          <a:noFill/>
        </p:spPr>
        <p:txBody>
          <a:bodyPr wrap="square">
            <a:spAutoFit/>
          </a:bodyPr>
          <a:lstStyle/>
          <a:p>
            <a:pPr marR="16370"/>
            <a:r>
              <a:rPr lang="en-US" sz="1600" b="1" dirty="0">
                <a:solidFill>
                  <a:srgbClr val="006600"/>
                </a:solidFill>
              </a:rPr>
              <a:t>S</a:t>
            </a:r>
            <a:r>
              <a:rPr lang="en-US" sz="1600" b="1" u="none" strike="noStrike" baseline="0" dirty="0">
                <a:solidFill>
                  <a:srgbClr val="006600"/>
                </a:solidFill>
              </a:rPr>
              <a:t>cientific questions associated with inquiries ranging from astronomical constraints on the nature of dark matter and dark energy, to the new astrophysics enabled by combined observations with particles, neutrinos, gravitational waves, and light.</a:t>
            </a:r>
          </a:p>
          <a:p>
            <a:pPr marR="13460"/>
            <a:endParaRPr lang="en-US" sz="1600" b="0" i="0" u="none" strike="noStrike" baseline="0" dirty="0"/>
          </a:p>
          <a:p>
            <a:r>
              <a:rPr lang="en-US" sz="1600" b="1" i="0" u="sng" strike="noStrike" baseline="0" dirty="0"/>
              <a:t>The needed capabilities include</a:t>
            </a:r>
            <a:r>
              <a:rPr lang="en-US" sz="1600" b="0" i="0" u="none" strike="noStrike" baseline="0" dirty="0"/>
              <a:t>:</a:t>
            </a:r>
          </a:p>
          <a:p>
            <a:r>
              <a:rPr lang="en-US" sz="1600" b="0" i="0" u="none" strike="noStrike" baseline="0" dirty="0"/>
              <a:t>• </a:t>
            </a:r>
            <a:r>
              <a:rPr lang="en-US" sz="1400" b="0" i="0" u="none" strike="noStrike" baseline="0" dirty="0"/>
              <a:t>Facilities to discover and characterize the brightness and spectra of transient sources as they appear and fade away </a:t>
            </a:r>
          </a:p>
          <a:p>
            <a:r>
              <a:rPr lang="en-US" sz="1400" b="0" i="0" u="none" strike="noStrike" baseline="0" dirty="0"/>
              <a:t>• Ground-based ELTs to see light coincident with mergers</a:t>
            </a:r>
          </a:p>
          <a:p>
            <a:r>
              <a:rPr lang="en-US" sz="1400" b="0" i="0" u="none" strike="noStrike" baseline="0" dirty="0"/>
              <a:t>• A next-generation radio observatory to detect the relativistic jets produced by neutron stars &amp; black holes </a:t>
            </a:r>
          </a:p>
          <a:p>
            <a:r>
              <a:rPr lang="en-US" sz="1400" b="0" i="0" u="none" strike="noStrike" baseline="0" dirty="0"/>
              <a:t>• </a:t>
            </a:r>
            <a:r>
              <a:rPr lang="en-US" b="1" i="0" u="none" strike="noStrike" baseline="0" dirty="0">
                <a:solidFill>
                  <a:srgbClr val="006600"/>
                </a:solidFill>
              </a:rPr>
              <a:t>Next generation CMB telescopes to search for the polarization produced by gravitational waves in the infant universe </a:t>
            </a:r>
          </a:p>
          <a:p>
            <a:r>
              <a:rPr lang="en-US" sz="1400" b="0" i="0" u="none" strike="noStrike" baseline="0" dirty="0"/>
              <a:t>• Upgrades to current ground-based gravitational wave detectors, and development of next generation technologies</a:t>
            </a:r>
          </a:p>
          <a:p>
            <a:r>
              <a:rPr lang="en-US" sz="1400" b="0" i="0" u="none" strike="noStrike" baseline="0" dirty="0"/>
              <a:t>• Improvements in the sensitivity and angular resolution of high energy neutrino observatories </a:t>
            </a:r>
          </a:p>
        </p:txBody>
      </p:sp>
      <p:sp>
        <p:nvSpPr>
          <p:cNvPr id="6" name="TextBox 5">
            <a:extLst>
              <a:ext uri="{FF2B5EF4-FFF2-40B4-BE49-F238E27FC236}">
                <a16:creationId xmlns:a16="http://schemas.microsoft.com/office/drawing/2014/main" id="{5738EB37-D32E-4973-B66F-DE56863E43C0}"/>
              </a:ext>
            </a:extLst>
          </p:cNvPr>
          <p:cNvSpPr txBox="1"/>
          <p:nvPr/>
        </p:nvSpPr>
        <p:spPr>
          <a:xfrm>
            <a:off x="57942" y="4927284"/>
            <a:ext cx="9028116" cy="861774"/>
          </a:xfrm>
          <a:prstGeom prst="rect">
            <a:avLst/>
          </a:prstGeom>
          <a:solidFill>
            <a:schemeClr val="accent6">
              <a:lumMod val="20000"/>
              <a:lumOff val="80000"/>
            </a:schemeClr>
          </a:solidFill>
        </p:spPr>
        <p:txBody>
          <a:bodyPr wrap="square">
            <a:spAutoFit/>
          </a:bodyPr>
          <a:lstStyle/>
          <a:p>
            <a:pPr marL="0" indent="0">
              <a:lnSpc>
                <a:spcPct val="100000"/>
              </a:lnSpc>
              <a:spcBef>
                <a:spcPts val="0"/>
              </a:spcBef>
              <a:buFont typeface="Wingdings 3" panose="05040102010807070707" pitchFamily="18" charset="2"/>
              <a:buNone/>
            </a:pPr>
            <a:r>
              <a:rPr lang="en-US" b="1" u="sng" dirty="0">
                <a:solidFill>
                  <a:srgbClr val="008000"/>
                </a:solidFill>
              </a:rPr>
              <a:t>Astro2020 recommended DOE/NSF partnership on CMB-S4 (p. 7-26)</a:t>
            </a:r>
            <a:endParaRPr lang="en-US" b="1" u="sng" dirty="0">
              <a:solidFill>
                <a:srgbClr val="000099"/>
              </a:solidFill>
              <a:cs typeface="Times New Roman" panose="02020603050405020304" pitchFamily="18" charset="0"/>
            </a:endParaRPr>
          </a:p>
          <a:p>
            <a:pPr marL="171450" lvl="1" indent="0">
              <a:lnSpc>
                <a:spcPct val="100000"/>
              </a:lnSpc>
              <a:spcBef>
                <a:spcPts val="0"/>
              </a:spcBef>
              <a:buNone/>
            </a:pPr>
            <a:r>
              <a:rPr lang="en-US" sz="1600" b="1" dirty="0">
                <a:solidFill>
                  <a:srgbClr val="008000"/>
                </a:solidFill>
                <a:ea typeface="Calibri" panose="020F0502020204030204" pitchFamily="34" charset="0"/>
                <a:cs typeface="Times New Roman" panose="02020603050405020304" pitchFamily="18" charset="0"/>
              </a:rPr>
              <a:t>NSF &amp; DOE should jointly pursue the design &amp; implementation of the next generation ground-based cosmic microwave background experiment.</a:t>
            </a:r>
          </a:p>
        </p:txBody>
      </p:sp>
      <p:sp>
        <p:nvSpPr>
          <p:cNvPr id="7" name="TextBox 6">
            <a:extLst>
              <a:ext uri="{FF2B5EF4-FFF2-40B4-BE49-F238E27FC236}">
                <a16:creationId xmlns:a16="http://schemas.microsoft.com/office/drawing/2014/main" id="{3C9ABA48-0909-4BA4-86BA-331698929D4A}"/>
              </a:ext>
            </a:extLst>
          </p:cNvPr>
          <p:cNvSpPr txBox="1"/>
          <p:nvPr/>
        </p:nvSpPr>
        <p:spPr>
          <a:xfrm>
            <a:off x="3380469" y="5810394"/>
            <a:ext cx="5410200" cy="584775"/>
          </a:xfrm>
          <a:prstGeom prst="rect">
            <a:avLst/>
          </a:prstGeom>
          <a:solidFill>
            <a:schemeClr val="accent6">
              <a:lumMod val="20000"/>
              <a:lumOff val="80000"/>
            </a:schemeClr>
          </a:solidFill>
        </p:spPr>
        <p:txBody>
          <a:bodyPr wrap="square" rtlCol="0">
            <a:spAutoFit/>
          </a:bodyPr>
          <a:lstStyle/>
          <a:p>
            <a:r>
              <a:rPr lang="en-US" sz="1600" b="1" dirty="0">
                <a:solidFill>
                  <a:srgbClr val="0D1789"/>
                </a:solidFill>
              </a:rPr>
              <a:t>HEP is having internal discussions &amp; will talk with NSF at the appropriate time.</a:t>
            </a:r>
          </a:p>
        </p:txBody>
      </p:sp>
      <p:sp>
        <p:nvSpPr>
          <p:cNvPr id="8" name="Footer Placeholder 7">
            <a:extLst>
              <a:ext uri="{FF2B5EF4-FFF2-40B4-BE49-F238E27FC236}">
                <a16:creationId xmlns:a16="http://schemas.microsoft.com/office/drawing/2014/main" id="{859688E5-D7F8-0894-2389-9021823DD332}"/>
              </a:ext>
            </a:extLst>
          </p:cNvPr>
          <p:cNvSpPr>
            <a:spLocks noGrp="1"/>
          </p:cNvSpPr>
          <p:nvPr>
            <p:ph type="ftr" sz="quarter" idx="11"/>
          </p:nvPr>
        </p:nvSpPr>
        <p:spPr/>
        <p:txBody>
          <a:bodyPr/>
          <a:lstStyle/>
          <a:p>
            <a:r>
              <a:rPr lang="en-US"/>
              <a:t>DOE-HEP-Cosmic to CMB-S4 Collab mtg</a:t>
            </a:r>
            <a:endParaRPr lang="en-US" dirty="0"/>
          </a:p>
        </p:txBody>
      </p:sp>
    </p:spTree>
    <p:extLst>
      <p:ext uri="{BB962C8B-B14F-4D97-AF65-F5344CB8AC3E}">
        <p14:creationId xmlns:p14="http://schemas.microsoft.com/office/powerpoint/2010/main" val="3156810697"/>
      </p:ext>
    </p:extLst>
  </p:cSld>
  <p:clrMapOvr>
    <a:masterClrMapping/>
  </p:clrMapOvr>
</p:sld>
</file>

<file path=ppt/theme/theme1.xml><?xml version="1.0" encoding="utf-8"?>
<a:theme xmlns:a="http://schemas.openxmlformats.org/drawingml/2006/main" name="DOE SC Theme - Blue v5">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Blue v5" id="{D847AD8A-1DAD-49C8-A8DF-B560E85873BD}" vid="{0BE63584-568E-455E-B1A8-A6F0BB9EE126}"/>
    </a:ext>
  </a:extLst>
</a:theme>
</file>

<file path=ppt/theme/theme10.xml><?xml version="1.0" encoding="utf-8"?>
<a:theme xmlns:a="http://schemas.openxmlformats.org/drawingml/2006/main" name="DOE SC Theme - Blue v8">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Blue v8" id="{7D0725E6-8B91-418A-88A4-164A67FA1FBC}" vid="{4D1FBDC7-8084-4D91-8529-54A44E4044A0}"/>
    </a:ext>
  </a:extLst>
</a:theme>
</file>

<file path=ppt/theme/theme11.xml><?xml version="1.0" encoding="utf-8"?>
<a:theme xmlns:a="http://schemas.openxmlformats.org/drawingml/2006/main" name="1_DOE SC Theme - Blue v8">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Blue v8" id="{7D0725E6-8B91-418A-88A4-164A67FA1FBC}" vid="{4D1FBDC7-8084-4D91-8529-54A44E4044A0}"/>
    </a:ext>
  </a:extLst>
</a:theme>
</file>

<file path=ppt/theme/theme12.xml><?xml version="1.0" encoding="utf-8"?>
<a:theme xmlns:a="http://schemas.openxmlformats.org/drawingml/2006/main" name="1_DOE SC Theme - Blue v8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Blue v8 (16x9)" id="{21B78DDB-46CC-48F4-A3C4-4D58E9378E71}" vid="{76C4D4C3-1A8E-4308-A3CF-418F53F066C3}"/>
    </a:ext>
  </a:extLst>
</a:theme>
</file>

<file path=ppt/theme/theme13.xml><?xml version="1.0" encoding="utf-8"?>
<a:theme xmlns:a="http://schemas.openxmlformats.org/drawingml/2006/main" name="6_DOE SC Theme - Blue v5">
  <a:themeElements>
    <a:clrScheme name="DOE SC Colors">
      <a:dk1>
        <a:srgbClr val="000000"/>
      </a:dk1>
      <a:lt1>
        <a:srgbClr val="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OE SC Theme - Blue v5">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Blue v5" id="{D847AD8A-1DAD-49C8-A8DF-B560E85873BD}" vid="{0BE63584-568E-455E-B1A8-A6F0BB9EE126}"/>
    </a:ext>
  </a:extLst>
</a:theme>
</file>

<file path=ppt/theme/theme6.xml><?xml version="1.0" encoding="utf-8"?>
<a:theme xmlns:a="http://schemas.openxmlformats.org/drawingml/2006/main" name="7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DOE SC Theme - Blue v5">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Blue v5" id="{D847AD8A-1DAD-49C8-A8DF-B560E85873BD}" vid="{0BE63584-568E-455E-B1A8-A6F0BB9EE126}"/>
    </a:ext>
  </a:extLst>
</a:theme>
</file>

<file path=ppt/theme/theme9.xml><?xml version="1.0" encoding="utf-8"?>
<a:theme xmlns:a="http://schemas.openxmlformats.org/drawingml/2006/main" name="3_DOE SC Theme - Blue v5">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Blue v5" id="{D847AD8A-1DAD-49C8-A8DF-B560E85873BD}" vid="{0BE63584-568E-455E-B1A8-A6F0BB9EE1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C13013946B674D9EA571286E9677D6" ma:contentTypeVersion="3" ma:contentTypeDescription="Create a new document." ma:contentTypeScope="" ma:versionID="9ae1bde1e8d200e6da49726d31e1b890">
  <xsd:schema xmlns:xsd="http://www.w3.org/2001/XMLSchema" xmlns:xs="http://www.w3.org/2001/XMLSchema" xmlns:p="http://schemas.microsoft.com/office/2006/metadata/properties" xmlns:ns2="4baba050-fa1d-40b7-ac3c-d2eee5996a97" xmlns:ns3="584d3962-e464-4395-be02-de294b635ed6" xmlns:ns4="233eefd7-1486-4379-b083-89771e4550f2" targetNamespace="http://schemas.microsoft.com/office/2006/metadata/properties" ma:root="true" ma:fieldsID="ccee80dc5cf81d5b41f0e55a53264547" ns2:_="" ns3:_="" ns4:_="">
    <xsd:import namespace="4baba050-fa1d-40b7-ac3c-d2eee5996a97"/>
    <xsd:import namespace="584d3962-e464-4395-be02-de294b635ed6"/>
    <xsd:import namespace="233eefd7-1486-4379-b083-89771e4550f2"/>
    <xsd:element name="properties">
      <xsd:complexType>
        <xsd:sequence>
          <xsd:element name="documentManagement">
            <xsd:complexType>
              <xsd:all>
                <xsd:element ref="ns2:_dlc_DocId" minOccurs="0"/>
                <xsd:element ref="ns2:_dlc_DocIdUrl" minOccurs="0"/>
                <xsd:element ref="ns2:_dlc_DocIdPersistId" minOccurs="0"/>
                <xsd:element ref="ns3:Date_x0020_of_x0020_Talk" minOccurs="0"/>
                <xsd:element ref="ns3:Presenter" minOccurs="0"/>
                <xsd:element ref="ns3:Material_x0020_Type" minOccurs="0"/>
                <xsd:element ref="ns3:Category" minOccurs="0"/>
                <xsd:element ref="ns3:Subprogram" minOccurs="0"/>
                <xsd:element ref="ns3:Audience" minOccurs="0"/>
                <xsd:element ref="ns3:Internal_x0020_Only_x003f_" minOccurs="0"/>
                <xsd:element ref="ns2:TaxKeywordTaxHTField" minOccurs="0"/>
                <xsd:element ref="ns4:TaxCatchAll" minOccurs="0"/>
                <xsd:element ref="ns4: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ba050-fa1d-40b7-ac3c-d2eee5996a9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8" nillable="true" ma:taxonomy="true" ma:internalName="TaxKeywordTaxHTField" ma:taxonomyFieldName="TaxKeyword" ma:displayName="Enterprise Keywords" ma:fieldId="{23f27201-bee3-471e-b2e7-b64fd8b7ca38}" ma:taxonomyMulti="true" ma:sspId="43c8c17d-6de2-4d94-b57c-8c1896722c74"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4d3962-e464-4395-be02-de294b635ed6" elementFormDefault="qualified">
    <xsd:import namespace="http://schemas.microsoft.com/office/2006/documentManagement/types"/>
    <xsd:import namespace="http://schemas.microsoft.com/office/infopath/2007/PartnerControls"/>
    <xsd:element name="Date_x0020_of_x0020_Talk" ma:index="11" nillable="true" ma:displayName="Date of Talk" ma:format="DateOnly" ma:indexed="true" ma:internalName="Date_x0020_of_x0020_Talk">
      <xsd:simpleType>
        <xsd:restriction base="dms:DateTime"/>
      </xsd:simpleType>
    </xsd:element>
    <xsd:element name="Presenter" ma:index="12" nillable="true" ma:displayName="Presenter" ma:indexed="true" ma:list="UserInfo" ma:SharePointGroup="0" ma:internalName="Present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erial_x0020_Type" ma:index="13" nillable="true" ma:displayName="Material Type" ma:format="Dropdown" ma:internalName="Material_x0020_Type">
      <xsd:simpleType>
        <xsd:restriction base="dms:Choice">
          <xsd:enumeration value="Presentation"/>
          <xsd:enumeration value="Supporting Material"/>
          <xsd:enumeration value="Template"/>
          <xsd:enumeration value="Reference Material"/>
          <xsd:enumeration value="Other"/>
        </xsd:restriction>
      </xsd:simpleType>
    </xsd:element>
    <xsd:element name="Category" ma:index="14" nillable="true" ma:displayName="Category" ma:format="Dropdown" ma:internalName="Category">
      <xsd:simpleType>
        <xsd:restriction base="dms:Choice">
          <xsd:enumeration value="Budget"/>
          <xsd:enumeration value="Science Briefing"/>
          <xsd:enumeration value="Site Visit"/>
          <xsd:enumeration value="Workshop"/>
          <xsd:enumeration value="Advisory Committee"/>
          <xsd:enumeration value="Conference"/>
          <xsd:enumeration value="PI Meeting"/>
          <xsd:enumeration value="Other"/>
        </xsd:restriction>
      </xsd:simpleType>
    </xsd:element>
    <xsd:element name="Subprogram" ma:index="15" nillable="true" ma:displayName="Subprogram" ma:format="Dropdown" ma:internalName="Subprogram">
      <xsd:simpleType>
        <xsd:restriction base="dms:Choice">
          <xsd:enumeration value="All HEP"/>
          <xsd:enumeration value="Energy Frontier"/>
          <xsd:enumeration value="Intensity Frontier"/>
          <xsd:enumeration value="Cosmic Frontier"/>
          <xsd:enumeration value="Theory"/>
          <xsd:enumeration value="Computational HEP"/>
          <xsd:enumeration value="Quantum Information Science"/>
          <xsd:enumeration value="General Accelerator R&amp;D"/>
          <xsd:enumeration value="Directed Accelerator R&amp;D"/>
          <xsd:enumeration value="Detector R&amp;D"/>
          <xsd:enumeration value="Accelerator Stewardship"/>
          <xsd:enumeration value="Line Item Construction"/>
        </xsd:restriction>
      </xsd:simpleType>
    </xsd:element>
    <xsd:element name="Audience" ma:index="16" nillable="true" ma:displayName="Audience" ma:format="Dropdown" ma:internalName="Audience">
      <xsd:simpleType>
        <xsd:union memberTypes="dms:Text">
          <xsd:simpleType>
            <xsd:restriction base="dms:Choice">
              <xsd:enumeration value="HEPAP"/>
              <xsd:enumeration value="AAAC"/>
              <xsd:enumeration value="National Academy of Sciences"/>
              <xsd:enumeration value="NSF"/>
              <xsd:enumeration value="NASA"/>
              <xsd:enumeration value="U.S. Agency"/>
              <xsd:enumeration value="CERN"/>
              <xsd:enumeration value="International Agency"/>
              <xsd:enumeration value="HEP Community"/>
              <xsd:enumeration value="Public"/>
              <xsd:enumeration value="Congress"/>
              <xsd:enumeration value="OMB"/>
              <xsd:enumeration value="DOE CFO"/>
              <xsd:enumeration value="DOE Office of Science"/>
              <xsd:enumeration value="HEP"/>
              <xsd:enumeration value="Other"/>
            </xsd:restriction>
          </xsd:simpleType>
        </xsd:union>
      </xsd:simpleType>
    </xsd:element>
    <xsd:element name="Internal_x0020_Only_x003f_" ma:index="17" nillable="true" ma:displayName="Internal Only?" ma:internalName="Internal_x0020_Only_x003f_">
      <xsd:complexType>
        <xsd:complexContent>
          <xsd:extension base="dms:MultiChoice">
            <xsd:sequence>
              <xsd:element name="Value" maxOccurs="unbounded" minOccurs="0" nillable="true">
                <xsd:simpleType>
                  <xsd:restriction base="dms:Choice">
                    <xsd:enumeration value="Ye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3eefd7-1486-4379-b083-89771e4550f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71968d2-afc4-4377-955d-61150286d950}" ma:internalName="TaxCatchAll" ma:showField="CatchAllData" ma:web="4baba050-fa1d-40b7-ac3c-d2eee5996a97">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71968d2-afc4-4377-955d-61150286d950}" ma:internalName="TaxCatchAllLabel" ma:readOnly="true" ma:showField="CatchAllDataLabel" ma:web="4baba050-fa1d-40b7-ac3c-d2eee5996a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alk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584d3962-e464-4395-be02-de294b635ed6">PI Meeting</Category>
    <Date_x0020_of_x0020_Talk xmlns="584d3962-e464-4395-be02-de294b635ed6">2018-08-23T04:00:00+00:00</Date_x0020_of_x0020_Talk>
    <Internal_x0020_Only_x003f_ xmlns="584d3962-e464-4395-be02-de294b635ed6"/>
    <Presenter xmlns="584d3962-e464-4395-be02-de294b635ed6">
      <UserInfo>
        <DisplayName>Cooke, Michael</DisplayName>
        <AccountId>284</AccountId>
        <AccountType/>
      </UserInfo>
    </Presenter>
    <Subprogram xmlns="584d3962-e464-4395-be02-de294b635ed6">Intensity Frontier</Subprogram>
    <Material_x0020_Type xmlns="584d3962-e464-4395-be02-de294b635ed6">Presentation</Material_x0020_Type>
    <TaxCatchAll xmlns="233eefd7-1486-4379-b083-89771e4550f2"/>
    <TaxKeywordTaxHTField xmlns="4baba050-fa1d-40b7-ac3c-d2eee5996a97">
      <Terms xmlns="http://schemas.microsoft.com/office/infopath/2007/PartnerControls"/>
    </TaxKeywordTaxHTField>
    <Audience xmlns="584d3962-e464-4395-be02-de294b635ed6">HEP Community</Audience>
    <_dlc_DocId xmlns="4baba050-fa1d-40b7-ac3c-d2eee5996a97">HTTNCAPE4TVF-624104558-71</_dlc_DocId>
    <_dlc_DocIdUrl xmlns="4baba050-fa1d-40b7-ac3c-d2eee5996a97">
      <Url>https://intranet.osc.doe.gov/depts/programs/HighEng/_layouts/DocIdRedir.aspx?ID=HTTNCAPE4TVF-624104558-71</Url>
      <Description>HTTNCAPE4TVF-624104558-71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816E4E-2C7E-4AB8-95F3-CCB247ECD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aba050-fa1d-40b7-ac3c-d2eee5996a97"/>
    <ds:schemaRef ds:uri="584d3962-e464-4395-be02-de294b635ed6"/>
    <ds:schemaRef ds:uri="233eefd7-1486-4379-b083-89771e4550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9BC82E-031B-4904-B97B-2259B2FA3AF2}">
  <ds:schemaRefs>
    <ds:schemaRef ds:uri="http://schemas.microsoft.com/office/2006/documentManagement/types"/>
    <ds:schemaRef ds:uri="http://purl.org/dc/elements/1.1/"/>
    <ds:schemaRef ds:uri="4baba050-fa1d-40b7-ac3c-d2eee5996a97"/>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233eefd7-1486-4379-b083-89771e4550f2"/>
    <ds:schemaRef ds:uri="584d3962-e464-4395-be02-de294b635ed6"/>
    <ds:schemaRef ds:uri="http://purl.org/dc/dcmitype/"/>
  </ds:schemaRefs>
</ds:datastoreItem>
</file>

<file path=customXml/itemProps3.xml><?xml version="1.0" encoding="utf-8"?>
<ds:datastoreItem xmlns:ds="http://schemas.openxmlformats.org/officeDocument/2006/customXml" ds:itemID="{DCEA3AFC-D3D2-4AF2-B972-8447DA61EF91}">
  <ds:schemaRefs>
    <ds:schemaRef ds:uri="http://schemas.microsoft.com/sharepoint/v3/contenttype/forms"/>
  </ds:schemaRefs>
</ds:datastoreItem>
</file>

<file path=customXml/itemProps4.xml><?xml version="1.0" encoding="utf-8"?>
<ds:datastoreItem xmlns:ds="http://schemas.openxmlformats.org/officeDocument/2006/customXml" ds:itemID="{060EFEF1-663D-405A-A385-9F534395E1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DOE SC Theme - Blue</Template>
  <TotalTime>14520</TotalTime>
  <Words>3271</Words>
  <Application>Microsoft Office PowerPoint</Application>
  <PresentationFormat>On-screen Show (4:3)</PresentationFormat>
  <Paragraphs>349</Paragraphs>
  <Slides>20</Slides>
  <Notes>16</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20</vt:i4>
      </vt:variant>
    </vt:vector>
  </HeadingPairs>
  <TitlesOfParts>
    <vt:vector size="45" baseType="lpstr">
      <vt:lpstr>Arial</vt:lpstr>
      <vt:lpstr>Calibri</vt:lpstr>
      <vt:lpstr>Cambria</vt:lpstr>
      <vt:lpstr>Candara</vt:lpstr>
      <vt:lpstr>Corbel</vt:lpstr>
      <vt:lpstr>Courier New</vt:lpstr>
      <vt:lpstr>Helvetica</vt:lpstr>
      <vt:lpstr>Noto Sans Symbols</vt:lpstr>
      <vt:lpstr>Times New Roman</vt:lpstr>
      <vt:lpstr>Verdana</vt:lpstr>
      <vt:lpstr>Wingdings</vt:lpstr>
      <vt:lpstr>Wingdings 3</vt:lpstr>
      <vt:lpstr>DOE SC Theme - Blue v5</vt:lpstr>
      <vt:lpstr>Office Theme</vt:lpstr>
      <vt:lpstr>15_Office Theme</vt:lpstr>
      <vt:lpstr>3_Office Theme</vt:lpstr>
      <vt:lpstr>1_DOE SC Theme - Blue v5</vt:lpstr>
      <vt:lpstr>7_Office Theme</vt:lpstr>
      <vt:lpstr>5_Office Theme</vt:lpstr>
      <vt:lpstr>2_DOE SC Theme - Blue v5</vt:lpstr>
      <vt:lpstr>3_DOE SC Theme - Blue v5</vt:lpstr>
      <vt:lpstr>DOE SC Theme - Blue v8</vt:lpstr>
      <vt:lpstr>1_DOE SC Theme - Blue v8</vt:lpstr>
      <vt:lpstr>1_DOE SC Theme - Blue v8 (16x9)</vt:lpstr>
      <vt:lpstr>6_DOE SC Theme - Blue v5</vt:lpstr>
      <vt:lpstr>Office of High Energy Physics (HEP) Cosmic Frontier</vt:lpstr>
      <vt:lpstr>The Office of High Energy Physics (HEP) Program Mission</vt:lpstr>
      <vt:lpstr>HEP Program Layout</vt:lpstr>
      <vt:lpstr>HEP Program Guidance</vt:lpstr>
      <vt:lpstr>Astro2020 – Pathways to Discovery in Astronomy and Astrophysics for the 2020s</vt:lpstr>
      <vt:lpstr>Cosmic Frontier Experimental Research Program</vt:lpstr>
      <vt:lpstr>Cosmic Frontier – Program Planning &amp; Execution</vt:lpstr>
      <vt:lpstr>Cosmic Frontier – Cosmic Acceleration</vt:lpstr>
      <vt:lpstr>Astro2020 Science Theme:   New Messengers and New Physics</vt:lpstr>
      <vt:lpstr>Astro2020 Report: Realizing the Opportunities</vt:lpstr>
      <vt:lpstr>CMB-S4 Planning &amp; Status</vt:lpstr>
      <vt:lpstr>CMB-S4 Planning &amp; Status </vt:lpstr>
      <vt:lpstr>PowerPoint Presentation</vt:lpstr>
      <vt:lpstr>PowerPoint Presentation</vt:lpstr>
      <vt:lpstr>PowerPoint Presentation</vt:lpstr>
      <vt:lpstr>DOE Funding Opportunities – WDTS &amp; SC</vt:lpstr>
      <vt:lpstr>PowerPoint Presentation</vt:lpstr>
      <vt:lpstr>Strategic Planning Timeline</vt:lpstr>
      <vt:lpstr>Summary</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 PI Meeting - Intensity Frontier</dc:title>
  <dc:creator>cooke, michael</dc:creator>
  <cp:keywords/>
  <cp:lastModifiedBy>Robert W. Besuner</cp:lastModifiedBy>
  <cp:revision>906</cp:revision>
  <cp:lastPrinted>2019-07-29T17:20:37Z</cp:lastPrinted>
  <dcterms:created xsi:type="dcterms:W3CDTF">2011-12-15T16:49:03Z</dcterms:created>
  <dcterms:modified xsi:type="dcterms:W3CDTF">2022-05-10T18:01:01Z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0x01010030C13013946B674D9EA571286E9677D6</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y fmtid="{D5CDD505-2E9C-101B-9397-08002B2CF9AE}" pid="6" name="_dlc_DocIdItemGuid">
    <vt:lpwstr>8f7b4c7d-294d-4b7e-a9cb-1ab311f35dc0</vt:lpwstr>
  </property>
</Properties>
</file>