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autoCompressPictures="0">
  <p:sldMasterIdLst>
    <p:sldMasterId id="2147483648" r:id="rId1"/>
  </p:sldMasterIdLst>
  <p:notesMasterIdLst>
    <p:notesMasterId r:id="rId18"/>
  </p:notesMasterIdLst>
  <p:sldIdLst>
    <p:sldId id="897" r:id="rId2"/>
    <p:sldId id="918" r:id="rId3"/>
    <p:sldId id="903" r:id="rId4"/>
    <p:sldId id="259" r:id="rId5"/>
    <p:sldId id="902" r:id="rId6"/>
    <p:sldId id="908" r:id="rId7"/>
    <p:sldId id="909" r:id="rId8"/>
    <p:sldId id="910" r:id="rId9"/>
    <p:sldId id="911" r:id="rId10"/>
    <p:sldId id="912" r:id="rId11"/>
    <p:sldId id="913" r:id="rId12"/>
    <p:sldId id="915" r:id="rId13"/>
    <p:sldId id="919" r:id="rId14"/>
    <p:sldId id="917" r:id="rId15"/>
    <p:sldId id="906" r:id="rId16"/>
    <p:sldId id="260" r:id="rId1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25" roundtripDataSignature="AMtx7mhz3cS83Co4ESkS80LUWuU1VQdI2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980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784" autoAdjust="0"/>
    <p:restoredTop sz="97871"/>
  </p:normalViewPr>
  <p:slideViewPr>
    <p:cSldViewPr snapToGrid="0">
      <p:cViewPr varScale="1">
        <p:scale>
          <a:sx n="171" d="100"/>
          <a:sy n="171" d="100"/>
        </p:scale>
        <p:origin x="768" y="1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125"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12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12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127"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12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8b451a83be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8b451a83be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e65e81e3d0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e65e81e3d0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e65e81e3d0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e65e81e3d0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MB-S4" type="tx">
  <p:cSld name="Bulleted List Layout">
    <p:spTree>
      <p:nvGrpSpPr>
        <p:cNvPr id="1" name="Shape 17"/>
        <p:cNvGrpSpPr/>
        <p:nvPr/>
      </p:nvGrpSpPr>
      <p:grpSpPr>
        <a:xfrm>
          <a:off x="0" y="0"/>
          <a:ext cx="0" cy="0"/>
          <a:chOff x="0" y="0"/>
          <a:chExt cx="0" cy="0"/>
        </a:xfrm>
      </p:grpSpPr>
      <p:sp>
        <p:nvSpPr>
          <p:cNvPr id="18" name="Google Shape;18;p3"/>
          <p:cNvSpPr txBox="1">
            <a:spLocks noGrp="1"/>
          </p:cNvSpPr>
          <p:nvPr>
            <p:ph type="body" idx="1" hasCustomPrompt="1"/>
          </p:nvPr>
        </p:nvSpPr>
        <p:spPr>
          <a:xfrm>
            <a:off x="311700" y="967619"/>
            <a:ext cx="8520600" cy="3760456"/>
          </a:xfrm>
          <a:prstGeom prst="rect">
            <a:avLst/>
          </a:prstGeom>
        </p:spPr>
        <p:txBody>
          <a:bodyPr spcFirstLastPara="1" wrap="square" lIns="91425" tIns="91425" rIns="91425" bIns="91425" anchor="t" anchorCtr="0">
            <a:noAutofit/>
          </a:bodyPr>
          <a:lstStyle>
            <a:lvl1pPr marL="227013" lvl="0" indent="-168275">
              <a:lnSpc>
                <a:spcPct val="100000"/>
              </a:lnSpc>
              <a:spcBef>
                <a:spcPts val="0"/>
              </a:spcBef>
              <a:spcAft>
                <a:spcPts val="600"/>
              </a:spcAft>
              <a:buClr>
                <a:srgbClr val="000000"/>
              </a:buClr>
              <a:buSzPts val="1800"/>
              <a:buFont typeface="Arial" panose="020B0604020202020204" pitchFamily="34" charset="0"/>
              <a:buChar char="•"/>
              <a:defRPr sz="1400">
                <a:solidFill>
                  <a:srgbClr val="000000"/>
                </a:solidFill>
              </a:defRPr>
            </a:lvl1pPr>
            <a:lvl2pPr marL="460375" lvl="1" indent="-117475">
              <a:lnSpc>
                <a:spcPct val="100000"/>
              </a:lnSpc>
              <a:spcBef>
                <a:spcPts val="0"/>
              </a:spcBef>
              <a:spcAft>
                <a:spcPts val="0"/>
              </a:spcAft>
              <a:buClr>
                <a:srgbClr val="000000"/>
              </a:buClr>
              <a:buSzPts val="1400"/>
              <a:buFont typeface="Arial" panose="020B0604020202020204" pitchFamily="34" charset="0"/>
              <a:buChar char="•"/>
              <a:defRPr sz="1100">
                <a:solidFill>
                  <a:srgbClr val="000000"/>
                </a:solidFill>
              </a:defRPr>
            </a:lvl2pPr>
            <a:lvl3pPr marL="1371600" lvl="2" indent="-317500">
              <a:lnSpc>
                <a:spcPct val="100000"/>
              </a:lnSpc>
              <a:spcBef>
                <a:spcPts val="1600"/>
              </a:spcBef>
              <a:spcAft>
                <a:spcPts val="0"/>
              </a:spcAft>
              <a:buClr>
                <a:srgbClr val="000000"/>
              </a:buClr>
              <a:buSzPts val="1400"/>
              <a:buChar char="■"/>
              <a:defRPr>
                <a:solidFill>
                  <a:srgbClr val="000000"/>
                </a:solidFill>
              </a:defRPr>
            </a:lvl3pPr>
            <a:lvl4pPr marL="1828800" lvl="3" indent="-317500">
              <a:lnSpc>
                <a:spcPct val="100000"/>
              </a:lnSpc>
              <a:spcBef>
                <a:spcPts val="1600"/>
              </a:spcBef>
              <a:spcAft>
                <a:spcPts val="0"/>
              </a:spcAft>
              <a:buClr>
                <a:srgbClr val="000000"/>
              </a:buClr>
              <a:buSzPts val="1400"/>
              <a:buChar char="●"/>
              <a:defRPr>
                <a:solidFill>
                  <a:srgbClr val="000000"/>
                </a:solidFill>
              </a:defRPr>
            </a:lvl4pPr>
            <a:lvl5pPr marL="2286000" lvl="4" indent="-317500">
              <a:lnSpc>
                <a:spcPct val="100000"/>
              </a:lnSpc>
              <a:spcBef>
                <a:spcPts val="1600"/>
              </a:spcBef>
              <a:spcAft>
                <a:spcPts val="0"/>
              </a:spcAft>
              <a:buClr>
                <a:srgbClr val="000000"/>
              </a:buClr>
              <a:buSzPts val="1400"/>
              <a:buChar char="○"/>
              <a:defRPr>
                <a:solidFill>
                  <a:srgbClr val="000000"/>
                </a:solidFill>
              </a:defRPr>
            </a:lvl5pPr>
            <a:lvl6pPr marL="2743200" lvl="5" indent="-317500">
              <a:lnSpc>
                <a:spcPct val="100000"/>
              </a:lnSpc>
              <a:spcBef>
                <a:spcPts val="1600"/>
              </a:spcBef>
              <a:spcAft>
                <a:spcPts val="0"/>
              </a:spcAft>
              <a:buClr>
                <a:srgbClr val="000000"/>
              </a:buClr>
              <a:buSzPts val="1400"/>
              <a:buChar char="■"/>
              <a:defRPr>
                <a:solidFill>
                  <a:srgbClr val="000000"/>
                </a:solidFill>
              </a:defRPr>
            </a:lvl6pPr>
            <a:lvl7pPr marL="3200400" lvl="6" indent="-317500">
              <a:lnSpc>
                <a:spcPct val="100000"/>
              </a:lnSpc>
              <a:spcBef>
                <a:spcPts val="1600"/>
              </a:spcBef>
              <a:spcAft>
                <a:spcPts val="0"/>
              </a:spcAft>
              <a:buClr>
                <a:srgbClr val="000000"/>
              </a:buClr>
              <a:buSzPts val="1400"/>
              <a:buChar char="●"/>
              <a:defRPr>
                <a:solidFill>
                  <a:srgbClr val="000000"/>
                </a:solidFill>
              </a:defRPr>
            </a:lvl7pPr>
            <a:lvl8pPr marL="3657600" lvl="7" indent="-317500">
              <a:lnSpc>
                <a:spcPct val="100000"/>
              </a:lnSpc>
              <a:spcBef>
                <a:spcPts val="1600"/>
              </a:spcBef>
              <a:spcAft>
                <a:spcPts val="0"/>
              </a:spcAft>
              <a:buClr>
                <a:srgbClr val="000000"/>
              </a:buClr>
              <a:buSzPts val="1400"/>
              <a:buChar char="○"/>
              <a:defRPr>
                <a:solidFill>
                  <a:srgbClr val="000000"/>
                </a:solidFill>
              </a:defRPr>
            </a:lvl8pPr>
            <a:lvl9pPr marL="4114800" lvl="8" indent="-317500">
              <a:lnSpc>
                <a:spcPct val="100000"/>
              </a:lnSpc>
              <a:spcBef>
                <a:spcPts val="1600"/>
              </a:spcBef>
              <a:spcAft>
                <a:spcPts val="1600"/>
              </a:spcAft>
              <a:buClr>
                <a:srgbClr val="000000"/>
              </a:buClr>
              <a:buSzPts val="1400"/>
              <a:buChar char="■"/>
              <a:defRPr>
                <a:solidFill>
                  <a:srgbClr val="000000"/>
                </a:solidFill>
              </a:defRPr>
            </a:lvl9pPr>
          </a:lstStyle>
          <a:p>
            <a:r>
              <a:rPr lang="en-US" dirty="0"/>
              <a:t>1</a:t>
            </a:r>
          </a:p>
        </p:txBody>
      </p:sp>
      <p:sp>
        <p:nvSpPr>
          <p:cNvPr id="19" name="Google Shape;19;p3"/>
          <p:cNvSpPr txBox="1">
            <a:spLocks noGrp="1"/>
          </p:cNvSpPr>
          <p:nvPr>
            <p:ph type="sldNum" idx="12"/>
          </p:nvPr>
        </p:nvSpPr>
        <p:spPr>
          <a:xfrm>
            <a:off x="8556300" y="4853372"/>
            <a:ext cx="548700" cy="251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20" name="Google Shape;20;p3"/>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0" y="0"/>
            <a:ext cx="9144000" cy="842475"/>
          </a:xfrm>
          <a:prstGeom prst="rect">
            <a:avLst/>
          </a:prstGeom>
          <a:noFill/>
          <a:ln>
            <a:noFill/>
          </a:ln>
        </p:spPr>
      </p:pic>
      <p:sp>
        <p:nvSpPr>
          <p:cNvPr id="21" name="Google Shape;21;p3"/>
          <p:cNvSpPr txBox="1">
            <a:spLocks noGrp="1"/>
          </p:cNvSpPr>
          <p:nvPr>
            <p:ph type="title"/>
          </p:nvPr>
        </p:nvSpPr>
        <p:spPr>
          <a:xfrm>
            <a:off x="311700" y="39028"/>
            <a:ext cx="8520600" cy="803372"/>
          </a:xfrm>
          <a:prstGeom prst="rect">
            <a:avLst/>
          </a:prstGeom>
        </p:spPr>
        <p:txBody>
          <a:bodyPr spcFirstLastPara="1" wrap="square" lIns="91425" tIns="91425" rIns="91425" bIns="91425" anchor="ctr" anchorCtr="0">
            <a:noAutofit/>
          </a:bodyPr>
          <a:lstStyle>
            <a:lvl1pPr lvl="0">
              <a:spcBef>
                <a:spcPts val="0"/>
              </a:spcBef>
              <a:spcAft>
                <a:spcPts val="0"/>
              </a:spcAft>
              <a:buSzPts val="3400"/>
              <a:buNone/>
              <a:defRPr sz="2000" b="1"/>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Tree>
    <p:extLst>
      <p:ext uri="{BB962C8B-B14F-4D97-AF65-F5344CB8AC3E}">
        <p14:creationId xmlns:p14="http://schemas.microsoft.com/office/powerpoint/2010/main" val="75845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mpty Pag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7DE7BFA-0097-4F68-9A94-7C7DF7FE1423}"/>
              </a:ext>
            </a:extLst>
          </p:cNvPr>
          <p:cNvSpPr>
            <a:spLocks noGrp="1"/>
          </p:cNvSpPr>
          <p:nvPr>
            <p:ph type="sldNum" idx="10"/>
          </p:nvPr>
        </p:nvSpPr>
        <p:spPr/>
        <p:txBody>
          <a:bodyPr/>
          <a:lstStyle/>
          <a:p>
            <a:fld id="{00000000-1234-1234-1234-123412341234}" type="slidenum">
              <a:rPr lang="en" smtClean="0"/>
              <a:pPr/>
              <a:t>‹#›</a:t>
            </a:fld>
            <a:endParaRPr lang="en" dirty="0"/>
          </a:p>
        </p:txBody>
      </p:sp>
    </p:spTree>
    <p:extLst>
      <p:ext uri="{BB962C8B-B14F-4D97-AF65-F5344CB8AC3E}">
        <p14:creationId xmlns:p14="http://schemas.microsoft.com/office/powerpoint/2010/main" val="3490311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477418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19"/>
          <p:cNvSpPr txBox="1">
            <a:spLocks noGrp="1"/>
          </p:cNvSpPr>
          <p:nvPr>
            <p:ph type="body" idx="1"/>
          </p:nvPr>
        </p:nvSpPr>
        <p:spPr>
          <a:xfrm>
            <a:off x="311700" y="842300"/>
            <a:ext cx="8520600" cy="38859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00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00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00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00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00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00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00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00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dirty="0"/>
          </a:p>
        </p:txBody>
      </p:sp>
      <p:sp>
        <p:nvSpPr>
          <p:cNvPr id="7" name="Google Shape;7;p119"/>
          <p:cNvSpPr txBox="1">
            <a:spLocks noGrp="1"/>
          </p:cNvSpPr>
          <p:nvPr>
            <p:ph type="sldNum" idx="12"/>
          </p:nvPr>
        </p:nvSpPr>
        <p:spPr>
          <a:xfrm>
            <a:off x="8595300" y="4892397"/>
            <a:ext cx="548700" cy="2511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200"/>
              <a:buFont typeface="Arial"/>
              <a:buNone/>
              <a:defRPr sz="1000" b="0" i="0" u="none" strike="noStrike" cap="none">
                <a:solidFill>
                  <a:schemeClr val="tx1">
                    <a:lumMod val="50000"/>
                    <a:lumOff val="50000"/>
                  </a:schemeClr>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dirty="0"/>
          </a:p>
        </p:txBody>
      </p:sp>
      <p:pic>
        <p:nvPicPr>
          <p:cNvPr id="8" name="Google Shape;8;p119"/>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0" y="-100"/>
            <a:ext cx="9144000" cy="842475"/>
          </a:xfrm>
          <a:prstGeom prst="rect">
            <a:avLst/>
          </a:prstGeom>
          <a:noFill/>
          <a:ln>
            <a:noFill/>
          </a:ln>
        </p:spPr>
      </p:pic>
      <p:sp>
        <p:nvSpPr>
          <p:cNvPr id="9" name="Google Shape;9;p119"/>
          <p:cNvSpPr txBox="1">
            <a:spLocks noGrp="1"/>
          </p:cNvSpPr>
          <p:nvPr>
            <p:ph type="title"/>
          </p:nvPr>
        </p:nvSpPr>
        <p:spPr>
          <a:xfrm>
            <a:off x="311700" y="-100"/>
            <a:ext cx="8520600" cy="8424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pic>
        <p:nvPicPr>
          <p:cNvPr id="10" name="Google Shape;10;p119"/>
          <p:cNvPicPr preferRelativeResize="0"/>
          <p:nvPr/>
        </p:nvPicPr>
        <p:blipFill rotWithShape="1">
          <a:blip r:embed="rId6">
            <a:alphaModFix/>
          </a:blip>
          <a:srcRect/>
          <a:stretch/>
        </p:blipFill>
        <p:spPr>
          <a:xfrm>
            <a:off x="-8676" y="4884776"/>
            <a:ext cx="619371" cy="269825"/>
          </a:xfrm>
          <a:prstGeom prst="rect">
            <a:avLst/>
          </a:prstGeom>
          <a:noFill/>
          <a:ln>
            <a:noFill/>
          </a:ln>
        </p:spPr>
      </p:pic>
      <p:sp>
        <p:nvSpPr>
          <p:cNvPr id="11" name="Google Shape;11;p119"/>
          <p:cNvSpPr txBox="1"/>
          <p:nvPr/>
        </p:nvSpPr>
        <p:spPr>
          <a:xfrm>
            <a:off x="2457600" y="4894138"/>
            <a:ext cx="4228800" cy="251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000" b="0" i="1" u="none" strike="noStrike" cap="none" dirty="0">
                <a:solidFill>
                  <a:schemeClr val="tx1">
                    <a:lumMod val="50000"/>
                    <a:lumOff val="50000"/>
                  </a:schemeClr>
                </a:solidFill>
                <a:latin typeface="Arial"/>
                <a:ea typeface="Arial"/>
                <a:cs typeface="Arial"/>
                <a:sym typeface="Arial"/>
              </a:rPr>
              <a:t>CMB-S4 2021 Summer Collaboration Meeting, Aug. 9-13, 2021</a:t>
            </a:r>
            <a:endParaRPr sz="1000" b="0" i="1" u="none" strike="noStrike" cap="none" dirty="0">
              <a:solidFill>
                <a:schemeClr val="tx1">
                  <a:lumMod val="50000"/>
                  <a:lumOff val="50000"/>
                </a:schemeClr>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ews.fnal.gov/2021/06/take-the-snowmass-early-career-survey/" TargetMode="External"/><Relationship Id="rId7" Type="http://schemas.openxmlformats.org/officeDocument/2006/relationships/hyperlink" Target="https://duke.qualtrics.com/jfe/form/SV_56K5svXAoNaF1QO"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hyperlink" Target="mailto:SNOWMASS21-SURVEY@fnal.gov"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snowmass21.org/"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snowmass2021.slack.com/archives/C01J54NQ7JB"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5DE0D97B-3C5B-5B41-9E6E-DABA9062F6F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 y="1187260"/>
            <a:ext cx="9144000" cy="209073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FB6CFFF-F33A-934E-A722-1A9DB0DA421A}"/>
              </a:ext>
            </a:extLst>
          </p:cNvPr>
          <p:cNvSpPr txBox="1"/>
          <p:nvPr/>
        </p:nvSpPr>
        <p:spPr>
          <a:xfrm>
            <a:off x="2633007" y="3557016"/>
            <a:ext cx="3877985" cy="307777"/>
          </a:xfrm>
          <a:prstGeom prst="rect">
            <a:avLst/>
          </a:prstGeom>
          <a:noFill/>
        </p:spPr>
        <p:txBody>
          <a:bodyPr wrap="none" rtlCol="0">
            <a:spAutoFit/>
          </a:bodyPr>
          <a:lstStyle/>
          <a:p>
            <a:r>
              <a:rPr lang="en-US" dirty="0"/>
              <a:t>Conveners: Clarence Chang &amp; Scott </a:t>
            </a:r>
            <a:r>
              <a:rPr lang="en-US" dirty="0" err="1"/>
              <a:t>Dodelson</a:t>
            </a:r>
            <a:endParaRPr lang="en-US" dirty="0"/>
          </a:p>
        </p:txBody>
      </p:sp>
    </p:spTree>
    <p:extLst>
      <p:ext uri="{BB962C8B-B14F-4D97-AF65-F5344CB8AC3E}">
        <p14:creationId xmlns:p14="http://schemas.microsoft.com/office/powerpoint/2010/main" val="2837261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1DAC1C2-D8A6-9043-A90B-B0348D34DCC0}"/>
              </a:ext>
            </a:extLst>
          </p:cNvPr>
          <p:cNvPicPr>
            <a:picLocks noChangeAspect="1"/>
          </p:cNvPicPr>
          <p:nvPr/>
        </p:nvPicPr>
        <p:blipFill rotWithShape="1">
          <a:blip r:embed="rId2"/>
          <a:srcRect b="3213"/>
          <a:stretch/>
        </p:blipFill>
        <p:spPr>
          <a:xfrm>
            <a:off x="712178" y="640080"/>
            <a:ext cx="7774508" cy="4270248"/>
          </a:xfrm>
          <a:prstGeom prst="rect">
            <a:avLst/>
          </a:prstGeom>
        </p:spPr>
      </p:pic>
      <p:sp>
        <p:nvSpPr>
          <p:cNvPr id="4" name="TextBox 3">
            <a:extLst>
              <a:ext uri="{FF2B5EF4-FFF2-40B4-BE49-F238E27FC236}">
                <a16:creationId xmlns:a16="http://schemas.microsoft.com/office/drawing/2014/main" id="{30A0D4C2-016D-F343-A321-CFB8AF9B5321}"/>
              </a:ext>
            </a:extLst>
          </p:cNvPr>
          <p:cNvSpPr txBox="1"/>
          <p:nvPr/>
        </p:nvSpPr>
        <p:spPr>
          <a:xfrm>
            <a:off x="6508928" y="17118"/>
            <a:ext cx="2603598" cy="307777"/>
          </a:xfrm>
          <a:prstGeom prst="rect">
            <a:avLst/>
          </a:prstGeom>
          <a:solidFill>
            <a:schemeClr val="bg1"/>
          </a:solidFill>
        </p:spPr>
        <p:txBody>
          <a:bodyPr wrap="none" rtlCol="0">
            <a:spAutoFit/>
          </a:bodyPr>
          <a:lstStyle/>
          <a:p>
            <a:r>
              <a:rPr lang="en-US" dirty="0"/>
              <a:t>Cosmic Probes of Fund. Phys.</a:t>
            </a:r>
          </a:p>
        </p:txBody>
      </p:sp>
    </p:spTree>
    <p:extLst>
      <p:ext uri="{BB962C8B-B14F-4D97-AF65-F5344CB8AC3E}">
        <p14:creationId xmlns:p14="http://schemas.microsoft.com/office/powerpoint/2010/main" val="3329397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B071C1-4E1C-3B4F-9BF7-7B722B702927}"/>
              </a:ext>
            </a:extLst>
          </p:cNvPr>
          <p:cNvPicPr>
            <a:picLocks noChangeAspect="1"/>
          </p:cNvPicPr>
          <p:nvPr/>
        </p:nvPicPr>
        <p:blipFill>
          <a:blip r:embed="rId2"/>
          <a:stretch>
            <a:fillRect/>
          </a:stretch>
        </p:blipFill>
        <p:spPr>
          <a:xfrm>
            <a:off x="736600" y="311150"/>
            <a:ext cx="7670800" cy="4521200"/>
          </a:xfrm>
          <a:prstGeom prst="rect">
            <a:avLst/>
          </a:prstGeom>
        </p:spPr>
      </p:pic>
      <p:sp>
        <p:nvSpPr>
          <p:cNvPr id="3" name="TextBox 2">
            <a:extLst>
              <a:ext uri="{FF2B5EF4-FFF2-40B4-BE49-F238E27FC236}">
                <a16:creationId xmlns:a16="http://schemas.microsoft.com/office/drawing/2014/main" id="{8CF4E8D3-93D3-FE47-A61B-0BDC826BF1AA}"/>
              </a:ext>
            </a:extLst>
          </p:cNvPr>
          <p:cNvSpPr txBox="1"/>
          <p:nvPr/>
        </p:nvSpPr>
        <p:spPr>
          <a:xfrm>
            <a:off x="6135135" y="62838"/>
            <a:ext cx="2972289" cy="307777"/>
          </a:xfrm>
          <a:prstGeom prst="rect">
            <a:avLst/>
          </a:prstGeom>
          <a:solidFill>
            <a:schemeClr val="bg1"/>
          </a:solidFill>
        </p:spPr>
        <p:txBody>
          <a:bodyPr wrap="none" rtlCol="0">
            <a:spAutoFit/>
          </a:bodyPr>
          <a:lstStyle/>
          <a:p>
            <a:r>
              <a:rPr lang="en-US" dirty="0"/>
              <a:t>Astro. Part. Phys &amp; Cosmo. Theory</a:t>
            </a:r>
          </a:p>
        </p:txBody>
      </p:sp>
    </p:spTree>
    <p:extLst>
      <p:ext uri="{BB962C8B-B14F-4D97-AF65-F5344CB8AC3E}">
        <p14:creationId xmlns:p14="http://schemas.microsoft.com/office/powerpoint/2010/main" val="804266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F674F50-B063-3E46-B3A2-894A5AAD6B44}"/>
              </a:ext>
            </a:extLst>
          </p:cNvPr>
          <p:cNvSpPr>
            <a:spLocks noGrp="1"/>
          </p:cNvSpPr>
          <p:nvPr>
            <p:ph type="body" idx="1"/>
          </p:nvPr>
        </p:nvSpPr>
        <p:spPr/>
        <p:txBody>
          <a:bodyPr/>
          <a:lstStyle/>
          <a:p>
            <a:pPr marL="58738" indent="0">
              <a:buNone/>
            </a:pPr>
            <a:r>
              <a:rPr lang="en-US" dirty="0"/>
              <a:t>Context: There is now a Fiducial Model of cosmology (LCDM) as well as a Standard Model of particle physics. Many scientists feel that neither is complete or even correct, but it has proven very difficult to disprove either of these or to find new physics.</a:t>
            </a:r>
          </a:p>
          <a:p>
            <a:r>
              <a:rPr lang="en-US" dirty="0"/>
              <a:t>Hints of Tension: g-2, H</a:t>
            </a:r>
            <a:r>
              <a:rPr lang="en-US" baseline="-25000" dirty="0"/>
              <a:t>0</a:t>
            </a:r>
            <a:r>
              <a:rPr lang="en-US" dirty="0"/>
              <a:t>, ..</a:t>
            </a:r>
          </a:p>
          <a:p>
            <a:r>
              <a:rPr lang="en-US" dirty="0"/>
              <a:t>Dark Energy: w = -1 within a few percent. There remain many precision tests of LCDM (e.g., P(</a:t>
            </a:r>
            <a:r>
              <a:rPr lang="en-US" dirty="0" err="1"/>
              <a:t>k,z</a:t>
            </a:r>
            <a:r>
              <a:rPr lang="en-US" dirty="0"/>
              <a:t>)); this is similar to precision tests of the SM</a:t>
            </a:r>
          </a:p>
          <a:p>
            <a:r>
              <a:rPr lang="en-US" dirty="0"/>
              <a:t>Dark Matter: The WIMP paradigm is being squeezed, opening up a vast landscape of possibilities. Depending on your tastes, this may be very exciting or sound similar to particle physicists advocating for larger collider to find new particles with N theories, each of which predicts something different.</a:t>
            </a:r>
          </a:p>
          <a:p>
            <a:r>
              <a:rPr lang="en-US" dirty="0"/>
              <a:t>Theoretical developments in the importance of N</a:t>
            </a:r>
            <a:r>
              <a:rPr lang="en-US" baseline="-25000" dirty="0"/>
              <a:t>eff</a:t>
            </a:r>
            <a:endParaRPr lang="en-US" dirty="0"/>
          </a:p>
          <a:p>
            <a:r>
              <a:rPr lang="en-US" dirty="0"/>
              <a:t>New exciting cosmic messengers (GW, HE neutrinos, multi-messenger)</a:t>
            </a:r>
          </a:p>
          <a:p>
            <a:r>
              <a:rPr lang="en-US" dirty="0"/>
              <a:t>Second Quantum Revolution</a:t>
            </a:r>
          </a:p>
          <a:p>
            <a:r>
              <a:rPr lang="en-US" dirty="0"/>
              <a:t>AI</a:t>
            </a:r>
          </a:p>
        </p:txBody>
      </p:sp>
      <p:sp>
        <p:nvSpPr>
          <p:cNvPr id="3" name="Title 2">
            <a:extLst>
              <a:ext uri="{FF2B5EF4-FFF2-40B4-BE49-F238E27FC236}">
                <a16:creationId xmlns:a16="http://schemas.microsoft.com/office/drawing/2014/main" id="{39DE4932-200A-BF40-B2D0-0ACEB3B785ED}"/>
              </a:ext>
            </a:extLst>
          </p:cNvPr>
          <p:cNvSpPr>
            <a:spLocks noGrp="1"/>
          </p:cNvSpPr>
          <p:nvPr>
            <p:ph type="title"/>
          </p:nvPr>
        </p:nvSpPr>
        <p:spPr/>
        <p:txBody>
          <a:bodyPr/>
          <a:lstStyle/>
          <a:p>
            <a:r>
              <a:rPr lang="en-US" dirty="0"/>
              <a:t>Physics &amp; cosmology have changed, </a:t>
            </a:r>
            <a:r>
              <a:rPr lang="en-US" b="0" dirty="0"/>
              <a:t>and – in any event – it is important to articulate an updated science case for CMB-S4.</a:t>
            </a:r>
          </a:p>
        </p:txBody>
      </p:sp>
      <p:sp>
        <p:nvSpPr>
          <p:cNvPr id="4" name="TextBox 3">
            <a:extLst>
              <a:ext uri="{FF2B5EF4-FFF2-40B4-BE49-F238E27FC236}">
                <a16:creationId xmlns:a16="http://schemas.microsoft.com/office/drawing/2014/main" id="{CE6F2F5D-C2B5-994D-B9E6-95FF76992C9E}"/>
              </a:ext>
            </a:extLst>
          </p:cNvPr>
          <p:cNvSpPr txBox="1"/>
          <p:nvPr/>
        </p:nvSpPr>
        <p:spPr>
          <a:xfrm>
            <a:off x="5913628" y="4620353"/>
            <a:ext cx="3230372" cy="215444"/>
          </a:xfrm>
          <a:prstGeom prst="rect">
            <a:avLst/>
          </a:prstGeom>
          <a:noFill/>
        </p:spPr>
        <p:txBody>
          <a:bodyPr wrap="none" rtlCol="0">
            <a:spAutoFit/>
          </a:bodyPr>
          <a:lstStyle/>
          <a:p>
            <a:r>
              <a:rPr lang="en-US" sz="800" i="1" dirty="0"/>
              <a:t>SD’s personal opinions, formed in part by the discussion yesterday</a:t>
            </a:r>
          </a:p>
        </p:txBody>
      </p:sp>
    </p:spTree>
    <p:extLst>
      <p:ext uri="{BB962C8B-B14F-4D97-AF65-F5344CB8AC3E}">
        <p14:creationId xmlns:p14="http://schemas.microsoft.com/office/powerpoint/2010/main" val="1234677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F674F50-B063-3E46-B3A2-894A5AAD6B44}"/>
              </a:ext>
            </a:extLst>
          </p:cNvPr>
          <p:cNvSpPr>
            <a:spLocks noGrp="1"/>
          </p:cNvSpPr>
          <p:nvPr>
            <p:ph type="body" idx="1"/>
          </p:nvPr>
        </p:nvSpPr>
        <p:spPr>
          <a:xfrm>
            <a:off x="311700" y="775493"/>
            <a:ext cx="8520600" cy="3760456"/>
          </a:xfrm>
        </p:spPr>
        <p:txBody>
          <a:bodyPr/>
          <a:lstStyle/>
          <a:p>
            <a:pPr marL="58738" indent="0">
              <a:buNone/>
            </a:pPr>
            <a:r>
              <a:rPr lang="en-US" dirty="0"/>
              <a:t>Context: There is now a Fiducial Model of cosmology (LCDM) as well as a Standard Model of particle physics. Many scientists feel that neither is complete or even correct, but it has proven very difficult to disprove either of these or to find new physics. </a:t>
            </a:r>
            <a:r>
              <a:rPr lang="en-US" b="1" i="1" dirty="0"/>
              <a:t>Much of the exciting science that will emerge from CMB-S4 is clearly outside the scope of DOE.</a:t>
            </a:r>
            <a:endParaRPr lang="en-US" dirty="0"/>
          </a:p>
          <a:p>
            <a:pPr marL="287338" indent="-228600">
              <a:buFont typeface="+mj-lt"/>
              <a:buAutoNum type="arabicPeriod"/>
            </a:pPr>
            <a:r>
              <a:rPr lang="en-US" sz="800" dirty="0"/>
              <a:t>Hints of Tension: g-2, H</a:t>
            </a:r>
            <a:r>
              <a:rPr lang="en-US" sz="800" baseline="-25000" dirty="0"/>
              <a:t>0</a:t>
            </a:r>
            <a:r>
              <a:rPr lang="en-US" sz="800" dirty="0"/>
              <a:t>, ..</a:t>
            </a:r>
          </a:p>
          <a:p>
            <a:pPr marL="287338" indent="-228600">
              <a:buFont typeface="+mj-lt"/>
              <a:buAutoNum type="arabicPeriod"/>
            </a:pPr>
            <a:r>
              <a:rPr lang="en-US" sz="800" dirty="0"/>
              <a:t>Dark Energy: w = -1 within a few percent. There remain many precision tests of LCDM (e.g., P(</a:t>
            </a:r>
            <a:r>
              <a:rPr lang="en-US" sz="800" dirty="0" err="1"/>
              <a:t>k,z</a:t>
            </a:r>
            <a:r>
              <a:rPr lang="en-US" sz="800" dirty="0"/>
              <a:t>)); this is similar to precision tests of the SM</a:t>
            </a:r>
          </a:p>
          <a:p>
            <a:pPr marL="287338" indent="-228600">
              <a:buFont typeface="+mj-lt"/>
              <a:buAutoNum type="arabicPeriod"/>
            </a:pPr>
            <a:r>
              <a:rPr lang="en-US" sz="800" dirty="0"/>
              <a:t>Dark Matter: The WIMP paradigm is being squeezed, opening up a vast landscape of possibilities. Depending on your tastes, this may be very exciting or sound similar to particle physicists advocating for larger collider to find new particles with N theories, each of which predicts something different.</a:t>
            </a:r>
          </a:p>
          <a:p>
            <a:pPr marL="287338" indent="-228600">
              <a:buFont typeface="+mj-lt"/>
              <a:buAutoNum type="arabicPeriod"/>
            </a:pPr>
            <a:r>
              <a:rPr lang="en-US" sz="800" dirty="0"/>
              <a:t>Theoretical developments in the importance of N</a:t>
            </a:r>
            <a:r>
              <a:rPr lang="en-US" sz="800" baseline="-25000" dirty="0"/>
              <a:t>eff</a:t>
            </a:r>
            <a:endParaRPr lang="en-US" sz="800" dirty="0"/>
          </a:p>
          <a:p>
            <a:pPr marL="287338" indent="-228600">
              <a:buFont typeface="+mj-lt"/>
              <a:buAutoNum type="arabicPeriod"/>
            </a:pPr>
            <a:r>
              <a:rPr lang="en-US" sz="800" dirty="0"/>
              <a:t>New exciting cosmic messengers (GW, HE neutrinos, multi-messenger)</a:t>
            </a:r>
          </a:p>
          <a:p>
            <a:pPr marL="287338" indent="-228600">
              <a:buFont typeface="+mj-lt"/>
              <a:buAutoNum type="arabicPeriod"/>
            </a:pPr>
            <a:r>
              <a:rPr lang="en-US" sz="800" dirty="0"/>
              <a:t>Second Quantum Revolution</a:t>
            </a:r>
          </a:p>
          <a:p>
            <a:pPr marL="287338" indent="-228600">
              <a:buFont typeface="+mj-lt"/>
              <a:buAutoNum type="arabicPeriod"/>
            </a:pPr>
            <a:r>
              <a:rPr lang="en-US" sz="800" dirty="0"/>
              <a:t>AI</a:t>
            </a:r>
          </a:p>
          <a:p>
            <a:pPr marL="58738" indent="0" algn="ctr">
              <a:buNone/>
            </a:pPr>
            <a:r>
              <a:rPr lang="en-US" dirty="0"/>
              <a:t>Clearly, inflation still a key science driver.</a:t>
            </a:r>
          </a:p>
          <a:p>
            <a:pPr marL="58738" indent="0" algn="ctr">
              <a:buNone/>
            </a:pPr>
            <a:r>
              <a:rPr lang="en-US" dirty="0"/>
              <a:t>Make a strong case for N</a:t>
            </a:r>
            <a:r>
              <a:rPr lang="en-US" baseline="-25000" dirty="0"/>
              <a:t>eff </a:t>
            </a:r>
            <a:r>
              <a:rPr lang="en-US" dirty="0"/>
              <a:t>. (4)</a:t>
            </a:r>
          </a:p>
          <a:p>
            <a:pPr marL="58738" indent="0" algn="ctr">
              <a:buNone/>
            </a:pPr>
            <a:r>
              <a:rPr lang="en-US" dirty="0"/>
              <a:t>How much should the case emphasize looking for cracks in the LCDM egg (1,2)?</a:t>
            </a:r>
          </a:p>
          <a:p>
            <a:pPr marL="58738" indent="0" algn="ctr">
              <a:buNone/>
            </a:pPr>
            <a:r>
              <a:rPr lang="en-US" dirty="0"/>
              <a:t>How much of the case rests on DM (3)?</a:t>
            </a:r>
          </a:p>
          <a:p>
            <a:pPr marL="58738" indent="0" algn="ctr">
              <a:buNone/>
            </a:pPr>
            <a:r>
              <a:rPr lang="en-US" dirty="0"/>
              <a:t>Do you want to advocate for 5,6,7 becoming more of a part of the DOE program?</a:t>
            </a:r>
          </a:p>
          <a:p>
            <a:pPr marL="58738" indent="0">
              <a:buNone/>
            </a:pPr>
            <a:endParaRPr lang="en-US" dirty="0"/>
          </a:p>
          <a:p>
            <a:pPr marL="58738" indent="0">
              <a:buNone/>
            </a:pPr>
            <a:endParaRPr lang="en-US" dirty="0"/>
          </a:p>
        </p:txBody>
      </p:sp>
      <p:sp>
        <p:nvSpPr>
          <p:cNvPr id="3" name="Title 2">
            <a:extLst>
              <a:ext uri="{FF2B5EF4-FFF2-40B4-BE49-F238E27FC236}">
                <a16:creationId xmlns:a16="http://schemas.microsoft.com/office/drawing/2014/main" id="{39DE4932-200A-BF40-B2D0-0ACEB3B785ED}"/>
              </a:ext>
            </a:extLst>
          </p:cNvPr>
          <p:cNvSpPr>
            <a:spLocks noGrp="1"/>
          </p:cNvSpPr>
          <p:nvPr>
            <p:ph type="title"/>
          </p:nvPr>
        </p:nvSpPr>
        <p:spPr/>
        <p:txBody>
          <a:bodyPr/>
          <a:lstStyle/>
          <a:p>
            <a:r>
              <a:rPr lang="en-US" b="0" dirty="0"/>
              <a:t>Physics &amp; cosmology have changed, and – in any event – it is important to articulate an </a:t>
            </a:r>
            <a:r>
              <a:rPr lang="en-US" dirty="0"/>
              <a:t>updated science case </a:t>
            </a:r>
            <a:r>
              <a:rPr lang="en-US" b="0" dirty="0"/>
              <a:t>for CMB-S4.</a:t>
            </a:r>
          </a:p>
        </p:txBody>
      </p:sp>
      <p:sp>
        <p:nvSpPr>
          <p:cNvPr id="4" name="TextBox 3">
            <a:extLst>
              <a:ext uri="{FF2B5EF4-FFF2-40B4-BE49-F238E27FC236}">
                <a16:creationId xmlns:a16="http://schemas.microsoft.com/office/drawing/2014/main" id="{56009102-7512-8D45-B6FC-B2ECBA7FA966}"/>
              </a:ext>
            </a:extLst>
          </p:cNvPr>
          <p:cNvSpPr txBox="1"/>
          <p:nvPr/>
        </p:nvSpPr>
        <p:spPr>
          <a:xfrm>
            <a:off x="5913628" y="4754168"/>
            <a:ext cx="3230372" cy="215444"/>
          </a:xfrm>
          <a:prstGeom prst="rect">
            <a:avLst/>
          </a:prstGeom>
          <a:noFill/>
        </p:spPr>
        <p:txBody>
          <a:bodyPr wrap="none" rtlCol="0">
            <a:spAutoFit/>
          </a:bodyPr>
          <a:lstStyle/>
          <a:p>
            <a:r>
              <a:rPr lang="en-US" sz="800" i="1" dirty="0"/>
              <a:t>SD’s personal opinions, formed in part by the discussion yesterday</a:t>
            </a:r>
          </a:p>
        </p:txBody>
      </p:sp>
    </p:spTree>
    <p:extLst>
      <p:ext uri="{BB962C8B-B14F-4D97-AF65-F5344CB8AC3E}">
        <p14:creationId xmlns:p14="http://schemas.microsoft.com/office/powerpoint/2010/main" val="282652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157AF70-B981-034A-AD74-79E90EC25D22}"/>
              </a:ext>
            </a:extLst>
          </p:cNvPr>
          <p:cNvSpPr>
            <a:spLocks noGrp="1"/>
          </p:cNvSpPr>
          <p:nvPr>
            <p:ph type="body" idx="1"/>
          </p:nvPr>
        </p:nvSpPr>
        <p:spPr/>
        <p:txBody>
          <a:bodyPr/>
          <a:lstStyle/>
          <a:p>
            <a:r>
              <a:rPr lang="en-US" dirty="0"/>
              <a:t>Sense that 2014 P5 report not strong enough</a:t>
            </a:r>
          </a:p>
          <a:p>
            <a:r>
              <a:rPr lang="en-US" dirty="0"/>
              <a:t>Also, theorists work on CMB-S4 (and get dinged for it)</a:t>
            </a:r>
          </a:p>
          <a:p>
            <a:r>
              <a:rPr lang="en-US" dirty="0"/>
              <a:t>Dan Green is co-convening one of the TF09 – </a:t>
            </a:r>
            <a:r>
              <a:rPr lang="en-US" dirty="0" err="1"/>
              <a:t>Astroparticle</a:t>
            </a:r>
            <a:r>
              <a:rPr lang="en-US" dirty="0"/>
              <a:t> physics and cosmology -- in Snowmass</a:t>
            </a:r>
          </a:p>
          <a:p>
            <a:endParaRPr lang="en-US" dirty="0"/>
          </a:p>
        </p:txBody>
      </p:sp>
      <p:sp>
        <p:nvSpPr>
          <p:cNvPr id="3" name="Title 2">
            <a:extLst>
              <a:ext uri="{FF2B5EF4-FFF2-40B4-BE49-F238E27FC236}">
                <a16:creationId xmlns:a16="http://schemas.microsoft.com/office/drawing/2014/main" id="{28E6EF4A-47AA-EC42-AB18-BBDD4CC1D603}"/>
              </a:ext>
            </a:extLst>
          </p:cNvPr>
          <p:cNvSpPr>
            <a:spLocks noGrp="1"/>
          </p:cNvSpPr>
          <p:nvPr>
            <p:ph type="title"/>
          </p:nvPr>
        </p:nvSpPr>
        <p:spPr/>
        <p:txBody>
          <a:bodyPr/>
          <a:lstStyle/>
          <a:p>
            <a:r>
              <a:rPr lang="en-US" dirty="0"/>
              <a:t>Theory </a:t>
            </a:r>
            <a:r>
              <a:rPr lang="en-US" dirty="0">
                <a:sym typeface="Wingdings" pitchFamily="2" charset="2"/>
              </a:rPr>
              <a:t> Cosmic Frontier </a:t>
            </a:r>
            <a:endParaRPr lang="en-US" dirty="0"/>
          </a:p>
        </p:txBody>
      </p:sp>
    </p:spTree>
    <p:extLst>
      <p:ext uri="{BB962C8B-B14F-4D97-AF65-F5344CB8AC3E}">
        <p14:creationId xmlns:p14="http://schemas.microsoft.com/office/powerpoint/2010/main" val="1127364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6"/>
          <p:cNvSpPr txBox="1">
            <a:spLocks noGrp="1"/>
          </p:cNvSpPr>
          <p:nvPr>
            <p:ph type="body" idx="1"/>
          </p:nvPr>
        </p:nvSpPr>
        <p:spPr>
          <a:xfrm>
            <a:off x="3630168" y="1375475"/>
            <a:ext cx="4996200" cy="3306084"/>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dirty="0"/>
              <a:t>Encourage full HEPA community to participate in survey</a:t>
            </a:r>
            <a:endParaRPr dirty="0"/>
          </a:p>
          <a:p>
            <a:pPr marL="457200" lvl="0" indent="-342900" algn="l" rtl="0">
              <a:spcBef>
                <a:spcPts val="0"/>
              </a:spcBef>
              <a:spcAft>
                <a:spcPts val="0"/>
              </a:spcAft>
              <a:buSzPts val="1800"/>
              <a:buChar char="●"/>
            </a:pPr>
            <a:r>
              <a:rPr lang="en" sz="1900" dirty="0"/>
              <a:t>Deadline of </a:t>
            </a:r>
            <a:r>
              <a:rPr lang="en" sz="1900" b="1" dirty="0"/>
              <a:t>August 15th (~1 week left)</a:t>
            </a:r>
            <a:r>
              <a:rPr lang="en" sz="1900" dirty="0"/>
              <a:t>!</a:t>
            </a:r>
            <a:endParaRPr sz="1900" dirty="0"/>
          </a:p>
          <a:p>
            <a:pPr marL="457200" lvl="0" indent="-342900" algn="l" rtl="0">
              <a:spcBef>
                <a:spcPts val="0"/>
              </a:spcBef>
              <a:spcAft>
                <a:spcPts val="0"/>
              </a:spcAft>
              <a:buSzPts val="1800"/>
              <a:buChar char="●"/>
            </a:pPr>
            <a:r>
              <a:rPr lang="en" dirty="0"/>
              <a:t>Collects opinions &amp; experiences across</a:t>
            </a:r>
            <a:endParaRPr dirty="0"/>
          </a:p>
          <a:p>
            <a:pPr marL="914400" lvl="1" indent="-317500" algn="l" rtl="0">
              <a:spcBef>
                <a:spcPts val="0"/>
              </a:spcBef>
              <a:spcAft>
                <a:spcPts val="0"/>
              </a:spcAft>
              <a:buSzPts val="1400"/>
              <a:buChar char="○"/>
            </a:pPr>
            <a:r>
              <a:rPr lang="en" dirty="0"/>
              <a:t>Careers</a:t>
            </a:r>
            <a:endParaRPr dirty="0"/>
          </a:p>
          <a:p>
            <a:pPr marL="914400" lvl="1" indent="-317500" algn="l" rtl="0">
              <a:spcBef>
                <a:spcPts val="0"/>
              </a:spcBef>
              <a:spcAft>
                <a:spcPts val="0"/>
              </a:spcAft>
              <a:buSzPts val="1400"/>
              <a:buChar char="○"/>
            </a:pPr>
            <a:r>
              <a:rPr lang="en" dirty="0"/>
              <a:t>Physics Outlook</a:t>
            </a:r>
            <a:endParaRPr dirty="0"/>
          </a:p>
          <a:p>
            <a:pPr marL="914400" lvl="1" indent="-317500" algn="l" rtl="0">
              <a:spcBef>
                <a:spcPts val="0"/>
              </a:spcBef>
              <a:spcAft>
                <a:spcPts val="0"/>
              </a:spcAft>
              <a:buSzPts val="1400"/>
              <a:buChar char="○"/>
            </a:pPr>
            <a:r>
              <a:rPr lang="en" dirty="0"/>
              <a:t>Workplace Culture</a:t>
            </a:r>
            <a:endParaRPr dirty="0"/>
          </a:p>
          <a:p>
            <a:pPr marL="914400" lvl="1" indent="-317500" algn="l" rtl="0">
              <a:spcBef>
                <a:spcPts val="0"/>
              </a:spcBef>
              <a:spcAft>
                <a:spcPts val="0"/>
              </a:spcAft>
              <a:buSzPts val="1400"/>
              <a:buChar char="○"/>
            </a:pPr>
            <a:r>
              <a:rPr lang="en" dirty="0"/>
              <a:t>Harassment/Racism</a:t>
            </a:r>
            <a:endParaRPr dirty="0"/>
          </a:p>
          <a:p>
            <a:pPr marL="914400" lvl="1" indent="-317500" algn="l" rtl="0">
              <a:spcBef>
                <a:spcPts val="0"/>
              </a:spcBef>
              <a:spcAft>
                <a:spcPts val="0"/>
              </a:spcAft>
              <a:buSzPts val="1400"/>
              <a:buChar char="○"/>
            </a:pPr>
            <a:r>
              <a:rPr lang="en" dirty="0"/>
              <a:t>Visa Policies</a:t>
            </a:r>
            <a:endParaRPr dirty="0"/>
          </a:p>
          <a:p>
            <a:pPr marL="914400" lvl="1" indent="-317500" algn="l" rtl="0">
              <a:spcBef>
                <a:spcPts val="0"/>
              </a:spcBef>
              <a:spcAft>
                <a:spcPts val="0"/>
              </a:spcAft>
              <a:buSzPts val="1400"/>
              <a:buChar char="○"/>
            </a:pPr>
            <a:r>
              <a:rPr lang="en" dirty="0"/>
              <a:t>COVID-19</a:t>
            </a:r>
            <a:endParaRPr dirty="0"/>
          </a:p>
          <a:p>
            <a:pPr marL="914400" lvl="1" indent="-317500" algn="l" rtl="0">
              <a:spcBef>
                <a:spcPts val="0"/>
              </a:spcBef>
              <a:spcAft>
                <a:spcPts val="0"/>
              </a:spcAft>
              <a:buSzPts val="1400"/>
              <a:buChar char="○"/>
            </a:pPr>
            <a:r>
              <a:rPr lang="en" dirty="0"/>
              <a:t>Demographics</a:t>
            </a:r>
            <a:endParaRPr dirty="0"/>
          </a:p>
          <a:p>
            <a:pPr marL="457200" lvl="0" indent="-342900" algn="l" rtl="0">
              <a:lnSpc>
                <a:spcPct val="100000"/>
              </a:lnSpc>
              <a:spcBef>
                <a:spcPts val="0"/>
              </a:spcBef>
              <a:spcAft>
                <a:spcPts val="0"/>
              </a:spcAft>
              <a:buSzPts val="1800"/>
              <a:buChar char="●"/>
            </a:pPr>
            <a:r>
              <a:rPr lang="en" sz="2400" u="sng" dirty="0">
                <a:solidFill>
                  <a:schemeClr val="accent5"/>
                </a:solidFill>
                <a:hlinkClick r:id="rId3">
                  <a:extLst>
                    <a:ext uri="{A12FA001-AC4F-418D-AE19-62706E023703}">
                      <ahyp:hlinkClr xmlns:ahyp="http://schemas.microsoft.com/office/drawing/2018/hyperlinkcolor" val="tx"/>
                    </a:ext>
                  </a:extLst>
                </a:hlinkClick>
              </a:rPr>
              <a:t>Fermilab News Article</a:t>
            </a:r>
            <a:endParaRPr sz="1400" dirty="0"/>
          </a:p>
          <a:p>
            <a:pPr marL="457200" lvl="0" indent="-342900" algn="l" rtl="0">
              <a:spcBef>
                <a:spcPts val="0"/>
              </a:spcBef>
              <a:spcAft>
                <a:spcPts val="0"/>
              </a:spcAft>
              <a:buSzPts val="1800"/>
              <a:buChar char="●"/>
            </a:pPr>
            <a:r>
              <a:rPr lang="en" dirty="0"/>
              <a:t>Any questions? Suggestions? Ping us at </a:t>
            </a:r>
            <a:r>
              <a:rPr lang="en" u="sng" dirty="0">
                <a:solidFill>
                  <a:schemeClr val="hlink"/>
                </a:solidFill>
                <a:hlinkClick r:id="rId4"/>
              </a:rPr>
              <a:t>SNOWMASS21-SURVEY@fnal.gov</a:t>
            </a:r>
            <a:r>
              <a:rPr lang="en" dirty="0"/>
              <a:t> </a:t>
            </a:r>
            <a:endParaRPr dirty="0"/>
          </a:p>
        </p:txBody>
      </p:sp>
      <p:pic>
        <p:nvPicPr>
          <p:cNvPr id="78" name="Google Shape;78;p16"/>
          <p:cNvPicPr preferRelativeResize="0"/>
          <p:nvPr/>
        </p:nvPicPr>
        <p:blipFill>
          <a:blip r:embed="rId5">
            <a:alphaModFix/>
          </a:blip>
          <a:stretch>
            <a:fillRect/>
          </a:stretch>
        </p:blipFill>
        <p:spPr>
          <a:xfrm>
            <a:off x="7324058" y="2305250"/>
            <a:ext cx="1697100" cy="1697100"/>
          </a:xfrm>
          <a:prstGeom prst="rect">
            <a:avLst/>
          </a:prstGeom>
          <a:noFill/>
          <a:ln>
            <a:noFill/>
          </a:ln>
        </p:spPr>
      </p:pic>
      <p:sp>
        <p:nvSpPr>
          <p:cNvPr id="79" name="Google Shape;79;p16"/>
          <p:cNvSpPr txBox="1">
            <a:spLocks noGrp="1"/>
          </p:cNvSpPr>
          <p:nvPr>
            <p:ph type="title"/>
          </p:nvPr>
        </p:nvSpPr>
        <p:spPr>
          <a:xfrm>
            <a:off x="23625" y="-12175"/>
            <a:ext cx="91203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020" dirty="0"/>
              <a:t>An Opportunity to Make Your Individual Voice Heard</a:t>
            </a:r>
            <a:endParaRPr sz="3020" dirty="0"/>
          </a:p>
        </p:txBody>
      </p:sp>
      <p:pic>
        <p:nvPicPr>
          <p:cNvPr id="80" name="Google Shape;80;p16"/>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122842" y="1140917"/>
            <a:ext cx="3507326" cy="2983027"/>
          </a:xfrm>
          <a:prstGeom prst="rect">
            <a:avLst/>
          </a:prstGeom>
          <a:noFill/>
          <a:ln>
            <a:noFill/>
          </a:ln>
        </p:spPr>
      </p:pic>
      <p:sp>
        <p:nvSpPr>
          <p:cNvPr id="81" name="Google Shape;81;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15</a:t>
            </a:fld>
            <a:endParaRPr/>
          </a:p>
        </p:txBody>
      </p:sp>
      <p:sp>
        <p:nvSpPr>
          <p:cNvPr id="82" name="Google Shape;82;p16"/>
          <p:cNvSpPr txBox="1"/>
          <p:nvPr/>
        </p:nvSpPr>
        <p:spPr>
          <a:xfrm>
            <a:off x="4694185" y="817667"/>
            <a:ext cx="43197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000" u="sng" dirty="0">
                <a:solidFill>
                  <a:schemeClr val="hlink"/>
                </a:solidFill>
                <a:hlinkClick r:id="rId7"/>
              </a:rPr>
              <a:t>Take the Survey HERE</a:t>
            </a:r>
            <a:endParaRPr sz="43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8" name="Google Shape;88;p17"/>
          <p:cNvSpPr txBox="1">
            <a:spLocks noGrp="1"/>
          </p:cNvSpPr>
          <p:nvPr>
            <p:ph type="subTitle" idx="1"/>
          </p:nvPr>
        </p:nvSpPr>
        <p:spPr>
          <a:xfrm>
            <a:off x="311700" y="836275"/>
            <a:ext cx="8520600" cy="36903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dirty="0"/>
              <a:t>Snowmass Day: September 24, 2021</a:t>
            </a:r>
          </a:p>
          <a:p>
            <a:pPr marL="0" lvl="0" indent="0" algn="ctr" rtl="0">
              <a:spcBef>
                <a:spcPts val="0"/>
              </a:spcBef>
              <a:spcAft>
                <a:spcPts val="0"/>
              </a:spcAft>
              <a:buNone/>
            </a:pPr>
            <a:r>
              <a:rPr lang="en" dirty="0"/>
              <a:t>CSS@UW-Seattle: July 17-27, 2022</a:t>
            </a:r>
          </a:p>
          <a:p>
            <a:pPr marL="0" lvl="0" indent="0" algn="ctr" rtl="0">
              <a:spcBef>
                <a:spcPts val="0"/>
              </a:spcBef>
              <a:spcAft>
                <a:spcPts val="0"/>
              </a:spcAft>
              <a:buNone/>
            </a:pPr>
            <a:endParaRPr dirty="0"/>
          </a:p>
          <a:p>
            <a:pPr marL="0" lvl="0" indent="0" algn="ctr" rtl="0">
              <a:spcBef>
                <a:spcPts val="0"/>
              </a:spcBef>
              <a:spcAft>
                <a:spcPts val="0"/>
              </a:spcAft>
              <a:buNone/>
            </a:pPr>
            <a:r>
              <a:rPr lang="en" dirty="0"/>
              <a:t>Visit the </a:t>
            </a:r>
            <a:r>
              <a:rPr lang="en" u="sng" dirty="0">
                <a:solidFill>
                  <a:schemeClr val="hlink"/>
                </a:solidFill>
                <a:hlinkClick r:id="rId3"/>
              </a:rPr>
              <a:t>Snowmass 2021 webpage</a:t>
            </a:r>
            <a:r>
              <a:rPr lang="en" dirty="0"/>
              <a:t> to</a:t>
            </a:r>
            <a:endParaRPr dirty="0"/>
          </a:p>
          <a:p>
            <a:pPr marL="0" lvl="0" indent="0" algn="ctr" rtl="0">
              <a:spcBef>
                <a:spcPts val="0"/>
              </a:spcBef>
              <a:spcAft>
                <a:spcPts val="0"/>
              </a:spcAft>
              <a:buNone/>
            </a:pPr>
            <a:r>
              <a:rPr lang="en" dirty="0"/>
              <a:t>learn about Frontiers, white papers, and SEC!</a:t>
            </a:r>
            <a:endParaRPr dirty="0"/>
          </a:p>
          <a:p>
            <a:pPr marL="0" lvl="0" indent="0" algn="ctr" rtl="0">
              <a:spcBef>
                <a:spcPts val="0"/>
              </a:spcBef>
              <a:spcAft>
                <a:spcPts val="0"/>
              </a:spcAft>
              <a:buNone/>
            </a:pPr>
            <a:endParaRPr dirty="0"/>
          </a:p>
          <a:p>
            <a:pPr marL="0" lvl="0" indent="0" algn="ctr" rtl="0">
              <a:spcBef>
                <a:spcPts val="0"/>
              </a:spcBef>
              <a:spcAft>
                <a:spcPts val="0"/>
              </a:spcAft>
              <a:buNone/>
            </a:pPr>
            <a:r>
              <a:rPr lang="en" dirty="0"/>
              <a:t>We hope to see you on the</a:t>
            </a:r>
            <a:endParaRPr dirty="0"/>
          </a:p>
          <a:p>
            <a:pPr marL="0" lvl="0" indent="0" algn="ctr" rtl="0">
              <a:spcBef>
                <a:spcPts val="0"/>
              </a:spcBef>
              <a:spcAft>
                <a:spcPts val="0"/>
              </a:spcAft>
              <a:buNone/>
            </a:pPr>
            <a:r>
              <a:rPr lang="en" u="sng" dirty="0">
                <a:solidFill>
                  <a:schemeClr val="hlink"/>
                </a:solidFill>
                <a:hlinkClick r:id="rId4"/>
              </a:rPr>
              <a:t>#welcome-to-snowmass</a:t>
            </a:r>
            <a:r>
              <a:rPr lang="en" dirty="0"/>
              <a:t> Slack channel!</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4AD107-DA15-E04B-82D2-6B1FE0BC1770}"/>
              </a:ext>
            </a:extLst>
          </p:cNvPr>
          <p:cNvSpPr txBox="1"/>
          <p:nvPr/>
        </p:nvSpPr>
        <p:spPr>
          <a:xfrm>
            <a:off x="1761893" y="364274"/>
            <a:ext cx="5803192" cy="307777"/>
          </a:xfrm>
          <a:prstGeom prst="rect">
            <a:avLst/>
          </a:prstGeom>
          <a:noFill/>
        </p:spPr>
        <p:txBody>
          <a:bodyPr wrap="none" rtlCol="0">
            <a:spAutoFit/>
          </a:bodyPr>
          <a:lstStyle/>
          <a:p>
            <a:r>
              <a:rPr lang="en-US" dirty="0"/>
              <a:t>Snowmass leads into P5: Particle Physics Project Prioritization Process</a:t>
            </a:r>
          </a:p>
        </p:txBody>
      </p:sp>
      <p:sp>
        <p:nvSpPr>
          <p:cNvPr id="3" name="TextBox 2">
            <a:extLst>
              <a:ext uri="{FF2B5EF4-FFF2-40B4-BE49-F238E27FC236}">
                <a16:creationId xmlns:a16="http://schemas.microsoft.com/office/drawing/2014/main" id="{5732ADA9-C5D6-F044-8DF8-D92710A28BC3}"/>
              </a:ext>
            </a:extLst>
          </p:cNvPr>
          <p:cNvSpPr txBox="1"/>
          <p:nvPr/>
        </p:nvSpPr>
        <p:spPr>
          <a:xfrm>
            <a:off x="379142" y="966440"/>
            <a:ext cx="8385716" cy="2462213"/>
          </a:xfrm>
          <a:prstGeom prst="rect">
            <a:avLst/>
          </a:prstGeom>
          <a:noFill/>
        </p:spPr>
        <p:txBody>
          <a:bodyPr wrap="square" rtlCol="0">
            <a:spAutoFit/>
          </a:bodyPr>
          <a:lstStyle/>
          <a:p>
            <a:pPr marL="285750" indent="-285750">
              <a:buFont typeface="Arial" panose="020B0604020202020204" pitchFamily="34" charset="0"/>
              <a:buChar char="•"/>
            </a:pPr>
            <a:r>
              <a:rPr lang="en-US" dirty="0"/>
              <a:t>The equivalent of the Decadal Survey (i.e., P5’s recommendations get translated into what gets funded and what does not) for all DOE High Energy Physics (LHC, LHC+, Fermilab, muons, theory, cosmic). So, there will be intense competition for funding. </a:t>
            </a:r>
            <a:br>
              <a:rPr lang="en-US" dirty="0"/>
            </a:br>
            <a:endParaRPr lang="en-US" dirty="0"/>
          </a:p>
          <a:p>
            <a:pPr marL="285750" indent="-285750">
              <a:buFont typeface="Arial" panose="020B0604020202020204" pitchFamily="34" charset="0"/>
              <a:buChar char="•"/>
            </a:pPr>
            <a:r>
              <a:rPr lang="en-US" dirty="0"/>
              <a:t>P5 in 2014 wrote: “ Support CMB experiments as part of the core particle physics program. The multidisciplinary nature of the science warrants continued multiagency support.” (This was new for DOE.) However, CMB-S4 is at the earliest stages (in the DOE process) of any project recommended by P5 in 2014. </a:t>
            </a:r>
            <a:br>
              <a:rPr lang="en-US" dirty="0"/>
            </a:br>
            <a:endParaRPr lang="en-US" dirty="0"/>
          </a:p>
          <a:p>
            <a:pPr marL="285750" indent="-285750">
              <a:buFont typeface="Arial" panose="020B0604020202020204" pitchFamily="34" charset="0"/>
              <a:buChar char="•"/>
            </a:pPr>
            <a:r>
              <a:rPr lang="en-US" dirty="0"/>
              <a:t>Very, very likely that the 2022-3 P5 will recommend CMB-S4 … but physics/cosmology has changed, and – in any event – it is important to articulate an updated science case for CMB-S4.</a:t>
            </a:r>
          </a:p>
        </p:txBody>
      </p:sp>
    </p:spTree>
    <p:extLst>
      <p:ext uri="{BB962C8B-B14F-4D97-AF65-F5344CB8AC3E}">
        <p14:creationId xmlns:p14="http://schemas.microsoft.com/office/powerpoint/2010/main" val="605691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riangle 14">
            <a:extLst>
              <a:ext uri="{FF2B5EF4-FFF2-40B4-BE49-F238E27FC236}">
                <a16:creationId xmlns:a16="http://schemas.microsoft.com/office/drawing/2014/main" id="{AE4B83DD-E399-044C-ADAC-02C41A0D91FF}"/>
              </a:ext>
            </a:extLst>
          </p:cNvPr>
          <p:cNvSpPr/>
          <p:nvPr/>
        </p:nvSpPr>
        <p:spPr>
          <a:xfrm>
            <a:off x="336084" y="3447288"/>
            <a:ext cx="1280160" cy="509016"/>
          </a:xfrm>
          <a:prstGeom prst="triangle">
            <a:avLst/>
          </a:prstGeom>
          <a:solidFill>
            <a:srgbClr val="D9D9D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iangle 15">
            <a:extLst>
              <a:ext uri="{FF2B5EF4-FFF2-40B4-BE49-F238E27FC236}">
                <a16:creationId xmlns:a16="http://schemas.microsoft.com/office/drawing/2014/main" id="{953BF89B-214C-CC44-B89E-14F379402BD8}"/>
              </a:ext>
            </a:extLst>
          </p:cNvPr>
          <p:cNvSpPr/>
          <p:nvPr/>
        </p:nvSpPr>
        <p:spPr>
          <a:xfrm>
            <a:off x="1195620" y="3435096"/>
            <a:ext cx="1280160" cy="509016"/>
          </a:xfrm>
          <a:prstGeom prst="triangle">
            <a:avLst/>
          </a:prstGeom>
          <a:solidFill>
            <a:srgbClr val="D9D9D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iangle 16">
            <a:extLst>
              <a:ext uri="{FF2B5EF4-FFF2-40B4-BE49-F238E27FC236}">
                <a16:creationId xmlns:a16="http://schemas.microsoft.com/office/drawing/2014/main" id="{F1A5F67D-6774-684E-9940-3FDC6A2837E6}"/>
              </a:ext>
            </a:extLst>
          </p:cNvPr>
          <p:cNvSpPr/>
          <p:nvPr/>
        </p:nvSpPr>
        <p:spPr>
          <a:xfrm>
            <a:off x="5005622" y="3435096"/>
            <a:ext cx="1280160" cy="509016"/>
          </a:xfrm>
          <a:prstGeom prst="triangle">
            <a:avLst/>
          </a:prstGeom>
          <a:solidFill>
            <a:srgbClr val="D9D9D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iangle 17">
            <a:extLst>
              <a:ext uri="{FF2B5EF4-FFF2-40B4-BE49-F238E27FC236}">
                <a16:creationId xmlns:a16="http://schemas.microsoft.com/office/drawing/2014/main" id="{136B081F-A93D-0243-B552-FE4C15F0A38E}"/>
              </a:ext>
            </a:extLst>
          </p:cNvPr>
          <p:cNvSpPr/>
          <p:nvPr/>
        </p:nvSpPr>
        <p:spPr>
          <a:xfrm>
            <a:off x="893868" y="2455163"/>
            <a:ext cx="1280160" cy="529209"/>
          </a:xfrm>
          <a:prstGeom prst="triangle">
            <a:avLst/>
          </a:prstGeom>
          <a:solidFill>
            <a:srgbClr val="D9D9D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iangle 18">
            <a:extLst>
              <a:ext uri="{FF2B5EF4-FFF2-40B4-BE49-F238E27FC236}">
                <a16:creationId xmlns:a16="http://schemas.microsoft.com/office/drawing/2014/main" id="{90D5A377-9B98-5140-9C6C-6B4C3C7DA96D}"/>
              </a:ext>
            </a:extLst>
          </p:cNvPr>
          <p:cNvSpPr/>
          <p:nvPr/>
        </p:nvSpPr>
        <p:spPr>
          <a:xfrm>
            <a:off x="2306617" y="2468880"/>
            <a:ext cx="1280160" cy="529209"/>
          </a:xfrm>
          <a:prstGeom prst="triangle">
            <a:avLst/>
          </a:prstGeom>
          <a:solidFill>
            <a:srgbClr val="D9D9D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iangle 19">
            <a:extLst>
              <a:ext uri="{FF2B5EF4-FFF2-40B4-BE49-F238E27FC236}">
                <a16:creationId xmlns:a16="http://schemas.microsoft.com/office/drawing/2014/main" id="{D108DE3E-39AD-2247-9BF3-84756E67704E}"/>
              </a:ext>
            </a:extLst>
          </p:cNvPr>
          <p:cNvSpPr/>
          <p:nvPr/>
        </p:nvSpPr>
        <p:spPr>
          <a:xfrm>
            <a:off x="4452408" y="2455163"/>
            <a:ext cx="1280160" cy="529209"/>
          </a:xfrm>
          <a:prstGeom prst="triangle">
            <a:avLst/>
          </a:prstGeom>
          <a:solidFill>
            <a:srgbClr val="D9D9D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iangle 20">
            <a:extLst>
              <a:ext uri="{FF2B5EF4-FFF2-40B4-BE49-F238E27FC236}">
                <a16:creationId xmlns:a16="http://schemas.microsoft.com/office/drawing/2014/main" id="{C776A5FF-D7DD-CA41-8538-B4F4A2C3B122}"/>
              </a:ext>
            </a:extLst>
          </p:cNvPr>
          <p:cNvSpPr/>
          <p:nvPr/>
        </p:nvSpPr>
        <p:spPr>
          <a:xfrm>
            <a:off x="1366308" y="1388291"/>
            <a:ext cx="3965448" cy="751406"/>
          </a:xfrm>
          <a:prstGeom prst="triangle">
            <a:avLst>
              <a:gd name="adj" fmla="val 50000"/>
            </a:avLst>
          </a:prstGeom>
          <a:solidFill>
            <a:srgbClr val="D9D9D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2CD207AB-DF7A-1D40-BDEE-4215555ABEDD}"/>
              </a:ext>
            </a:extLst>
          </p:cNvPr>
          <p:cNvSpPr>
            <a:spLocks noGrp="1"/>
          </p:cNvSpPr>
          <p:nvPr>
            <p:ph type="title"/>
          </p:nvPr>
        </p:nvSpPr>
        <p:spPr/>
        <p:txBody>
          <a:bodyPr/>
          <a:lstStyle/>
          <a:p>
            <a:r>
              <a:rPr lang="en-US" dirty="0"/>
              <a:t>Snowmass21 organization: connecting science to reports</a:t>
            </a:r>
          </a:p>
        </p:txBody>
      </p:sp>
      <p:sp>
        <p:nvSpPr>
          <p:cNvPr id="4" name="Rectangle 3">
            <a:extLst>
              <a:ext uri="{FF2B5EF4-FFF2-40B4-BE49-F238E27FC236}">
                <a16:creationId xmlns:a16="http://schemas.microsoft.com/office/drawing/2014/main" id="{43C30577-2773-1045-988E-F84CCE31A5E5}"/>
              </a:ext>
            </a:extLst>
          </p:cNvPr>
          <p:cNvSpPr/>
          <p:nvPr/>
        </p:nvSpPr>
        <p:spPr>
          <a:xfrm>
            <a:off x="311700" y="3968496"/>
            <a:ext cx="5974082" cy="566928"/>
          </a:xfrm>
          <a:prstGeom prst="rect">
            <a:avLst/>
          </a:prstGeom>
          <a:solidFill>
            <a:srgbClr val="00B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Science ideas</a:t>
            </a:r>
          </a:p>
        </p:txBody>
      </p:sp>
      <p:sp>
        <p:nvSpPr>
          <p:cNvPr id="5" name="Rectangle 4">
            <a:extLst>
              <a:ext uri="{FF2B5EF4-FFF2-40B4-BE49-F238E27FC236}">
                <a16:creationId xmlns:a16="http://schemas.microsoft.com/office/drawing/2014/main" id="{729B607D-815A-764E-B4D3-5989697526C1}"/>
              </a:ext>
            </a:extLst>
          </p:cNvPr>
          <p:cNvSpPr/>
          <p:nvPr/>
        </p:nvSpPr>
        <p:spPr>
          <a:xfrm>
            <a:off x="622596" y="2983230"/>
            <a:ext cx="676656" cy="464058"/>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TG1</a:t>
            </a:r>
          </a:p>
        </p:txBody>
      </p:sp>
      <p:sp>
        <p:nvSpPr>
          <p:cNvPr id="9" name="Rectangle 8">
            <a:extLst>
              <a:ext uri="{FF2B5EF4-FFF2-40B4-BE49-F238E27FC236}">
                <a16:creationId xmlns:a16="http://schemas.microsoft.com/office/drawing/2014/main" id="{7A813031-3A34-5B4A-B479-1F263BE722A7}"/>
              </a:ext>
            </a:extLst>
          </p:cNvPr>
          <p:cNvSpPr/>
          <p:nvPr/>
        </p:nvSpPr>
        <p:spPr>
          <a:xfrm>
            <a:off x="1497372" y="2989326"/>
            <a:ext cx="676656" cy="464058"/>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TG2</a:t>
            </a:r>
          </a:p>
        </p:txBody>
      </p:sp>
      <p:sp>
        <p:nvSpPr>
          <p:cNvPr id="10" name="Rectangle 9">
            <a:extLst>
              <a:ext uri="{FF2B5EF4-FFF2-40B4-BE49-F238E27FC236}">
                <a16:creationId xmlns:a16="http://schemas.microsoft.com/office/drawing/2014/main" id="{1099A7BD-18C7-4F4D-8A4D-00532A380A9D}"/>
              </a:ext>
            </a:extLst>
          </p:cNvPr>
          <p:cNvSpPr/>
          <p:nvPr/>
        </p:nvSpPr>
        <p:spPr>
          <a:xfrm>
            <a:off x="5304324" y="2984373"/>
            <a:ext cx="676656" cy="464058"/>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TGN</a:t>
            </a:r>
          </a:p>
        </p:txBody>
      </p:sp>
      <p:sp>
        <p:nvSpPr>
          <p:cNvPr id="11" name="Rectangle 10">
            <a:extLst>
              <a:ext uri="{FF2B5EF4-FFF2-40B4-BE49-F238E27FC236}">
                <a16:creationId xmlns:a16="http://schemas.microsoft.com/office/drawing/2014/main" id="{50606567-BE89-1743-868B-37A0E5F10962}"/>
              </a:ext>
            </a:extLst>
          </p:cNvPr>
          <p:cNvSpPr/>
          <p:nvPr/>
        </p:nvSpPr>
        <p:spPr>
          <a:xfrm>
            <a:off x="893868" y="2145030"/>
            <a:ext cx="1280160" cy="329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Frontier 1</a:t>
            </a:r>
          </a:p>
        </p:txBody>
      </p:sp>
      <p:sp>
        <p:nvSpPr>
          <p:cNvPr id="12" name="Rectangle 11">
            <a:extLst>
              <a:ext uri="{FF2B5EF4-FFF2-40B4-BE49-F238E27FC236}">
                <a16:creationId xmlns:a16="http://schemas.microsoft.com/office/drawing/2014/main" id="{7069498C-19F9-BA45-849C-6333DC762D38}"/>
              </a:ext>
            </a:extLst>
          </p:cNvPr>
          <p:cNvSpPr/>
          <p:nvPr/>
        </p:nvSpPr>
        <p:spPr>
          <a:xfrm>
            <a:off x="2326428" y="2139696"/>
            <a:ext cx="1280160" cy="329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Frontier 2</a:t>
            </a:r>
          </a:p>
        </p:txBody>
      </p:sp>
      <p:sp>
        <p:nvSpPr>
          <p:cNvPr id="13" name="Rectangle 12">
            <a:extLst>
              <a:ext uri="{FF2B5EF4-FFF2-40B4-BE49-F238E27FC236}">
                <a16:creationId xmlns:a16="http://schemas.microsoft.com/office/drawing/2014/main" id="{415AB7BA-5A0A-8249-922F-300F7BD7FEE5}"/>
              </a:ext>
            </a:extLst>
          </p:cNvPr>
          <p:cNvSpPr/>
          <p:nvPr/>
        </p:nvSpPr>
        <p:spPr>
          <a:xfrm>
            <a:off x="4389924" y="2139696"/>
            <a:ext cx="1280160" cy="329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Frontier N</a:t>
            </a:r>
          </a:p>
        </p:txBody>
      </p:sp>
      <p:sp>
        <p:nvSpPr>
          <p:cNvPr id="14" name="Rectangle 13">
            <a:extLst>
              <a:ext uri="{FF2B5EF4-FFF2-40B4-BE49-F238E27FC236}">
                <a16:creationId xmlns:a16="http://schemas.microsoft.com/office/drawing/2014/main" id="{9B23AABF-8D0F-FB4C-97BD-2B591515B6EF}"/>
              </a:ext>
            </a:extLst>
          </p:cNvPr>
          <p:cNvSpPr/>
          <p:nvPr/>
        </p:nvSpPr>
        <p:spPr>
          <a:xfrm>
            <a:off x="2103924" y="1034225"/>
            <a:ext cx="2569464" cy="40233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Snowmass Steering Group</a:t>
            </a:r>
          </a:p>
        </p:txBody>
      </p:sp>
      <p:sp>
        <p:nvSpPr>
          <p:cNvPr id="22" name="TextBox 21">
            <a:extLst>
              <a:ext uri="{FF2B5EF4-FFF2-40B4-BE49-F238E27FC236}">
                <a16:creationId xmlns:a16="http://schemas.microsoft.com/office/drawing/2014/main" id="{E03607A3-DCA5-2243-A265-832557F47771}"/>
              </a:ext>
            </a:extLst>
          </p:cNvPr>
          <p:cNvSpPr txBox="1"/>
          <p:nvPr/>
        </p:nvSpPr>
        <p:spPr>
          <a:xfrm>
            <a:off x="3816155" y="2139696"/>
            <a:ext cx="364202" cy="307777"/>
          </a:xfrm>
          <a:prstGeom prst="rect">
            <a:avLst/>
          </a:prstGeom>
          <a:noFill/>
        </p:spPr>
        <p:txBody>
          <a:bodyPr wrap="none" rtlCol="0">
            <a:spAutoFit/>
          </a:bodyPr>
          <a:lstStyle/>
          <a:p>
            <a:r>
              <a:rPr lang="en-US" dirty="0"/>
              <a:t>…</a:t>
            </a:r>
          </a:p>
        </p:txBody>
      </p:sp>
      <p:sp>
        <p:nvSpPr>
          <p:cNvPr id="23" name="TextBox 22">
            <a:extLst>
              <a:ext uri="{FF2B5EF4-FFF2-40B4-BE49-F238E27FC236}">
                <a16:creationId xmlns:a16="http://schemas.microsoft.com/office/drawing/2014/main" id="{A01B2084-FD7B-9B40-83D1-1FC845FCC240}"/>
              </a:ext>
            </a:extLst>
          </p:cNvPr>
          <p:cNvSpPr txBox="1"/>
          <p:nvPr/>
        </p:nvSpPr>
        <p:spPr>
          <a:xfrm>
            <a:off x="2190047" y="3034962"/>
            <a:ext cx="364202" cy="307777"/>
          </a:xfrm>
          <a:prstGeom prst="rect">
            <a:avLst/>
          </a:prstGeom>
          <a:noFill/>
        </p:spPr>
        <p:txBody>
          <a:bodyPr wrap="none" rtlCol="0">
            <a:spAutoFit/>
          </a:bodyPr>
          <a:lstStyle/>
          <a:p>
            <a:r>
              <a:rPr lang="en-US" dirty="0"/>
              <a:t>…</a:t>
            </a:r>
          </a:p>
        </p:txBody>
      </p:sp>
      <p:sp>
        <p:nvSpPr>
          <p:cNvPr id="24" name="TextBox 23">
            <a:extLst>
              <a:ext uri="{FF2B5EF4-FFF2-40B4-BE49-F238E27FC236}">
                <a16:creationId xmlns:a16="http://schemas.microsoft.com/office/drawing/2014/main" id="{92479762-C085-3A41-B315-C95538159BD3}"/>
              </a:ext>
            </a:extLst>
          </p:cNvPr>
          <p:cNvSpPr txBox="1"/>
          <p:nvPr/>
        </p:nvSpPr>
        <p:spPr>
          <a:xfrm>
            <a:off x="4910387" y="3014345"/>
            <a:ext cx="364202" cy="307777"/>
          </a:xfrm>
          <a:prstGeom prst="rect">
            <a:avLst/>
          </a:prstGeom>
          <a:noFill/>
        </p:spPr>
        <p:txBody>
          <a:bodyPr wrap="none" rtlCol="0">
            <a:spAutoFit/>
          </a:bodyPr>
          <a:lstStyle/>
          <a:p>
            <a:r>
              <a:rPr lang="en-US" dirty="0"/>
              <a:t>…</a:t>
            </a:r>
          </a:p>
        </p:txBody>
      </p:sp>
      <p:sp>
        <p:nvSpPr>
          <p:cNvPr id="25" name="Rectangle 24">
            <a:extLst>
              <a:ext uri="{FF2B5EF4-FFF2-40B4-BE49-F238E27FC236}">
                <a16:creationId xmlns:a16="http://schemas.microsoft.com/office/drawing/2014/main" id="{BB91B65C-C03A-614D-97C7-F7A11614F1DC}"/>
              </a:ext>
            </a:extLst>
          </p:cNvPr>
          <p:cNvSpPr/>
          <p:nvPr/>
        </p:nvSpPr>
        <p:spPr>
          <a:xfrm>
            <a:off x="7033175" y="3971544"/>
            <a:ext cx="1552237" cy="566928"/>
          </a:xfrm>
          <a:prstGeom prst="rect">
            <a:avLst/>
          </a:prstGeom>
          <a:solidFill>
            <a:srgbClr val="00B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Contributed papers</a:t>
            </a:r>
          </a:p>
        </p:txBody>
      </p:sp>
      <p:sp>
        <p:nvSpPr>
          <p:cNvPr id="26" name="Rectangle 25">
            <a:extLst>
              <a:ext uri="{FF2B5EF4-FFF2-40B4-BE49-F238E27FC236}">
                <a16:creationId xmlns:a16="http://schemas.microsoft.com/office/drawing/2014/main" id="{1A08D318-7707-8B4B-9B0D-5D1E54AAB5A0}"/>
              </a:ext>
            </a:extLst>
          </p:cNvPr>
          <p:cNvSpPr/>
          <p:nvPr/>
        </p:nvSpPr>
        <p:spPr>
          <a:xfrm>
            <a:off x="6969888" y="2986278"/>
            <a:ext cx="1618572" cy="464058"/>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Topical Group reports</a:t>
            </a:r>
          </a:p>
        </p:txBody>
      </p:sp>
      <p:sp>
        <p:nvSpPr>
          <p:cNvPr id="27" name="Rectangle 26">
            <a:extLst>
              <a:ext uri="{FF2B5EF4-FFF2-40B4-BE49-F238E27FC236}">
                <a16:creationId xmlns:a16="http://schemas.microsoft.com/office/drawing/2014/main" id="{65E89ACD-F949-D345-AFF5-03821CC147AD}"/>
              </a:ext>
            </a:extLst>
          </p:cNvPr>
          <p:cNvSpPr/>
          <p:nvPr/>
        </p:nvSpPr>
        <p:spPr>
          <a:xfrm>
            <a:off x="6969888" y="2122169"/>
            <a:ext cx="1618572" cy="329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Frontier reports</a:t>
            </a:r>
          </a:p>
        </p:txBody>
      </p:sp>
      <p:sp>
        <p:nvSpPr>
          <p:cNvPr id="28" name="Rectangle 27">
            <a:extLst>
              <a:ext uri="{FF2B5EF4-FFF2-40B4-BE49-F238E27FC236}">
                <a16:creationId xmlns:a16="http://schemas.microsoft.com/office/drawing/2014/main" id="{0C73D445-40EF-204D-8DDA-9AA8E9BB5638}"/>
              </a:ext>
            </a:extLst>
          </p:cNvPr>
          <p:cNvSpPr/>
          <p:nvPr/>
        </p:nvSpPr>
        <p:spPr>
          <a:xfrm>
            <a:off x="6969888" y="807115"/>
            <a:ext cx="1618572" cy="80337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Snowmass summary &amp; book</a:t>
            </a:r>
          </a:p>
        </p:txBody>
      </p:sp>
      <p:sp>
        <p:nvSpPr>
          <p:cNvPr id="29" name="TextBox 28">
            <a:extLst>
              <a:ext uri="{FF2B5EF4-FFF2-40B4-BE49-F238E27FC236}">
                <a16:creationId xmlns:a16="http://schemas.microsoft.com/office/drawing/2014/main" id="{1EB90953-A2A5-654B-BF04-0ED5AFA37B3B}"/>
              </a:ext>
            </a:extLst>
          </p:cNvPr>
          <p:cNvSpPr txBox="1"/>
          <p:nvPr/>
        </p:nvSpPr>
        <p:spPr>
          <a:xfrm>
            <a:off x="7779174" y="3557051"/>
            <a:ext cx="1099981" cy="307777"/>
          </a:xfrm>
          <a:prstGeom prst="rect">
            <a:avLst/>
          </a:prstGeom>
          <a:noFill/>
        </p:spPr>
        <p:txBody>
          <a:bodyPr wrap="none" rtlCol="0">
            <a:spAutoFit/>
          </a:bodyPr>
          <a:lstStyle/>
          <a:p>
            <a:r>
              <a:rPr lang="en-US" dirty="0"/>
              <a:t>References</a:t>
            </a:r>
          </a:p>
        </p:txBody>
      </p:sp>
      <p:sp>
        <p:nvSpPr>
          <p:cNvPr id="30" name="TextBox 29">
            <a:extLst>
              <a:ext uri="{FF2B5EF4-FFF2-40B4-BE49-F238E27FC236}">
                <a16:creationId xmlns:a16="http://schemas.microsoft.com/office/drawing/2014/main" id="{46E9BC53-F9D0-E04D-828F-BC8D161866A4}"/>
              </a:ext>
            </a:extLst>
          </p:cNvPr>
          <p:cNvSpPr txBox="1"/>
          <p:nvPr/>
        </p:nvSpPr>
        <p:spPr>
          <a:xfrm>
            <a:off x="7780283" y="2579595"/>
            <a:ext cx="821059" cy="307777"/>
          </a:xfrm>
          <a:prstGeom prst="rect">
            <a:avLst/>
          </a:prstGeom>
          <a:noFill/>
        </p:spPr>
        <p:txBody>
          <a:bodyPr wrap="none" rtlCol="0">
            <a:spAutoFit/>
          </a:bodyPr>
          <a:lstStyle/>
          <a:p>
            <a:r>
              <a:rPr lang="en-US" dirty="0"/>
              <a:t>Chapter</a:t>
            </a:r>
          </a:p>
        </p:txBody>
      </p:sp>
      <p:sp>
        <p:nvSpPr>
          <p:cNvPr id="31" name="TextBox 30">
            <a:extLst>
              <a:ext uri="{FF2B5EF4-FFF2-40B4-BE49-F238E27FC236}">
                <a16:creationId xmlns:a16="http://schemas.microsoft.com/office/drawing/2014/main" id="{EFA63E56-93BA-5B49-A8ED-5765A33C15FB}"/>
              </a:ext>
            </a:extLst>
          </p:cNvPr>
          <p:cNvSpPr txBox="1"/>
          <p:nvPr/>
        </p:nvSpPr>
        <p:spPr>
          <a:xfrm>
            <a:off x="7808489" y="1700818"/>
            <a:ext cx="1090363" cy="307777"/>
          </a:xfrm>
          <a:prstGeom prst="rect">
            <a:avLst/>
          </a:prstGeom>
          <a:noFill/>
        </p:spPr>
        <p:txBody>
          <a:bodyPr wrap="none" rtlCol="0">
            <a:spAutoFit/>
          </a:bodyPr>
          <a:lstStyle/>
          <a:p>
            <a:r>
              <a:rPr lang="en-US" dirty="0"/>
              <a:t>Summaries</a:t>
            </a:r>
          </a:p>
        </p:txBody>
      </p:sp>
      <p:sp>
        <p:nvSpPr>
          <p:cNvPr id="37" name="Down Arrow 36">
            <a:extLst>
              <a:ext uri="{FF2B5EF4-FFF2-40B4-BE49-F238E27FC236}">
                <a16:creationId xmlns:a16="http://schemas.microsoft.com/office/drawing/2014/main" id="{D5A2AC66-D920-334E-BD1B-FC001C8C5C9A}"/>
              </a:ext>
            </a:extLst>
          </p:cNvPr>
          <p:cNvSpPr/>
          <p:nvPr/>
        </p:nvSpPr>
        <p:spPr>
          <a:xfrm flipH="1" flipV="1">
            <a:off x="7574599" y="1662666"/>
            <a:ext cx="233890" cy="384082"/>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8" name="Down Arrow 37">
            <a:extLst>
              <a:ext uri="{FF2B5EF4-FFF2-40B4-BE49-F238E27FC236}">
                <a16:creationId xmlns:a16="http://schemas.microsoft.com/office/drawing/2014/main" id="{1E04E1AB-C75E-524C-B4AC-0145383ADE21}"/>
              </a:ext>
            </a:extLst>
          </p:cNvPr>
          <p:cNvSpPr/>
          <p:nvPr/>
        </p:nvSpPr>
        <p:spPr>
          <a:xfrm flipH="1" flipV="1">
            <a:off x="7574599" y="2529820"/>
            <a:ext cx="233890" cy="384082"/>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0" name="Down Arrow 39">
            <a:extLst>
              <a:ext uri="{FF2B5EF4-FFF2-40B4-BE49-F238E27FC236}">
                <a16:creationId xmlns:a16="http://schemas.microsoft.com/office/drawing/2014/main" id="{78A07884-51DE-F74E-870B-94DF64C2682D}"/>
              </a:ext>
            </a:extLst>
          </p:cNvPr>
          <p:cNvSpPr/>
          <p:nvPr/>
        </p:nvSpPr>
        <p:spPr>
          <a:xfrm flipH="1" flipV="1">
            <a:off x="7574599" y="3509755"/>
            <a:ext cx="233890" cy="384082"/>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1" name="Right Arrow 40">
            <a:extLst>
              <a:ext uri="{FF2B5EF4-FFF2-40B4-BE49-F238E27FC236}">
                <a16:creationId xmlns:a16="http://schemas.microsoft.com/office/drawing/2014/main" id="{15D47B43-E862-1943-909E-BE0B3576F113}"/>
              </a:ext>
            </a:extLst>
          </p:cNvPr>
          <p:cNvSpPr/>
          <p:nvPr/>
        </p:nvSpPr>
        <p:spPr>
          <a:xfrm>
            <a:off x="4837176" y="1114807"/>
            <a:ext cx="2066544" cy="236610"/>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2" name="Right Arrow 41">
            <a:extLst>
              <a:ext uri="{FF2B5EF4-FFF2-40B4-BE49-F238E27FC236}">
                <a16:creationId xmlns:a16="http://schemas.microsoft.com/office/drawing/2014/main" id="{A41E1546-BF17-EA41-8EC6-800EDD340469}"/>
              </a:ext>
            </a:extLst>
          </p:cNvPr>
          <p:cNvSpPr/>
          <p:nvPr/>
        </p:nvSpPr>
        <p:spPr>
          <a:xfrm>
            <a:off x="5739240" y="2162156"/>
            <a:ext cx="1140901" cy="236610"/>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3" name="Right Arrow 42">
            <a:extLst>
              <a:ext uri="{FF2B5EF4-FFF2-40B4-BE49-F238E27FC236}">
                <a16:creationId xmlns:a16="http://schemas.microsoft.com/office/drawing/2014/main" id="{CFE6E4D9-6649-5A40-8DB1-22DEC5E669AE}"/>
              </a:ext>
            </a:extLst>
          </p:cNvPr>
          <p:cNvSpPr/>
          <p:nvPr/>
        </p:nvSpPr>
        <p:spPr>
          <a:xfrm>
            <a:off x="6065579" y="3105707"/>
            <a:ext cx="888374" cy="263465"/>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4" name="Right Arrow 43">
            <a:extLst>
              <a:ext uri="{FF2B5EF4-FFF2-40B4-BE49-F238E27FC236}">
                <a16:creationId xmlns:a16="http://schemas.microsoft.com/office/drawing/2014/main" id="{15124F0F-C869-F946-8A2A-678357B1431D}"/>
              </a:ext>
            </a:extLst>
          </p:cNvPr>
          <p:cNvSpPr/>
          <p:nvPr/>
        </p:nvSpPr>
        <p:spPr>
          <a:xfrm>
            <a:off x="6373368" y="4134800"/>
            <a:ext cx="596520" cy="263465"/>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749875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Clr>
                <a:srgbClr val="666666"/>
              </a:buClr>
              <a:buSzPts val="1600"/>
              <a:buFont typeface="Average"/>
              <a:buChar char="●"/>
            </a:pPr>
            <a:r>
              <a:rPr lang="en" sz="1600" dirty="0">
                <a:solidFill>
                  <a:srgbClr val="666666"/>
                </a:solidFill>
                <a:latin typeface="Average"/>
                <a:ea typeface="Average"/>
                <a:cs typeface="Average"/>
                <a:sym typeface="Average"/>
              </a:rPr>
              <a:t>Snowmass Frontiers</a:t>
            </a:r>
            <a:endParaRPr sz="1600" dirty="0">
              <a:solidFill>
                <a:srgbClr val="666666"/>
              </a:solidFill>
              <a:latin typeface="Average"/>
              <a:ea typeface="Average"/>
              <a:cs typeface="Average"/>
              <a:sym typeface="Average"/>
            </a:endParaRPr>
          </a:p>
          <a:p>
            <a:pPr marL="914400" lvl="1" indent="-330200" algn="l" rtl="0">
              <a:spcBef>
                <a:spcPts val="0"/>
              </a:spcBef>
              <a:spcAft>
                <a:spcPts val="0"/>
              </a:spcAft>
              <a:buClr>
                <a:srgbClr val="666666"/>
              </a:buClr>
              <a:buSzPts val="1600"/>
              <a:buFont typeface="Average"/>
              <a:buChar char="○"/>
            </a:pPr>
            <a:r>
              <a:rPr lang="en" sz="1600" dirty="0">
                <a:solidFill>
                  <a:srgbClr val="666666"/>
                </a:solidFill>
                <a:latin typeface="Average"/>
                <a:ea typeface="Average"/>
                <a:cs typeface="Average"/>
                <a:sym typeface="Average"/>
              </a:rPr>
              <a:t>Energy Frontier</a:t>
            </a:r>
            <a:endParaRPr sz="1600" dirty="0">
              <a:solidFill>
                <a:srgbClr val="666666"/>
              </a:solidFill>
              <a:latin typeface="Average"/>
              <a:ea typeface="Average"/>
              <a:cs typeface="Average"/>
              <a:sym typeface="Average"/>
            </a:endParaRPr>
          </a:p>
          <a:p>
            <a:pPr marL="914400" lvl="1" indent="-330200" algn="l" rtl="0">
              <a:spcBef>
                <a:spcPts val="0"/>
              </a:spcBef>
              <a:spcAft>
                <a:spcPts val="0"/>
              </a:spcAft>
              <a:buClr>
                <a:srgbClr val="666666"/>
              </a:buClr>
              <a:buSzPts val="1600"/>
              <a:buFont typeface="Average"/>
              <a:buChar char="○"/>
            </a:pPr>
            <a:r>
              <a:rPr lang="en" sz="1600" dirty="0">
                <a:solidFill>
                  <a:srgbClr val="666666"/>
                </a:solidFill>
                <a:latin typeface="Average"/>
                <a:ea typeface="Average"/>
                <a:cs typeface="Average"/>
                <a:sym typeface="Average"/>
              </a:rPr>
              <a:t>Neutrino Physics Frontier</a:t>
            </a:r>
            <a:endParaRPr sz="1600" dirty="0">
              <a:solidFill>
                <a:srgbClr val="666666"/>
              </a:solidFill>
              <a:latin typeface="Average"/>
              <a:ea typeface="Average"/>
              <a:cs typeface="Average"/>
              <a:sym typeface="Average"/>
            </a:endParaRPr>
          </a:p>
          <a:p>
            <a:pPr marL="914400" lvl="1" indent="-330200" algn="l" rtl="0">
              <a:spcBef>
                <a:spcPts val="0"/>
              </a:spcBef>
              <a:spcAft>
                <a:spcPts val="0"/>
              </a:spcAft>
              <a:buClr>
                <a:srgbClr val="666666"/>
              </a:buClr>
              <a:buSzPts val="1600"/>
              <a:buFont typeface="Average"/>
              <a:buChar char="○"/>
            </a:pPr>
            <a:r>
              <a:rPr lang="en" sz="1600" dirty="0">
                <a:solidFill>
                  <a:srgbClr val="666666"/>
                </a:solidFill>
                <a:latin typeface="Average"/>
                <a:ea typeface="Average"/>
                <a:cs typeface="Average"/>
                <a:sym typeface="Average"/>
              </a:rPr>
              <a:t>Rare Processes and Precision</a:t>
            </a:r>
            <a:endParaRPr sz="1600" dirty="0">
              <a:solidFill>
                <a:srgbClr val="666666"/>
              </a:solidFill>
              <a:latin typeface="Average"/>
              <a:ea typeface="Average"/>
              <a:cs typeface="Average"/>
              <a:sym typeface="Average"/>
            </a:endParaRPr>
          </a:p>
          <a:p>
            <a:pPr marL="914400" lvl="1" indent="-330200" algn="l" rtl="0">
              <a:spcBef>
                <a:spcPts val="0"/>
              </a:spcBef>
              <a:spcAft>
                <a:spcPts val="0"/>
              </a:spcAft>
              <a:buClr>
                <a:srgbClr val="980000"/>
              </a:buClr>
              <a:buSzPts val="1600"/>
              <a:buFont typeface="Average"/>
              <a:buChar char="○"/>
            </a:pPr>
            <a:r>
              <a:rPr lang="en" sz="1600" b="1" dirty="0">
                <a:solidFill>
                  <a:srgbClr val="980000"/>
                </a:solidFill>
                <a:latin typeface="Average"/>
                <a:ea typeface="Average"/>
                <a:cs typeface="Average"/>
                <a:sym typeface="Average"/>
              </a:rPr>
              <a:t>Cosmic Frontier </a:t>
            </a:r>
            <a:endParaRPr sz="1600" b="1" dirty="0">
              <a:solidFill>
                <a:srgbClr val="980000"/>
              </a:solidFill>
              <a:latin typeface="Average"/>
              <a:ea typeface="Average"/>
              <a:cs typeface="Average"/>
              <a:sym typeface="Average"/>
            </a:endParaRPr>
          </a:p>
          <a:p>
            <a:pPr marL="914400" lvl="1" indent="-330200" algn="l" rtl="0">
              <a:spcBef>
                <a:spcPts val="0"/>
              </a:spcBef>
              <a:spcAft>
                <a:spcPts val="0"/>
              </a:spcAft>
              <a:buClr>
                <a:srgbClr val="666666"/>
              </a:buClr>
              <a:buSzPts val="1600"/>
              <a:buFont typeface="Average"/>
              <a:buChar char="○"/>
            </a:pPr>
            <a:r>
              <a:rPr lang="en" sz="1600" b="1" dirty="0">
                <a:solidFill>
                  <a:srgbClr val="980000"/>
                </a:solidFill>
                <a:latin typeface="Average"/>
                <a:ea typeface="Average"/>
                <a:cs typeface="Average"/>
                <a:sym typeface="Average"/>
              </a:rPr>
              <a:t>Theory Frontier</a:t>
            </a:r>
            <a:endParaRPr sz="1600" b="1" dirty="0">
              <a:solidFill>
                <a:srgbClr val="980000"/>
              </a:solidFill>
              <a:latin typeface="Average"/>
              <a:ea typeface="Average"/>
              <a:cs typeface="Average"/>
              <a:sym typeface="Average"/>
            </a:endParaRPr>
          </a:p>
          <a:p>
            <a:pPr marL="914400" lvl="1" indent="-330200" algn="l" rtl="0">
              <a:spcBef>
                <a:spcPts val="0"/>
              </a:spcBef>
              <a:spcAft>
                <a:spcPts val="0"/>
              </a:spcAft>
              <a:buClr>
                <a:srgbClr val="666666"/>
              </a:buClr>
              <a:buSzPts val="1600"/>
              <a:buFont typeface="Average"/>
              <a:buChar char="○"/>
            </a:pPr>
            <a:r>
              <a:rPr lang="en" sz="1600" dirty="0">
                <a:solidFill>
                  <a:srgbClr val="666666"/>
                </a:solidFill>
                <a:latin typeface="Average"/>
                <a:ea typeface="Average"/>
                <a:cs typeface="Average"/>
                <a:sym typeface="Average"/>
              </a:rPr>
              <a:t>Accelerator Frontier</a:t>
            </a:r>
            <a:endParaRPr sz="1600" dirty="0">
              <a:solidFill>
                <a:srgbClr val="666666"/>
              </a:solidFill>
              <a:latin typeface="Average"/>
              <a:ea typeface="Average"/>
              <a:cs typeface="Average"/>
              <a:sym typeface="Average"/>
            </a:endParaRPr>
          </a:p>
          <a:p>
            <a:pPr marL="914400" lvl="1" indent="-330200" algn="l" rtl="0">
              <a:spcBef>
                <a:spcPts val="0"/>
              </a:spcBef>
              <a:spcAft>
                <a:spcPts val="0"/>
              </a:spcAft>
              <a:buClr>
                <a:srgbClr val="666666"/>
              </a:buClr>
              <a:buSzPts val="1600"/>
              <a:buFont typeface="Average"/>
              <a:buChar char="○"/>
            </a:pPr>
            <a:r>
              <a:rPr lang="en" sz="1600" dirty="0">
                <a:solidFill>
                  <a:srgbClr val="666666"/>
                </a:solidFill>
                <a:latin typeface="Average"/>
                <a:ea typeface="Average"/>
                <a:cs typeface="Average"/>
                <a:sym typeface="Average"/>
              </a:rPr>
              <a:t>Instrumentation Frontier</a:t>
            </a:r>
            <a:endParaRPr sz="1600" dirty="0">
              <a:solidFill>
                <a:srgbClr val="666666"/>
              </a:solidFill>
              <a:latin typeface="Average"/>
              <a:ea typeface="Average"/>
              <a:cs typeface="Average"/>
              <a:sym typeface="Average"/>
            </a:endParaRPr>
          </a:p>
          <a:p>
            <a:pPr marL="914400" lvl="1" indent="-330200" algn="l" rtl="0">
              <a:spcBef>
                <a:spcPts val="0"/>
              </a:spcBef>
              <a:spcAft>
                <a:spcPts val="0"/>
              </a:spcAft>
              <a:buClr>
                <a:srgbClr val="666666"/>
              </a:buClr>
              <a:buSzPts val="1600"/>
              <a:buFont typeface="Average"/>
              <a:buChar char="○"/>
            </a:pPr>
            <a:r>
              <a:rPr lang="en" sz="1600" dirty="0">
                <a:solidFill>
                  <a:srgbClr val="666666"/>
                </a:solidFill>
                <a:latin typeface="Average"/>
                <a:ea typeface="Average"/>
                <a:cs typeface="Average"/>
                <a:sym typeface="Average"/>
              </a:rPr>
              <a:t>Computational Frontier</a:t>
            </a:r>
            <a:endParaRPr sz="1600" dirty="0">
              <a:solidFill>
                <a:srgbClr val="666666"/>
              </a:solidFill>
              <a:latin typeface="Average"/>
              <a:ea typeface="Average"/>
              <a:cs typeface="Average"/>
              <a:sym typeface="Average"/>
            </a:endParaRPr>
          </a:p>
          <a:p>
            <a:pPr marL="914400" lvl="1" indent="-330200" algn="l" rtl="0">
              <a:spcBef>
                <a:spcPts val="0"/>
              </a:spcBef>
              <a:spcAft>
                <a:spcPts val="0"/>
              </a:spcAft>
              <a:buClr>
                <a:srgbClr val="666666"/>
              </a:buClr>
              <a:buSzPts val="1600"/>
              <a:buFont typeface="Average"/>
              <a:buChar char="○"/>
            </a:pPr>
            <a:r>
              <a:rPr lang="en" sz="1600" dirty="0">
                <a:solidFill>
                  <a:srgbClr val="666666"/>
                </a:solidFill>
                <a:latin typeface="Average"/>
                <a:ea typeface="Average"/>
                <a:cs typeface="Average"/>
                <a:sym typeface="Average"/>
              </a:rPr>
              <a:t>Underground Facilities</a:t>
            </a:r>
            <a:endParaRPr sz="1600" dirty="0">
              <a:solidFill>
                <a:srgbClr val="666666"/>
              </a:solidFill>
              <a:latin typeface="Average"/>
              <a:ea typeface="Average"/>
              <a:cs typeface="Average"/>
              <a:sym typeface="Average"/>
            </a:endParaRPr>
          </a:p>
          <a:p>
            <a:pPr marL="914400" lvl="1" indent="-330200" algn="l" rtl="0">
              <a:spcBef>
                <a:spcPts val="0"/>
              </a:spcBef>
              <a:spcAft>
                <a:spcPts val="0"/>
              </a:spcAft>
              <a:buClr>
                <a:srgbClr val="666666"/>
              </a:buClr>
              <a:buSzPts val="1600"/>
              <a:buFont typeface="Average"/>
              <a:buChar char="○"/>
            </a:pPr>
            <a:r>
              <a:rPr lang="en" sz="1600" dirty="0">
                <a:solidFill>
                  <a:srgbClr val="666666"/>
                </a:solidFill>
                <a:latin typeface="Average"/>
                <a:ea typeface="Average"/>
                <a:cs typeface="Average"/>
                <a:sym typeface="Average"/>
              </a:rPr>
              <a:t>Community Engagement Frontier</a:t>
            </a:r>
            <a:endParaRPr sz="1600" dirty="0">
              <a:solidFill>
                <a:srgbClr val="666666"/>
              </a:solidFill>
              <a:latin typeface="Average"/>
              <a:ea typeface="Average"/>
              <a:cs typeface="Average"/>
              <a:sym typeface="Average"/>
            </a:endParaRPr>
          </a:p>
        </p:txBody>
      </p:sp>
      <p:sp>
        <p:nvSpPr>
          <p:cNvPr id="139" name="Google Shape;139;p29"/>
          <p:cNvSpPr/>
          <p:nvPr/>
        </p:nvSpPr>
        <p:spPr>
          <a:xfrm>
            <a:off x="4811275" y="1255100"/>
            <a:ext cx="3962100" cy="3416400"/>
          </a:xfrm>
          <a:prstGeom prst="rect">
            <a:avLst/>
          </a:pr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Average"/>
                <a:ea typeface="Average"/>
                <a:cs typeface="Average"/>
                <a:sym typeface="Average"/>
              </a:rPr>
              <a:t>Overall Snowmass Structure</a:t>
            </a:r>
            <a:endParaRPr b="1">
              <a:latin typeface="Average"/>
              <a:ea typeface="Average"/>
              <a:cs typeface="Average"/>
              <a:sym typeface="Average"/>
            </a:endParaRPr>
          </a:p>
        </p:txBody>
      </p:sp>
      <p:sp>
        <p:nvSpPr>
          <p:cNvPr id="141" name="Google Shape;141;p29"/>
          <p:cNvSpPr txBox="1"/>
          <p:nvPr/>
        </p:nvSpPr>
        <p:spPr>
          <a:xfrm>
            <a:off x="4744250" y="1353524"/>
            <a:ext cx="4260300" cy="2792149"/>
          </a:xfrm>
          <a:prstGeom prst="rect">
            <a:avLst/>
          </a:prstGeom>
          <a:noFill/>
          <a:ln>
            <a:noFill/>
          </a:ln>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Clr>
                <a:srgbClr val="666666"/>
              </a:buClr>
              <a:buSzPts val="1400"/>
              <a:buFont typeface="Average"/>
              <a:buChar char="❖"/>
            </a:pPr>
            <a:r>
              <a:rPr lang="en" dirty="0">
                <a:solidFill>
                  <a:srgbClr val="666666"/>
                </a:solidFill>
                <a:latin typeface="Average"/>
                <a:ea typeface="Average"/>
                <a:cs typeface="Average"/>
                <a:sym typeface="Average"/>
              </a:rPr>
              <a:t>CF1. Dark Matter: Particle-like</a:t>
            </a:r>
            <a:endParaRPr dirty="0">
              <a:solidFill>
                <a:srgbClr val="666666"/>
              </a:solidFill>
              <a:latin typeface="Average"/>
              <a:ea typeface="Average"/>
              <a:cs typeface="Average"/>
              <a:sym typeface="Average"/>
            </a:endParaRPr>
          </a:p>
          <a:p>
            <a:pPr marL="457200" lvl="0" indent="-317500" algn="l" rtl="0">
              <a:lnSpc>
                <a:spcPct val="115000"/>
              </a:lnSpc>
              <a:spcBef>
                <a:spcPts val="0"/>
              </a:spcBef>
              <a:spcAft>
                <a:spcPts val="0"/>
              </a:spcAft>
              <a:buClr>
                <a:srgbClr val="666666"/>
              </a:buClr>
              <a:buSzPts val="1400"/>
              <a:buFont typeface="Average"/>
              <a:buChar char="❖"/>
            </a:pPr>
            <a:r>
              <a:rPr lang="en" dirty="0">
                <a:solidFill>
                  <a:srgbClr val="666666"/>
                </a:solidFill>
                <a:latin typeface="Average"/>
                <a:ea typeface="Average"/>
                <a:cs typeface="Average"/>
                <a:sym typeface="Average"/>
              </a:rPr>
              <a:t>CF2. Dark Matter: Wave-like</a:t>
            </a:r>
            <a:endParaRPr dirty="0">
              <a:solidFill>
                <a:srgbClr val="666666"/>
              </a:solidFill>
              <a:latin typeface="Average"/>
              <a:ea typeface="Average"/>
              <a:cs typeface="Average"/>
              <a:sym typeface="Average"/>
            </a:endParaRPr>
          </a:p>
          <a:p>
            <a:pPr marL="457200" lvl="0" indent="-317500" algn="l" rtl="0">
              <a:lnSpc>
                <a:spcPct val="115000"/>
              </a:lnSpc>
              <a:spcBef>
                <a:spcPts val="0"/>
              </a:spcBef>
              <a:spcAft>
                <a:spcPts val="0"/>
              </a:spcAft>
              <a:buClr>
                <a:srgbClr val="980000"/>
              </a:buClr>
              <a:buSzPts val="1400"/>
              <a:buFont typeface="Average"/>
              <a:buChar char="❖"/>
            </a:pPr>
            <a:r>
              <a:rPr lang="en" b="1" dirty="0">
                <a:solidFill>
                  <a:srgbClr val="980000"/>
                </a:solidFill>
                <a:latin typeface="Average"/>
                <a:ea typeface="Average"/>
                <a:cs typeface="Average"/>
                <a:sym typeface="Average"/>
              </a:rPr>
              <a:t>CF3. Dark Matter: Cosmic Probes</a:t>
            </a:r>
            <a:endParaRPr b="1" dirty="0">
              <a:solidFill>
                <a:srgbClr val="980000"/>
              </a:solidFill>
              <a:latin typeface="Average"/>
              <a:ea typeface="Average"/>
              <a:cs typeface="Average"/>
              <a:sym typeface="Average"/>
            </a:endParaRPr>
          </a:p>
          <a:p>
            <a:pPr marL="457200" lvl="0" indent="-317500" algn="l" rtl="0">
              <a:lnSpc>
                <a:spcPct val="115000"/>
              </a:lnSpc>
              <a:spcBef>
                <a:spcPts val="0"/>
              </a:spcBef>
              <a:spcAft>
                <a:spcPts val="0"/>
              </a:spcAft>
              <a:buClr>
                <a:srgbClr val="980000"/>
              </a:buClr>
              <a:buSzPts val="1400"/>
              <a:buFont typeface="Average"/>
              <a:buChar char="❖"/>
            </a:pPr>
            <a:r>
              <a:rPr lang="en" b="1" dirty="0">
                <a:solidFill>
                  <a:srgbClr val="980000"/>
                </a:solidFill>
                <a:latin typeface="Average"/>
                <a:ea typeface="Average"/>
                <a:cs typeface="Average"/>
                <a:sym typeface="Average"/>
              </a:rPr>
              <a:t>CF4. Dark Energy and Cosmic Acceleration: The Modern Universe</a:t>
            </a:r>
            <a:endParaRPr b="1" dirty="0">
              <a:solidFill>
                <a:srgbClr val="980000"/>
              </a:solidFill>
              <a:latin typeface="Average"/>
              <a:ea typeface="Average"/>
              <a:cs typeface="Average"/>
              <a:sym typeface="Average"/>
            </a:endParaRPr>
          </a:p>
          <a:p>
            <a:pPr marL="457200" lvl="0" indent="-317500" algn="l" rtl="0">
              <a:lnSpc>
                <a:spcPct val="115000"/>
              </a:lnSpc>
              <a:spcBef>
                <a:spcPts val="0"/>
              </a:spcBef>
              <a:spcAft>
                <a:spcPts val="0"/>
              </a:spcAft>
              <a:buClr>
                <a:srgbClr val="980000"/>
              </a:buClr>
              <a:buSzPts val="1400"/>
              <a:buFont typeface="Average"/>
              <a:buChar char="❖"/>
            </a:pPr>
            <a:r>
              <a:rPr lang="en" b="1" dirty="0">
                <a:solidFill>
                  <a:srgbClr val="980000"/>
                </a:solidFill>
                <a:latin typeface="Average"/>
                <a:ea typeface="Average"/>
                <a:cs typeface="Average"/>
                <a:sym typeface="Average"/>
              </a:rPr>
              <a:t>CF5. Dark Energy and Cosmic Acceleration: Cosmic Dawn and Before</a:t>
            </a:r>
            <a:endParaRPr b="1" dirty="0">
              <a:solidFill>
                <a:srgbClr val="980000"/>
              </a:solidFill>
              <a:latin typeface="Average"/>
              <a:ea typeface="Average"/>
              <a:cs typeface="Average"/>
              <a:sym typeface="Average"/>
            </a:endParaRPr>
          </a:p>
          <a:p>
            <a:pPr marL="457200" lvl="0" indent="-317500" algn="l" rtl="0">
              <a:lnSpc>
                <a:spcPct val="115000"/>
              </a:lnSpc>
              <a:spcBef>
                <a:spcPts val="0"/>
              </a:spcBef>
              <a:spcAft>
                <a:spcPts val="0"/>
              </a:spcAft>
              <a:buClr>
                <a:srgbClr val="980000"/>
              </a:buClr>
              <a:buSzPts val="1400"/>
              <a:buFont typeface="Average"/>
              <a:buChar char="❖"/>
            </a:pPr>
            <a:r>
              <a:rPr lang="en" b="1" dirty="0">
                <a:solidFill>
                  <a:srgbClr val="980000"/>
                </a:solidFill>
                <a:latin typeface="Average"/>
                <a:ea typeface="Average"/>
                <a:cs typeface="Average"/>
                <a:sym typeface="Average"/>
              </a:rPr>
              <a:t>CF6. Dark Energy and Cosmic Acceleration: Complementary Probes and New Facilities</a:t>
            </a:r>
            <a:endParaRPr b="1" dirty="0">
              <a:solidFill>
                <a:srgbClr val="980000"/>
              </a:solidFill>
              <a:latin typeface="Average"/>
              <a:ea typeface="Average"/>
              <a:cs typeface="Average"/>
              <a:sym typeface="Average"/>
            </a:endParaRPr>
          </a:p>
          <a:p>
            <a:pPr marL="457200" lvl="0" indent="-317500" algn="l" rtl="0">
              <a:lnSpc>
                <a:spcPct val="115000"/>
              </a:lnSpc>
              <a:spcBef>
                <a:spcPts val="0"/>
              </a:spcBef>
              <a:spcAft>
                <a:spcPts val="0"/>
              </a:spcAft>
              <a:buClr>
                <a:srgbClr val="980000"/>
              </a:buClr>
              <a:buSzPts val="1400"/>
              <a:buFont typeface="Average"/>
              <a:buChar char="❖"/>
            </a:pPr>
            <a:r>
              <a:rPr lang="en" b="1" dirty="0">
                <a:solidFill>
                  <a:srgbClr val="980000"/>
                </a:solidFill>
                <a:latin typeface="Average"/>
                <a:ea typeface="Average"/>
                <a:cs typeface="Average"/>
                <a:sym typeface="Average"/>
              </a:rPr>
              <a:t>CF7. Cosmic Probes of Fundamental Physics</a:t>
            </a:r>
            <a:endParaRPr b="1" dirty="0">
              <a:solidFill>
                <a:srgbClr val="980000"/>
              </a:solidFill>
              <a:latin typeface="Average"/>
              <a:ea typeface="Average"/>
              <a:cs typeface="Average"/>
              <a:sym typeface="Average"/>
            </a:endParaRPr>
          </a:p>
        </p:txBody>
      </p:sp>
      <p:cxnSp>
        <p:nvCxnSpPr>
          <p:cNvPr id="142" name="Google Shape;142;p29"/>
          <p:cNvCxnSpPr>
            <a:cxnSpLocks/>
          </p:cNvCxnSpPr>
          <p:nvPr/>
        </p:nvCxnSpPr>
        <p:spPr>
          <a:xfrm>
            <a:off x="2687351" y="2342477"/>
            <a:ext cx="2056899" cy="0"/>
          </a:xfrm>
          <a:prstGeom prst="straightConnector1">
            <a:avLst/>
          </a:prstGeom>
          <a:noFill/>
          <a:ln w="38100" cap="flat" cmpd="sng">
            <a:solidFill>
              <a:srgbClr val="980000"/>
            </a:solidFill>
            <a:prstDash val="solid"/>
            <a:round/>
            <a:headEnd type="none" w="med" len="med"/>
            <a:tailEnd type="stealth" w="med" len="med"/>
          </a:ln>
        </p:spPr>
      </p:cxnSp>
      <p:sp>
        <p:nvSpPr>
          <p:cNvPr id="143" name="Google Shape;143;p29"/>
          <p:cNvSpPr txBox="1"/>
          <p:nvPr/>
        </p:nvSpPr>
        <p:spPr>
          <a:xfrm>
            <a:off x="359675" y="4145675"/>
            <a:ext cx="5352600" cy="664500"/>
          </a:xfrm>
          <a:prstGeom prst="rect">
            <a:avLst/>
          </a:prstGeom>
          <a:noFill/>
          <a:ln>
            <a:noFill/>
          </a:ln>
        </p:spPr>
        <p:txBody>
          <a:bodyPr spcFirstLastPara="1" wrap="square" lIns="91425" tIns="91425" rIns="91425" bIns="91425" anchor="t" anchorCtr="0">
            <a:noAutofit/>
          </a:bodyPr>
          <a:lstStyle/>
          <a:p>
            <a:pPr marL="914400" lvl="0" indent="0" algn="l" rtl="0">
              <a:lnSpc>
                <a:spcPct val="115000"/>
              </a:lnSpc>
              <a:spcBef>
                <a:spcPts val="0"/>
              </a:spcBef>
              <a:spcAft>
                <a:spcPts val="0"/>
              </a:spcAft>
              <a:buNone/>
            </a:pPr>
            <a:endParaRPr sz="100">
              <a:solidFill>
                <a:srgbClr val="666666"/>
              </a:solidFill>
              <a:latin typeface="Average"/>
              <a:ea typeface="Average"/>
              <a:cs typeface="Average"/>
              <a:sym typeface="Average"/>
            </a:endParaRPr>
          </a:p>
          <a:p>
            <a:pPr marL="457200" lvl="0" indent="-330200" algn="l" rtl="0">
              <a:lnSpc>
                <a:spcPct val="115000"/>
              </a:lnSpc>
              <a:spcBef>
                <a:spcPts val="1600"/>
              </a:spcBef>
              <a:spcAft>
                <a:spcPts val="0"/>
              </a:spcAft>
              <a:buClr>
                <a:srgbClr val="666666"/>
              </a:buClr>
              <a:buSzPts val="1600"/>
              <a:buFont typeface="Average"/>
              <a:buChar char="●"/>
            </a:pPr>
            <a:r>
              <a:rPr lang="en" sz="1600">
                <a:solidFill>
                  <a:srgbClr val="666666"/>
                </a:solidFill>
                <a:latin typeface="Average"/>
                <a:ea typeface="Average"/>
                <a:cs typeface="Average"/>
                <a:sym typeface="Average"/>
              </a:rPr>
              <a:t>Each Frontier has subgroups (7 on average)</a:t>
            </a:r>
            <a:endParaRPr>
              <a:solidFill>
                <a:srgbClr val="666666"/>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4B26606-94D8-E74F-B084-6304CBC2B783}"/>
              </a:ext>
            </a:extLst>
          </p:cNvPr>
          <p:cNvSpPr>
            <a:spLocks noGrp="1"/>
          </p:cNvSpPr>
          <p:nvPr>
            <p:ph type="title" idx="4294967295"/>
          </p:nvPr>
        </p:nvSpPr>
        <p:spPr>
          <a:xfrm>
            <a:off x="0" y="39688"/>
            <a:ext cx="8521700" cy="803275"/>
          </a:xfrm>
        </p:spPr>
        <p:txBody>
          <a:bodyPr/>
          <a:lstStyle/>
          <a:p>
            <a:r>
              <a:rPr lang="en-US" dirty="0"/>
              <a:t>Snowmass21 Timeline</a:t>
            </a:r>
          </a:p>
        </p:txBody>
      </p:sp>
      <p:pic>
        <p:nvPicPr>
          <p:cNvPr id="4" name="Picture 3">
            <a:extLst>
              <a:ext uri="{FF2B5EF4-FFF2-40B4-BE49-F238E27FC236}">
                <a16:creationId xmlns:a16="http://schemas.microsoft.com/office/drawing/2014/main" id="{DB344FCA-BEAF-5E41-8CCD-822048D763F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11700" y="715818"/>
            <a:ext cx="8234746" cy="3984197"/>
          </a:xfrm>
          <a:prstGeom prst="rect">
            <a:avLst/>
          </a:prstGeom>
        </p:spPr>
      </p:pic>
      <p:sp>
        <p:nvSpPr>
          <p:cNvPr id="5" name="TextBox 4">
            <a:extLst>
              <a:ext uri="{FF2B5EF4-FFF2-40B4-BE49-F238E27FC236}">
                <a16:creationId xmlns:a16="http://schemas.microsoft.com/office/drawing/2014/main" id="{5AE1D4B1-261F-9849-A1F6-F03C1D01E546}"/>
              </a:ext>
            </a:extLst>
          </p:cNvPr>
          <p:cNvSpPr txBox="1"/>
          <p:nvPr/>
        </p:nvSpPr>
        <p:spPr>
          <a:xfrm>
            <a:off x="100584" y="3200400"/>
            <a:ext cx="3502152" cy="1384995"/>
          </a:xfrm>
          <a:prstGeom prst="rect">
            <a:avLst/>
          </a:prstGeom>
          <a:noFill/>
        </p:spPr>
        <p:txBody>
          <a:bodyPr wrap="square" rtlCol="0">
            <a:spAutoFit/>
          </a:bodyPr>
          <a:lstStyle/>
          <a:p>
            <a:r>
              <a:rPr lang="en-US" dirty="0"/>
              <a:t>All of the Topical Groups are soliciting specific white papers from the community.</a:t>
            </a:r>
          </a:p>
          <a:p>
            <a:endParaRPr lang="en-US" dirty="0"/>
          </a:p>
          <a:p>
            <a:r>
              <a:rPr lang="en-US" dirty="0"/>
              <a:t>Other contributions are also accepted, but encouraged to contribute to solicited papers if possible.</a:t>
            </a:r>
          </a:p>
        </p:txBody>
      </p:sp>
    </p:spTree>
    <p:extLst>
      <p:ext uri="{BB962C8B-B14F-4D97-AF65-F5344CB8AC3E}">
        <p14:creationId xmlns:p14="http://schemas.microsoft.com/office/powerpoint/2010/main" val="1508098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39F10F4-B5F0-3A42-8678-E0AB07BBC587}"/>
              </a:ext>
            </a:extLst>
          </p:cNvPr>
          <p:cNvPicPr>
            <a:picLocks noChangeAspect="1"/>
          </p:cNvPicPr>
          <p:nvPr/>
        </p:nvPicPr>
        <p:blipFill>
          <a:blip r:embed="rId2"/>
          <a:stretch>
            <a:fillRect/>
          </a:stretch>
        </p:blipFill>
        <p:spPr>
          <a:xfrm>
            <a:off x="0" y="17118"/>
            <a:ext cx="9144000" cy="5109263"/>
          </a:xfrm>
          <a:prstGeom prst="rect">
            <a:avLst/>
          </a:prstGeom>
        </p:spPr>
      </p:pic>
      <p:sp>
        <p:nvSpPr>
          <p:cNvPr id="4" name="TextBox 3">
            <a:extLst>
              <a:ext uri="{FF2B5EF4-FFF2-40B4-BE49-F238E27FC236}">
                <a16:creationId xmlns:a16="http://schemas.microsoft.com/office/drawing/2014/main" id="{23BCDC90-704F-BE49-8307-4B162DD1EE2F}"/>
              </a:ext>
            </a:extLst>
          </p:cNvPr>
          <p:cNvSpPr txBox="1"/>
          <p:nvPr/>
        </p:nvSpPr>
        <p:spPr>
          <a:xfrm>
            <a:off x="6563792" y="17118"/>
            <a:ext cx="2561920" cy="307777"/>
          </a:xfrm>
          <a:prstGeom prst="rect">
            <a:avLst/>
          </a:prstGeom>
          <a:solidFill>
            <a:schemeClr val="bg1"/>
          </a:solidFill>
        </p:spPr>
        <p:txBody>
          <a:bodyPr wrap="none" rtlCol="0">
            <a:spAutoFit/>
          </a:bodyPr>
          <a:lstStyle/>
          <a:p>
            <a:r>
              <a:rPr lang="en-US" dirty="0"/>
              <a:t>Cosmic probes of Dark Matter</a:t>
            </a:r>
          </a:p>
        </p:txBody>
      </p:sp>
    </p:spTree>
    <p:extLst>
      <p:ext uri="{BB962C8B-B14F-4D97-AF65-F5344CB8AC3E}">
        <p14:creationId xmlns:p14="http://schemas.microsoft.com/office/powerpoint/2010/main" val="2449065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FEE750C-D79B-704E-BA05-FF3F3A3E4D53}"/>
              </a:ext>
            </a:extLst>
          </p:cNvPr>
          <p:cNvPicPr>
            <a:picLocks noChangeAspect="1"/>
          </p:cNvPicPr>
          <p:nvPr/>
        </p:nvPicPr>
        <p:blipFill>
          <a:blip r:embed="rId2"/>
          <a:stretch>
            <a:fillRect/>
          </a:stretch>
        </p:blipFill>
        <p:spPr>
          <a:xfrm>
            <a:off x="521208" y="771935"/>
            <a:ext cx="8101584" cy="4068215"/>
          </a:xfrm>
          <a:prstGeom prst="rect">
            <a:avLst/>
          </a:prstGeom>
        </p:spPr>
      </p:pic>
      <p:sp>
        <p:nvSpPr>
          <p:cNvPr id="3" name="TextBox 2">
            <a:extLst>
              <a:ext uri="{FF2B5EF4-FFF2-40B4-BE49-F238E27FC236}">
                <a16:creationId xmlns:a16="http://schemas.microsoft.com/office/drawing/2014/main" id="{C0B380F7-A062-E944-9C0A-226BE9BE2992}"/>
              </a:ext>
            </a:extLst>
          </p:cNvPr>
          <p:cNvSpPr txBox="1"/>
          <p:nvPr/>
        </p:nvSpPr>
        <p:spPr>
          <a:xfrm>
            <a:off x="6563792" y="17118"/>
            <a:ext cx="2383986" cy="307777"/>
          </a:xfrm>
          <a:prstGeom prst="rect">
            <a:avLst/>
          </a:prstGeom>
          <a:solidFill>
            <a:schemeClr val="bg1"/>
          </a:solidFill>
        </p:spPr>
        <p:txBody>
          <a:bodyPr wrap="none" rtlCol="0">
            <a:spAutoFit/>
          </a:bodyPr>
          <a:lstStyle/>
          <a:p>
            <a:r>
              <a:rPr lang="en-US" dirty="0"/>
              <a:t>Late universe cosmic accel.</a:t>
            </a:r>
          </a:p>
        </p:txBody>
      </p:sp>
    </p:spTree>
    <p:extLst>
      <p:ext uri="{BB962C8B-B14F-4D97-AF65-F5344CB8AC3E}">
        <p14:creationId xmlns:p14="http://schemas.microsoft.com/office/powerpoint/2010/main" val="897450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B3DC14-8742-F744-A727-7C1D12688746}"/>
              </a:ext>
            </a:extLst>
          </p:cNvPr>
          <p:cNvSpPr txBox="1"/>
          <p:nvPr/>
        </p:nvSpPr>
        <p:spPr>
          <a:xfrm>
            <a:off x="6563792" y="17118"/>
            <a:ext cx="2444900" cy="307777"/>
          </a:xfrm>
          <a:prstGeom prst="rect">
            <a:avLst/>
          </a:prstGeom>
          <a:solidFill>
            <a:schemeClr val="bg1"/>
          </a:solidFill>
        </p:spPr>
        <p:txBody>
          <a:bodyPr wrap="none" rtlCol="0">
            <a:spAutoFit/>
          </a:bodyPr>
          <a:lstStyle/>
          <a:p>
            <a:r>
              <a:rPr lang="en-US" dirty="0"/>
              <a:t>Early universe cosmic accel.</a:t>
            </a:r>
          </a:p>
        </p:txBody>
      </p:sp>
      <p:pic>
        <p:nvPicPr>
          <p:cNvPr id="3" name="Picture 2">
            <a:extLst>
              <a:ext uri="{FF2B5EF4-FFF2-40B4-BE49-F238E27FC236}">
                <a16:creationId xmlns:a16="http://schemas.microsoft.com/office/drawing/2014/main" id="{664A78B7-DFF7-8543-BC8B-88203914386F}"/>
              </a:ext>
            </a:extLst>
          </p:cNvPr>
          <p:cNvPicPr>
            <a:picLocks noChangeAspect="1"/>
          </p:cNvPicPr>
          <p:nvPr/>
        </p:nvPicPr>
        <p:blipFill>
          <a:blip r:embed="rId2"/>
          <a:stretch>
            <a:fillRect/>
          </a:stretch>
        </p:blipFill>
        <p:spPr>
          <a:xfrm>
            <a:off x="370332" y="603231"/>
            <a:ext cx="8403336" cy="4257420"/>
          </a:xfrm>
          <a:prstGeom prst="rect">
            <a:avLst/>
          </a:prstGeom>
        </p:spPr>
      </p:pic>
    </p:spTree>
    <p:extLst>
      <p:ext uri="{BB962C8B-B14F-4D97-AF65-F5344CB8AC3E}">
        <p14:creationId xmlns:p14="http://schemas.microsoft.com/office/powerpoint/2010/main" val="1117705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0CF9182-47D3-C84A-90B6-01529B94E5C5}"/>
              </a:ext>
            </a:extLst>
          </p:cNvPr>
          <p:cNvPicPr>
            <a:picLocks noChangeAspect="1"/>
          </p:cNvPicPr>
          <p:nvPr/>
        </p:nvPicPr>
        <p:blipFill>
          <a:blip r:embed="rId2"/>
          <a:stretch>
            <a:fillRect/>
          </a:stretch>
        </p:blipFill>
        <p:spPr>
          <a:xfrm>
            <a:off x="411480" y="694944"/>
            <a:ext cx="7350684" cy="4094052"/>
          </a:xfrm>
          <a:prstGeom prst="rect">
            <a:avLst/>
          </a:prstGeom>
        </p:spPr>
      </p:pic>
      <p:sp>
        <p:nvSpPr>
          <p:cNvPr id="3" name="TextBox 2">
            <a:extLst>
              <a:ext uri="{FF2B5EF4-FFF2-40B4-BE49-F238E27FC236}">
                <a16:creationId xmlns:a16="http://schemas.microsoft.com/office/drawing/2014/main" id="{879B117C-1DEE-4B4C-952E-ABC943203CA9}"/>
              </a:ext>
            </a:extLst>
          </p:cNvPr>
          <p:cNvSpPr txBox="1"/>
          <p:nvPr/>
        </p:nvSpPr>
        <p:spPr>
          <a:xfrm>
            <a:off x="6563792" y="17118"/>
            <a:ext cx="2542684" cy="307777"/>
          </a:xfrm>
          <a:prstGeom prst="rect">
            <a:avLst/>
          </a:prstGeom>
          <a:solidFill>
            <a:schemeClr val="bg1"/>
          </a:solidFill>
        </p:spPr>
        <p:txBody>
          <a:bodyPr wrap="none" rtlCol="0">
            <a:spAutoFit/>
          </a:bodyPr>
          <a:lstStyle/>
          <a:p>
            <a:r>
              <a:rPr lang="en-US" dirty="0"/>
              <a:t>Dark Energy complementarity</a:t>
            </a:r>
          </a:p>
        </p:txBody>
      </p:sp>
    </p:spTree>
    <p:extLst>
      <p:ext uri="{BB962C8B-B14F-4D97-AF65-F5344CB8AC3E}">
        <p14:creationId xmlns:p14="http://schemas.microsoft.com/office/powerpoint/2010/main" val="2434780297"/>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1020</Words>
  <Application>Microsoft Macintosh PowerPoint</Application>
  <PresentationFormat>On-screen Show (16:9)</PresentationFormat>
  <Paragraphs>107</Paragraphs>
  <Slides>16</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Average</vt:lpstr>
      <vt:lpstr>Simple Light</vt:lpstr>
      <vt:lpstr>PowerPoint Presentation</vt:lpstr>
      <vt:lpstr>PowerPoint Presentation</vt:lpstr>
      <vt:lpstr>Snowmass21 organization: connecting science to reports</vt:lpstr>
      <vt:lpstr>Overall Snowmass Structure</vt:lpstr>
      <vt:lpstr>Snowmass21 Timeline</vt:lpstr>
      <vt:lpstr>PowerPoint Presentation</vt:lpstr>
      <vt:lpstr>PowerPoint Presentation</vt:lpstr>
      <vt:lpstr>PowerPoint Presentation</vt:lpstr>
      <vt:lpstr>PowerPoint Presentation</vt:lpstr>
      <vt:lpstr>PowerPoint Presentation</vt:lpstr>
      <vt:lpstr>PowerPoint Presentation</vt:lpstr>
      <vt:lpstr>Physics &amp; cosmology have changed, and – in any event – it is important to articulate an updated science case for CMB-S4.</vt:lpstr>
      <vt:lpstr>Physics &amp; cosmology have changed, and – in any event – it is important to articulate an updated science case for CMB-S4.</vt:lpstr>
      <vt:lpstr>Theory  Cosmic Frontier </vt:lpstr>
      <vt:lpstr>An Opportunity to Make Your Individual Voice Heard</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modified xsi:type="dcterms:W3CDTF">2021-08-13T15:42:46Z</dcterms:modified>
  <cp:category/>
</cp:coreProperties>
</file>