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2" r:id="rId2"/>
    <p:sldId id="267" r:id="rId3"/>
    <p:sldId id="266" r:id="rId4"/>
    <p:sldId id="268" r:id="rId5"/>
    <p:sldId id="269" r:id="rId6"/>
    <p:sldId id="275" r:id="rId7"/>
    <p:sldId id="369" r:id="rId8"/>
    <p:sldId id="370" r:id="rId9"/>
    <p:sldId id="371" r:id="rId10"/>
    <p:sldId id="372" r:id="rId11"/>
    <p:sldId id="373" r:id="rId12"/>
    <p:sldId id="3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7"/>
    <p:restoredTop sz="96405"/>
  </p:normalViewPr>
  <p:slideViewPr>
    <p:cSldViewPr snapToGrid="0" snapToObjects="1">
      <p:cViewPr varScale="1">
        <p:scale>
          <a:sx n="85" d="100"/>
          <a:sy n="85" d="100"/>
        </p:scale>
        <p:origin x="17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5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65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515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8296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543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52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159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856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13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7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5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4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6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06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3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1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1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3502C78-7F82-324D-999E-B2D1D0482A22}" type="datetimeFigureOut">
              <a:rPr lang="en-US" smtClean="0"/>
              <a:t>8/11/21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C7ACFA7-4E32-1B4C-887B-952ED41BF8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6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04B4-C56F-F54F-BAA2-2738E8D0A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114" y="360252"/>
            <a:ext cx="10737112" cy="1086167"/>
          </a:xfrm>
        </p:spPr>
        <p:txBody>
          <a:bodyPr>
            <a:normAutofit/>
          </a:bodyPr>
          <a:lstStyle/>
          <a:p>
            <a:pPr algn="r"/>
            <a:r>
              <a:rPr lang="en-US" sz="5600" dirty="0"/>
              <a:t>Line Intensity Mapping at Reionization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65E22-647B-5C49-81FB-0D55B362D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5380" y="1239739"/>
            <a:ext cx="9144000" cy="754025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en-US" sz="3800" dirty="0"/>
              <a:t>Patrick C. </a:t>
            </a:r>
            <a:r>
              <a:rPr lang="en-US" sz="3800" dirty="0" err="1"/>
              <a:t>Breysse</a:t>
            </a:r>
            <a:r>
              <a:rPr lang="en-US" sz="3800" dirty="0"/>
              <a:t> (NYU)</a:t>
            </a:r>
          </a:p>
          <a:p>
            <a:pPr algn="r"/>
            <a:r>
              <a:rPr lang="en-US" dirty="0"/>
              <a:t>CMB-S4 2021 Summer Collaboration Meeting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C5B48A3-BC6F-F44A-8149-25CD03D6C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16179" r="3602" b="16179"/>
          <a:stretch/>
        </p:blipFill>
        <p:spPr bwMode="auto">
          <a:xfrm>
            <a:off x="989062" y="2382948"/>
            <a:ext cx="10514164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55A8D3-38E0-0C40-8298-0C677F49D61D}"/>
              </a:ext>
            </a:extLst>
          </p:cNvPr>
          <p:cNvGrpSpPr/>
          <p:nvPr/>
        </p:nvGrpSpPr>
        <p:grpSpPr>
          <a:xfrm>
            <a:off x="8805505" y="4403341"/>
            <a:ext cx="2697721" cy="2323772"/>
            <a:chOff x="8093413" y="2219714"/>
            <a:chExt cx="4098586" cy="351571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7420AF5-8A54-FE46-9948-48FC98EDB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70057"/>
            <a:stretch/>
          </p:blipFill>
          <p:spPr>
            <a:xfrm rot="10800000">
              <a:off x="8093413" y="2219714"/>
              <a:ext cx="4098586" cy="351571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975AA17-251F-5243-BBCF-E1C233CC0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4832"/>
            <a:stretch/>
          </p:blipFill>
          <p:spPr>
            <a:xfrm rot="10800000">
              <a:off x="10084125" y="2231659"/>
              <a:ext cx="2078352" cy="350376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6FE426A-5276-004E-8D67-692A64E1BB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19" t="15843" r="17928" b="24166"/>
          <a:stretch/>
        </p:blipFill>
        <p:spPr>
          <a:xfrm flipH="1">
            <a:off x="359170" y="3904174"/>
            <a:ext cx="2697721" cy="209440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8515ADD-1781-2B40-B28D-59037C505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3" r="39328"/>
          <a:stretch/>
        </p:blipFill>
        <p:spPr bwMode="auto">
          <a:xfrm>
            <a:off x="1513694" y="2030146"/>
            <a:ext cx="2663268" cy="19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ASA picks mission to make all-sky infrared map | Science | AAAS">
            <a:extLst>
              <a:ext uri="{FF2B5EF4-FFF2-40B4-BE49-F238E27FC236}">
                <a16:creationId xmlns:a16="http://schemas.microsoft.com/office/drawing/2014/main" id="{01EB2A4D-4D3A-9744-AC6C-41A879C0B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2" r="1064"/>
          <a:stretch/>
        </p:blipFill>
        <p:spPr bwMode="auto">
          <a:xfrm flipH="1">
            <a:off x="9217279" y="2254699"/>
            <a:ext cx="2485096" cy="227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A94B4BBC-D83B-1C43-8F64-D190774DC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4856" y="4971596"/>
            <a:ext cx="2123279" cy="17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57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1AB6F-9411-6F4B-A01C-746E76F38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Lyman-⍺ Intensity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9F33B-52C4-C14A-AFA2-73DCFD88A6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err="1">
                <a:solidFill>
                  <a:schemeClr val="accent5"/>
                </a:solidFill>
              </a:rPr>
              <a:t>SPHEREx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midEx</a:t>
            </a:r>
            <a:r>
              <a:rPr lang="en-US" sz="3200" dirty="0">
                <a:solidFill>
                  <a:schemeClr val="accent5"/>
                </a:solidFill>
              </a:rPr>
              <a:t> Mission </a:t>
            </a:r>
          </a:p>
          <a:p>
            <a:pPr marL="0" indent="0">
              <a:buNone/>
            </a:pPr>
            <a:endParaRPr lang="en-US" sz="3200" dirty="0">
              <a:solidFill>
                <a:schemeClr val="accent5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IR spectrum at every point on the sky, </a:t>
            </a:r>
            <a:r>
              <a:rPr lang="en-US" dirty="0">
                <a:solidFill>
                  <a:schemeClr val="accent5"/>
                </a:solidFill>
              </a:rPr>
              <a:t>deep fields at poles </a:t>
            </a:r>
            <a:r>
              <a:rPr lang="en-US" dirty="0">
                <a:solidFill>
                  <a:schemeClr val="tx1"/>
                </a:solidFill>
              </a:rPr>
              <a:t>well-suited for LIM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Accesses several different lines, inc. EoR-era </a:t>
            </a:r>
            <a:r>
              <a:rPr lang="en-US" dirty="0">
                <a:solidFill>
                  <a:schemeClr val="accent5"/>
                </a:solidFill>
              </a:rPr>
              <a:t>Ly⍺</a:t>
            </a:r>
          </a:p>
          <a:p>
            <a:endParaRPr lang="en-US" dirty="0"/>
          </a:p>
        </p:txBody>
      </p:sp>
      <p:pic>
        <p:nvPicPr>
          <p:cNvPr id="5" name="Picture 8" descr="NASA picks mission to make all-sky infrared map | Science | AAAS">
            <a:extLst>
              <a:ext uri="{FF2B5EF4-FFF2-40B4-BE49-F238E27FC236}">
                <a16:creationId xmlns:a16="http://schemas.microsoft.com/office/drawing/2014/main" id="{6CE4DE91-DCCC-8F42-A00A-55BF14504A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2" r="1064"/>
          <a:stretch/>
        </p:blipFill>
        <p:spPr bwMode="auto">
          <a:xfrm flipH="1">
            <a:off x="6462187" y="1825625"/>
            <a:ext cx="47492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58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93DB8-7C8C-2042-B276-FEF38EFA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A1836-D7A4-3742-9E84-9080FDD89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91757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5"/>
                </a:solidFill>
              </a:rPr>
              <a:t>Huge need for theory/modeling effort to understand cross-experiment synergies!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436B6-B61A-2A48-AE3C-D5752477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52"/>
          <a:stretch/>
        </p:blipFill>
        <p:spPr>
          <a:xfrm>
            <a:off x="6489312" y="2743200"/>
            <a:ext cx="5016887" cy="3846511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B9016E-A309-6D41-8179-3DAD64EBCA55}"/>
              </a:ext>
            </a:extLst>
          </p:cNvPr>
          <p:cNvSpPr txBox="1">
            <a:spLocks/>
          </p:cNvSpPr>
          <p:nvPr/>
        </p:nvSpPr>
        <p:spPr>
          <a:xfrm>
            <a:off x="685801" y="3200400"/>
            <a:ext cx="5141067" cy="34865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Example- Dark ages lensing with </a:t>
            </a:r>
            <a:r>
              <a:rPr lang="en-US" dirty="0" err="1"/>
              <a:t>LIMxCMB</a:t>
            </a:r>
            <a:endParaRPr lang="en-US" dirty="0"/>
          </a:p>
          <a:p>
            <a:pPr lvl="1"/>
            <a:r>
              <a:rPr lang="en-US" dirty="0" err="1"/>
              <a:t>Maniyar</a:t>
            </a:r>
            <a:r>
              <a:rPr lang="en-US" dirty="0"/>
              <a:t>+ 2021, arXiv:2106.09005</a:t>
            </a:r>
          </a:p>
          <a:p>
            <a:endParaRPr lang="en-US" dirty="0"/>
          </a:p>
          <a:p>
            <a:r>
              <a:rPr lang="en-US" dirty="0"/>
              <a:t>What other synergies are there?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CIB? </a:t>
            </a:r>
            <a:r>
              <a:rPr lang="en-US" dirty="0" err="1">
                <a:solidFill>
                  <a:schemeClr val="accent5"/>
                </a:solidFill>
              </a:rPr>
              <a:t>kSZ</a:t>
            </a:r>
            <a:r>
              <a:rPr lang="en-US" dirty="0">
                <a:solidFill>
                  <a:schemeClr val="accent5"/>
                </a:solidFill>
              </a:rPr>
              <a:t>? 21cm? ???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89628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58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Lots of intensity mapping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data are coming </a:t>
            </a:r>
            <a:r>
              <a:rPr lang="en-US" sz="4400" dirty="0">
                <a:solidFill>
                  <a:schemeClr val="accent5"/>
                </a:solidFill>
              </a:rPr>
              <a:t>soon!</a:t>
            </a:r>
          </a:p>
        </p:txBody>
      </p:sp>
    </p:spTree>
    <p:extLst>
      <p:ext uri="{BB962C8B-B14F-4D97-AF65-F5344CB8AC3E}">
        <p14:creationId xmlns:p14="http://schemas.microsoft.com/office/powerpoint/2010/main" val="3179188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5794"/>
            <a:ext cx="10515600" cy="1325563"/>
          </a:xfrm>
        </p:spPr>
        <p:txBody>
          <a:bodyPr/>
          <a:lstStyle/>
          <a:p>
            <a:r>
              <a:rPr lang="en-US" dirty="0"/>
              <a:t>Line Intensity Mapping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1AE54-591C-B94A-957C-ADF65E0EB279}"/>
              </a:ext>
            </a:extLst>
          </p:cNvPr>
          <p:cNvSpPr txBox="1"/>
          <p:nvPr/>
        </p:nvSpPr>
        <p:spPr>
          <a:xfrm>
            <a:off x="1560634" y="5929681"/>
            <a:ext cx="9070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</a:schemeClr>
                </a:solidFill>
              </a:rPr>
              <a:t>Faint Galaxies             </a:t>
            </a:r>
            <a:r>
              <a:rPr lang="en-US" sz="2400" dirty="0">
                <a:solidFill>
                  <a:srgbClr val="FF0000"/>
                </a:solidFill>
              </a:rPr>
              <a:t>Bright Galaxies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F2DC71-B08C-9845-9B87-F14805C84915}"/>
              </a:ext>
            </a:extLst>
          </p:cNvPr>
          <p:cNvSpPr/>
          <p:nvPr/>
        </p:nvSpPr>
        <p:spPr>
          <a:xfrm>
            <a:off x="6096000" y="1521357"/>
            <a:ext cx="72223" cy="4408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38C1D-8C30-5C4F-8FAB-30329ED3B025}"/>
              </a:ext>
            </a:extLst>
          </p:cNvPr>
          <p:cNvSpPr txBox="1"/>
          <p:nvPr/>
        </p:nvSpPr>
        <p:spPr>
          <a:xfrm>
            <a:off x="6543329" y="1932893"/>
            <a:ext cx="44353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Consider a </a:t>
            </a:r>
            <a:r>
              <a:rPr lang="en-US" sz="2400" dirty="0">
                <a:solidFill>
                  <a:schemeClr val="accent5"/>
                </a:solidFill>
              </a:rPr>
              <a:t>blind</a:t>
            </a:r>
            <a:r>
              <a:rPr lang="en-US" sz="2400" dirty="0"/>
              <a:t> spectroscopic survey of line emitters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Example- CO(1-0) at z~3 over 2.5 deg</a:t>
            </a:r>
            <a:r>
              <a:rPr lang="en-US" sz="2400" baseline="30000" dirty="0"/>
              <a:t>2</a:t>
            </a:r>
            <a:r>
              <a:rPr lang="en-US" sz="2400" dirty="0"/>
              <a:t> with VLA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 ~4500 hours, can detect </a:t>
            </a:r>
            <a:r>
              <a:rPr lang="en-US" sz="2400" dirty="0">
                <a:solidFill>
                  <a:srgbClr val="FF0000"/>
                </a:solidFill>
              </a:rPr>
              <a:t>red points</a:t>
            </a:r>
            <a:r>
              <a:rPr lang="en-US" sz="2400" dirty="0"/>
              <a:t> (&lt;1% of all sources)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6FB7D8-C702-DD46-B993-8F492BB04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" t="4016" r="49984" b="3079"/>
          <a:stretch/>
        </p:blipFill>
        <p:spPr>
          <a:xfrm>
            <a:off x="1560634" y="1521357"/>
            <a:ext cx="4535366" cy="44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3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5794"/>
            <a:ext cx="10515600" cy="1325563"/>
          </a:xfrm>
        </p:spPr>
        <p:txBody>
          <a:bodyPr/>
          <a:lstStyle/>
          <a:p>
            <a:r>
              <a:rPr lang="en-US" dirty="0"/>
              <a:t>Line Intensity Mapping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C1AE54-591C-B94A-957C-ADF65E0EB279}"/>
              </a:ext>
            </a:extLst>
          </p:cNvPr>
          <p:cNvSpPr txBox="1"/>
          <p:nvPr/>
        </p:nvSpPr>
        <p:spPr>
          <a:xfrm>
            <a:off x="1560634" y="5929681"/>
            <a:ext cx="9070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</a:schemeClr>
                </a:solidFill>
              </a:rPr>
              <a:t>Faint Galaxies             </a:t>
            </a:r>
            <a:r>
              <a:rPr lang="en-US" sz="2400" dirty="0">
                <a:solidFill>
                  <a:srgbClr val="FF0000"/>
                </a:solidFill>
              </a:rPr>
              <a:t>Bright Galaxies</a:t>
            </a:r>
            <a:r>
              <a:rPr lang="en-US" sz="2400" dirty="0">
                <a:solidFill>
                  <a:srgbClr val="C000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FF00"/>
                </a:solidFill>
              </a:rPr>
              <a:t>Line Emission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25869A-75A5-034A-9276-9376C4322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" t="4016" r="2193" b="3079"/>
          <a:stretch/>
        </p:blipFill>
        <p:spPr>
          <a:xfrm>
            <a:off x="1560634" y="1521357"/>
            <a:ext cx="9070732" cy="44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45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5794"/>
            <a:ext cx="10515600" cy="1325563"/>
          </a:xfrm>
        </p:spPr>
        <p:txBody>
          <a:bodyPr/>
          <a:lstStyle/>
          <a:p>
            <a:r>
              <a:rPr lang="en-US" dirty="0"/>
              <a:t>Line Intensity Mapping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21890A3-EF1A-2749-BBE3-BD3A14CA9A31}"/>
              </a:ext>
            </a:extLst>
          </p:cNvPr>
          <p:cNvCxnSpPr>
            <a:cxnSpLocks/>
          </p:cNvCxnSpPr>
          <p:nvPr/>
        </p:nvCxnSpPr>
        <p:spPr>
          <a:xfrm flipH="1">
            <a:off x="5937422" y="1449066"/>
            <a:ext cx="644219" cy="644219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01C35C6-2712-9046-9AF7-E5A98E3D7492}"/>
              </a:ext>
            </a:extLst>
          </p:cNvPr>
          <p:cNvSpPr txBox="1"/>
          <p:nvPr/>
        </p:nvSpPr>
        <p:spPr>
          <a:xfrm>
            <a:off x="4384595" y="1414256"/>
            <a:ext cx="17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Frequency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EA980C-EB0E-6149-879C-EFEBBC6D18E1}"/>
              </a:ext>
            </a:extLst>
          </p:cNvPr>
          <p:cNvSpPr txBox="1"/>
          <p:nvPr/>
        </p:nvSpPr>
        <p:spPr>
          <a:xfrm>
            <a:off x="847483" y="2349716"/>
            <a:ext cx="4435365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Observing Frequency    </a:t>
            </a:r>
          </a:p>
          <a:p>
            <a:pPr algn="ctr"/>
            <a:endParaRPr lang="en-US" sz="2400" dirty="0"/>
          </a:p>
          <a:p>
            <a:pPr algn="ctr"/>
            <a:endParaRPr lang="en-US" sz="900" dirty="0"/>
          </a:p>
          <a:p>
            <a:pPr algn="ctr"/>
            <a:r>
              <a:rPr lang="en-US" sz="2400" dirty="0"/>
              <a:t>Redshift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algn="ctr"/>
            <a:r>
              <a:rPr lang="en-US" sz="2400" dirty="0"/>
              <a:t>Can make </a:t>
            </a:r>
            <a:r>
              <a:rPr lang="en-US" sz="2400" dirty="0">
                <a:solidFill>
                  <a:schemeClr val="accent5"/>
                </a:solidFill>
              </a:rPr>
              <a:t>3D measurements </a:t>
            </a:r>
            <a:r>
              <a:rPr lang="en-US" sz="2400" dirty="0"/>
              <a:t>by observing at many, closely-spaced frequencies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8122748-74AA-D849-93BB-6EE0221CDEC4}"/>
              </a:ext>
            </a:extLst>
          </p:cNvPr>
          <p:cNvCxnSpPr/>
          <p:nvPr/>
        </p:nvCxnSpPr>
        <p:spPr>
          <a:xfrm>
            <a:off x="3037490" y="2816774"/>
            <a:ext cx="0" cy="451945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507CD34-1842-9941-BBF1-385BC7617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9" y="1521357"/>
            <a:ext cx="4113810" cy="38777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DAD181-C529-104F-9DB3-FC33AFE99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79" y="1683004"/>
            <a:ext cx="4113810" cy="38777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E7B8A4-5FB3-0744-B9FB-6D177097E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90" y="1840654"/>
            <a:ext cx="4113810" cy="38777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D8BA724-D3D4-E145-AAEA-98EBAD27A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40" y="1998304"/>
            <a:ext cx="4113810" cy="38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60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580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Galaxy surveys give </a:t>
            </a:r>
            <a:r>
              <a:rPr lang="en-US" sz="4400" dirty="0">
                <a:solidFill>
                  <a:schemeClr val="accent5"/>
                </a:solidFill>
              </a:rPr>
              <a:t>detailed</a:t>
            </a:r>
            <a:r>
              <a:rPr lang="en-US" sz="4400" dirty="0"/>
              <a:t> properties of </a:t>
            </a:r>
            <a:r>
              <a:rPr lang="en-US" sz="4400" dirty="0">
                <a:solidFill>
                  <a:schemeClr val="accent5"/>
                </a:solidFill>
              </a:rPr>
              <a:t>brightest</a:t>
            </a:r>
            <a:r>
              <a:rPr lang="en-US" sz="4400" dirty="0"/>
              <a:t> galaxies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Intensity maps give </a:t>
            </a:r>
            <a:r>
              <a:rPr lang="en-US" sz="4400" dirty="0">
                <a:solidFill>
                  <a:schemeClr val="accent5"/>
                </a:solidFill>
              </a:rPr>
              <a:t>statistical</a:t>
            </a:r>
            <a:r>
              <a:rPr lang="en-US" sz="4400" dirty="0"/>
              <a:t> properties of </a:t>
            </a:r>
            <a:r>
              <a:rPr lang="en-US" sz="4400" dirty="0">
                <a:solidFill>
                  <a:schemeClr val="accent5"/>
                </a:solidFill>
              </a:rPr>
              <a:t>all</a:t>
            </a:r>
            <a:r>
              <a:rPr lang="en-US" sz="4400" dirty="0"/>
              <a:t> galaxies</a:t>
            </a:r>
          </a:p>
        </p:txBody>
      </p:sp>
    </p:spTree>
    <p:extLst>
      <p:ext uri="{BB962C8B-B14F-4D97-AF65-F5344CB8AC3E}">
        <p14:creationId xmlns:p14="http://schemas.microsoft.com/office/powerpoint/2010/main" val="299385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1632BE-3FD7-8348-BDDD-20A3C42A0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990" y="1608188"/>
            <a:ext cx="5724557" cy="4803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DAC5F5-D48A-1D43-B128-AA301E4E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Faint Galaxies at </a:t>
            </a:r>
            <a:r>
              <a:rPr lang="en-US" dirty="0" err="1"/>
              <a:t>EoR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9CA581-8ABD-D74E-B923-984C95940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53" y="1608188"/>
            <a:ext cx="5569582" cy="480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4D51EF-F9C9-F04C-AE15-2042328B68F6}"/>
              </a:ext>
            </a:extLst>
          </p:cNvPr>
          <p:cNvSpPr txBox="1"/>
          <p:nvPr/>
        </p:nvSpPr>
        <p:spPr>
          <a:xfrm>
            <a:off x="7194411" y="4791224"/>
            <a:ext cx="221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ngVLA</a:t>
            </a:r>
            <a:r>
              <a:rPr lang="en-US" dirty="0">
                <a:solidFill>
                  <a:schemeClr val="bg1"/>
                </a:solidFill>
              </a:rPr>
              <a:t>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4010D9-085D-0C40-9943-B21C86B8A11F}"/>
              </a:ext>
            </a:extLst>
          </p:cNvPr>
          <p:cNvSpPr txBox="1"/>
          <p:nvPr/>
        </p:nvSpPr>
        <p:spPr>
          <a:xfrm>
            <a:off x="7194412" y="1906756"/>
            <a:ext cx="221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LIM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27139-8312-F142-9A01-AE6DA353EDD0}"/>
              </a:ext>
            </a:extLst>
          </p:cNvPr>
          <p:cNvSpPr txBox="1"/>
          <p:nvPr/>
        </p:nvSpPr>
        <p:spPr>
          <a:xfrm>
            <a:off x="2247089" y="6100303"/>
            <a:ext cx="2305456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 Luminosity (L</a:t>
            </a:r>
            <a:r>
              <a:rPr lang="en-US" baseline="-25000" dirty="0">
                <a:solidFill>
                  <a:schemeClr val="bg1"/>
                </a:solidFill>
              </a:rPr>
              <a:t>☉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DD9BCC-BCF9-6244-8516-D3C993F39CAF}"/>
              </a:ext>
            </a:extLst>
          </p:cNvPr>
          <p:cNvSpPr txBox="1"/>
          <p:nvPr/>
        </p:nvSpPr>
        <p:spPr>
          <a:xfrm rot="16200000">
            <a:off x="-1243245" y="3871528"/>
            <a:ext cx="3503846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 Luminosity Function (Mpc</a:t>
            </a:r>
            <a:r>
              <a:rPr lang="en-US" baseline="30000" dirty="0">
                <a:solidFill>
                  <a:schemeClr val="bg1"/>
                </a:solidFill>
              </a:rPr>
              <a:t>-3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6BC3B-A744-3941-B0DD-90081F936A76}"/>
              </a:ext>
            </a:extLst>
          </p:cNvPr>
          <p:cNvSpPr txBox="1"/>
          <p:nvPr/>
        </p:nvSpPr>
        <p:spPr>
          <a:xfrm>
            <a:off x="7922480" y="6134869"/>
            <a:ext cx="2979675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Redshift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237EA-94C3-7242-94D1-1EDDC2D69FE8}"/>
              </a:ext>
            </a:extLst>
          </p:cNvPr>
          <p:cNvSpPr txBox="1"/>
          <p:nvPr/>
        </p:nvSpPr>
        <p:spPr>
          <a:xfrm rot="16200000">
            <a:off x="4930364" y="3871527"/>
            <a:ext cx="2979675" cy="276999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Total Emission (</a:t>
            </a:r>
            <a:r>
              <a:rPr lang="en-US" dirty="0" err="1">
                <a:solidFill>
                  <a:schemeClr val="bg1"/>
                </a:solidFill>
              </a:rPr>
              <a:t>μK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6902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58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accent5"/>
                </a:solidFill>
              </a:rPr>
              <a:t>LIM Experiments </a:t>
            </a:r>
            <a:r>
              <a:rPr lang="en-US" sz="4400" dirty="0">
                <a:solidFill>
                  <a:schemeClr val="tx1"/>
                </a:solidFill>
              </a:rPr>
              <a:t>at </a:t>
            </a:r>
            <a:r>
              <a:rPr lang="en-US" sz="4400" dirty="0" err="1">
                <a:solidFill>
                  <a:schemeClr val="tx1"/>
                </a:solidFill>
              </a:rPr>
              <a:t>EoR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43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C332C-C512-9A42-B018-F62C484E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Intensity Mapping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6FCBC-9490-3045-B703-B00391B0D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4"/>
            <a:ext cx="5025216" cy="4448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accent5"/>
                </a:solidFill>
              </a:rPr>
              <a:t>Carbon Monoxide Mapping Array Project (COMAP)</a:t>
            </a:r>
          </a:p>
          <a:p>
            <a:pPr marL="0" indent="0">
              <a:buNone/>
            </a:pPr>
            <a:endParaRPr lang="en-US" sz="3200" dirty="0">
              <a:solidFill>
                <a:schemeClr val="accent5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Currently mapping CO at z~3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Partially funded </a:t>
            </a:r>
            <a:r>
              <a:rPr lang="en-US" dirty="0">
                <a:solidFill>
                  <a:schemeClr val="accent5"/>
                </a:solidFill>
              </a:rPr>
              <a:t>extension to z~7</a:t>
            </a:r>
            <a:r>
              <a:rPr lang="en-US" dirty="0">
                <a:solidFill>
                  <a:schemeClr val="tx1"/>
                </a:solidFill>
              </a:rPr>
              <a:t> upcoming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Maps molecular gas, star formation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3A97FF9-8532-974F-AF85-56FE28C8B3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5832"/>
          <a:stretch/>
        </p:blipFill>
        <p:spPr>
          <a:xfrm>
            <a:off x="6350726" y="1825625"/>
            <a:ext cx="4972186" cy="4351338"/>
          </a:xfrm>
        </p:spPr>
      </p:pic>
    </p:spTree>
    <p:extLst>
      <p:ext uri="{BB962C8B-B14F-4D97-AF65-F5344CB8AC3E}">
        <p14:creationId xmlns:p14="http://schemas.microsoft.com/office/powerpoint/2010/main" val="1367624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2B4F-B5AD-9B42-95E0-54EA44F3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CII Intensity Mapping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73C637-619A-B249-AD29-9B2009FAF5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500" dirty="0">
                <a:solidFill>
                  <a:schemeClr val="accent5"/>
                </a:solidFill>
              </a:rPr>
              <a:t>CONCERTO, TIME, and FYST</a:t>
            </a:r>
          </a:p>
          <a:p>
            <a:pPr marL="0" indent="0">
              <a:buNone/>
            </a:pPr>
            <a:endParaRPr lang="en-US" sz="3600" dirty="0">
              <a:solidFill>
                <a:schemeClr val="accent5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/>
                </a:solidFill>
              </a:rPr>
              <a:t>All targeting CII 158 </a:t>
            </a:r>
            <a:r>
              <a:rPr lang="en-US" sz="3200" dirty="0" err="1">
                <a:solidFill>
                  <a:schemeClr val="tx1"/>
                </a:solidFill>
              </a:rPr>
              <a:t>μm</a:t>
            </a:r>
            <a:r>
              <a:rPr lang="en-US" sz="3200" dirty="0">
                <a:solidFill>
                  <a:schemeClr val="tx1"/>
                </a:solidFill>
              </a:rPr>
              <a:t> at z~7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tx1"/>
                </a:solidFill>
              </a:rPr>
              <a:t>Widely different spectrograph technologies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accent5"/>
                </a:solidFill>
              </a:rPr>
              <a:t>Brighter than CO</a:t>
            </a:r>
            <a:r>
              <a:rPr lang="en-US" sz="3200" dirty="0">
                <a:solidFill>
                  <a:schemeClr val="tx1"/>
                </a:solidFill>
              </a:rPr>
              <a:t>, but has several foreground lines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9E1BC8D-D546-4E46-ADD1-CA2125319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3" r="39328"/>
          <a:stretch/>
        </p:blipFill>
        <p:spPr bwMode="auto">
          <a:xfrm>
            <a:off x="359170" y="1765758"/>
            <a:ext cx="3057130" cy="227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FD781F-5F29-B54A-8C71-E81D2AF80E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19" t="15843" r="17928" b="24166"/>
          <a:stretch/>
        </p:blipFill>
        <p:spPr>
          <a:xfrm flipH="1">
            <a:off x="3099273" y="2794184"/>
            <a:ext cx="2996726" cy="232654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AA687E1-DA2A-964F-9191-921123777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t="13972" r="7142"/>
          <a:stretch/>
        </p:blipFill>
        <p:spPr bwMode="auto">
          <a:xfrm flipH="1">
            <a:off x="945376" y="4043972"/>
            <a:ext cx="2851924" cy="254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5685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{5E21BF70-C0FC-F340-9BBA-312F020E0D16}tf10001123</Template>
  <TotalTime>1591</TotalTime>
  <Words>283</Words>
  <Application>Microsoft Macintosh PowerPoint</Application>
  <PresentationFormat>Widescreen</PresentationFormat>
  <Paragraphs>55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Corbel</vt:lpstr>
      <vt:lpstr>Depth</vt:lpstr>
      <vt:lpstr>Line Intensity Mapping at Reionization</vt:lpstr>
      <vt:lpstr>Line Intensity Mapping</vt:lpstr>
      <vt:lpstr>Line Intensity Mapping</vt:lpstr>
      <vt:lpstr>Line Intensity Mapping</vt:lpstr>
      <vt:lpstr>Galaxy surveys give detailed properties of brightest galaxies  Intensity maps give statistical properties of all galaxies</vt:lpstr>
      <vt:lpstr>Faint Galaxies at EoR</vt:lpstr>
      <vt:lpstr>LIM Experiments at EoR</vt:lpstr>
      <vt:lpstr>CO Intensity Mapping</vt:lpstr>
      <vt:lpstr>CII Intensity Mapping </vt:lpstr>
      <vt:lpstr>Lyman-⍺ Intensity Mapping</vt:lpstr>
      <vt:lpstr>Modeling Limitations</vt:lpstr>
      <vt:lpstr>Lots of intensity mapping  data are coming soon!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Reionization with COMAP-EoR</dc:title>
  <dc:creator>Patrick Breysse</dc:creator>
  <cp:lastModifiedBy>Patrick Breysse</cp:lastModifiedBy>
  <cp:revision>32</cp:revision>
  <dcterms:created xsi:type="dcterms:W3CDTF">2021-07-08T21:56:58Z</dcterms:created>
  <dcterms:modified xsi:type="dcterms:W3CDTF">2021-08-12T01:01:10Z</dcterms:modified>
</cp:coreProperties>
</file>