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5E8A2F-E8B1-46C1-A996-5F17C3325A77}">
  <a:tblStyle styleId="{975E8A2F-E8B1-46C1-A996-5F17C3325A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8136bb3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8136bb3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8136bb3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78136bb3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8136bb3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8136bb3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8136bb3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8136bb3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8136bb3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8136bb3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8136bb3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8136bb3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78136bb3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78136bb3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6e64c9f4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6e64c9f4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6e64c9f4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6e64c9f4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6e64c9f4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6e64c9f4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78136bb3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78136bb3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8136bb3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8136bb3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78136bb3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78136bb3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6e64c9f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6e64c9f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78136bb3e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78136bb3e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01a29777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01a29777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6e64c9f4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6e64c9f4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7a2849e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7a2849e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6e64c9f4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6e64c9f4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581784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9581784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01a297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01a297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fc9709f9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fc9709f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6e64c9f4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6e64c9f4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78136bb3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78136bb3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5aa074e9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5aa074e9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eb854a4d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eb854a4d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7a2849e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7a2849e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89fd74f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289fd74f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8136bb3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8136bb3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48f52e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48f52e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8136bb3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8136bb3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*show plot*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fc9709f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fc9709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8136bb3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8136bb3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Ground-based Measurements of </a:t>
            </a:r>
            <a:r>
              <a:rPr lang="en"/>
              <a:t>Primordial non-Gaussianity with μ-distortions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6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David Zegeye </a:t>
            </a:r>
            <a:r>
              <a:rPr lang="en"/>
              <a:t>and Thomas Crawford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Non-Gaussianity from μ-distortions</a:t>
            </a:r>
            <a:endParaRPr u="sng"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Anisotropies in μ exist if there’s long-wavelength enhancement of the amplitude of small-scale power, (i.e. a squeezed-limit NG.”)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2800"/>
            </a:br>
            <a:r>
              <a:rPr lang="en" sz="2800"/>
              <a:t>μ</a:t>
            </a:r>
            <a:r>
              <a:rPr lang="en" sz="2800"/>
              <a:t>-distortions are useful for probing non-gaussianity at small scales, they can be a way to test inflation </a:t>
            </a:r>
            <a:endParaRPr sz="2800"/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0" r="69145" t="0"/>
          <a:stretch/>
        </p:blipFill>
        <p:spPr>
          <a:xfrm>
            <a:off x="311700" y="2743000"/>
            <a:ext cx="2533349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63575" y="2907200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k</a:t>
            </a:r>
            <a:r>
              <a:rPr baseline="-25000" i="1" lang="en"/>
              <a:t>1</a:t>
            </a:r>
            <a:endParaRPr baseline="-25000" i="1"/>
          </a:p>
        </p:txBody>
      </p:sp>
      <p:sp>
        <p:nvSpPr>
          <p:cNvPr id="124" name="Google Shape;124;p22"/>
          <p:cNvSpPr txBox="1"/>
          <p:nvPr/>
        </p:nvSpPr>
        <p:spPr>
          <a:xfrm>
            <a:off x="1969400" y="3238225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k</a:t>
            </a:r>
            <a:r>
              <a:rPr baseline="-25000" i="1" lang="en"/>
              <a:t>2</a:t>
            </a:r>
            <a:endParaRPr baseline="-25000" i="1"/>
          </a:p>
        </p:txBody>
      </p:sp>
      <p:sp>
        <p:nvSpPr>
          <p:cNvPr id="125" name="Google Shape;125;p22"/>
          <p:cNvSpPr txBox="1"/>
          <p:nvPr/>
        </p:nvSpPr>
        <p:spPr>
          <a:xfrm>
            <a:off x="1297150" y="2725500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k</a:t>
            </a:r>
            <a:r>
              <a:rPr baseline="-25000" i="1" lang="en"/>
              <a:t>3</a:t>
            </a:r>
            <a:endParaRPr baseline="-25000" i="1"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49665" l="65956" r="0" t="0"/>
          <a:stretch/>
        </p:blipFill>
        <p:spPr>
          <a:xfrm>
            <a:off x="2845038" y="2757300"/>
            <a:ext cx="6270925" cy="6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69694" r="12001" t="45578"/>
          <a:stretch/>
        </p:blipFill>
        <p:spPr>
          <a:xfrm>
            <a:off x="5229088" y="3376850"/>
            <a:ext cx="1502850" cy="7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Temperature</a:t>
            </a:r>
            <a:r>
              <a:rPr lang="en" sz="2800"/>
              <a:t> anisotropies</a:t>
            </a:r>
            <a:r>
              <a:rPr lang="en" sz="2800"/>
              <a:t> and μ are only correlated for squeezed limit non-gaussianities beyond consistency relationship (Cabass et al. 2018)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Testing inflation from μ-distortions</a:t>
            </a:r>
            <a:endParaRPr u="sng"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50027"/>
          <a:stretch/>
        </p:blipFill>
        <p:spPr>
          <a:xfrm>
            <a:off x="559075" y="2651525"/>
            <a:ext cx="3133824" cy="2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125" y="3339500"/>
            <a:ext cx="2183650" cy="9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5051650" y="2929950"/>
            <a:ext cx="25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Single field inflation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2334" t="0"/>
          <a:stretch/>
        </p:blipFill>
        <p:spPr>
          <a:xfrm>
            <a:off x="2975000" y="1170125"/>
            <a:ext cx="6096001" cy="3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Foregrounds strongly obscure μ-distortions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1306" l="0" r="0" t="1906"/>
          <a:stretch/>
        </p:blipFill>
        <p:spPr>
          <a:xfrm>
            <a:off x="69925" y="1396350"/>
            <a:ext cx="3013024" cy="374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024" y="393275"/>
            <a:ext cx="1215975" cy="6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 with space-based instruments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1" name="Google Shape;151;p25"/>
          <p:cNvSpPr txBox="1"/>
          <p:nvPr>
            <p:ph type="title"/>
          </p:nvPr>
        </p:nvSpPr>
        <p:spPr>
          <a:xfrm>
            <a:off x="684875" y="4419550"/>
            <a:ext cx="5533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Remazeilles and Chluba (2018)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2689"/>
            <a:ext cx="8520601" cy="3091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5237725" y="2857600"/>
            <a:ext cx="21525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σ(f</a:t>
            </a:r>
            <a:r>
              <a:rPr baseline="-25000" lang="en"/>
              <a:t>nl</a:t>
            </a:r>
            <a:r>
              <a:rPr lang="en"/>
              <a:t>) = 2929 </a:t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837275" y="2857600"/>
            <a:ext cx="21525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σ(f</a:t>
            </a:r>
            <a:r>
              <a:rPr baseline="-25000" lang="en"/>
              <a:t>nl</a:t>
            </a:r>
            <a:r>
              <a:rPr lang="en"/>
              <a:t>) = 371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 with Ground-based instruments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Benefits:</a:t>
            </a:r>
            <a:endParaRPr sz="2800"/>
          </a:p>
          <a:p>
            <a:pPr indent="-406400" lvl="0" marL="9144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Cheaper</a:t>
            </a:r>
            <a:endParaRPr sz="2800"/>
          </a:p>
          <a:p>
            <a:pPr indent="-4064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Easier to build/upgrade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Concerns:</a:t>
            </a:r>
            <a:endParaRPr sz="2800"/>
          </a:p>
          <a:p>
            <a:pPr indent="-406400" lvl="0" marL="9144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Atmosphere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Observations with a Ground-based instrument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frequency bands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9242"/>
            <a:ext cx="9144000" cy="193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5" y="3103025"/>
            <a:ext cx="8989250" cy="17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Cross-spectra</a:t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188" y="1076275"/>
            <a:ext cx="25336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138" y="2029038"/>
            <a:ext cx="23410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4563" y="2944900"/>
            <a:ext cx="2221603" cy="5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6750" y="3784663"/>
            <a:ext cx="63055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375" y="3841813"/>
            <a:ext cx="21717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C</a:t>
            </a:r>
            <a:r>
              <a:rPr baseline="30000" lang="en"/>
              <a:t>μμ</a:t>
            </a:r>
            <a:r>
              <a:rPr lang="en"/>
              <a:t> noise using Constrained ILC</a:t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125" y="1170963"/>
            <a:ext cx="54197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25" y="1876675"/>
            <a:ext cx="72675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968" y="3569249"/>
            <a:ext cx="437007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4699850"/>
            <a:ext cx="5533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Remazeilles &amp; Chluba (2018)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C</a:t>
            </a:r>
            <a:r>
              <a:rPr baseline="30000" lang="en"/>
              <a:t>μμ</a:t>
            </a:r>
            <a:r>
              <a:rPr lang="en"/>
              <a:t> noise using Constrained ILC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13" y="1431400"/>
            <a:ext cx="65341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325" y="2749588"/>
            <a:ext cx="47053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325" y="4416463"/>
            <a:ext cx="221932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 use the Fisher Matrix method to measure</a:t>
            </a:r>
            <a:r>
              <a:rPr lang="en" sz="2800"/>
              <a:t> signal-to-noise of C</a:t>
            </a:r>
            <a:r>
              <a:rPr baseline="30000" lang="en" sz="2800"/>
              <a:t>μT</a:t>
            </a:r>
            <a:r>
              <a:rPr lang="en" sz="2800"/>
              <a:t> </a:t>
            </a:r>
            <a:r>
              <a:rPr lang="en" sz="2800"/>
              <a:t>and its dependence on f</a:t>
            </a:r>
            <a:r>
              <a:rPr baseline="-25000" lang="en" sz="2800"/>
              <a:t>nl</a:t>
            </a:r>
            <a:endParaRPr baseline="-25000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Fisher Matrix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25" y="4091300"/>
            <a:ext cx="23050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213" y="4129400"/>
            <a:ext cx="33813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388" y="2247900"/>
            <a:ext cx="675322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Early Universe observables </a:t>
            </a:r>
            <a:br>
              <a:rPr lang="en" sz="2100"/>
            </a:br>
            <a:r>
              <a:rPr lang="en" sz="2100"/>
              <a:t>are statistically homogenous </a:t>
            </a:r>
            <a:br>
              <a:rPr lang="en" sz="2100"/>
            </a:br>
            <a:r>
              <a:rPr lang="en" sz="2100"/>
              <a:t>and isotropic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Any observed perturbations </a:t>
            </a:r>
            <a:br>
              <a:rPr lang="en" sz="2100"/>
            </a:br>
            <a:r>
              <a:rPr lang="en" sz="2100"/>
              <a:t>believed to be quantum-scale </a:t>
            </a:r>
            <a:br>
              <a:rPr lang="en" sz="2100"/>
            </a:br>
            <a:r>
              <a:rPr lang="en" sz="2100"/>
              <a:t>fluctuations stretched to </a:t>
            </a:r>
            <a:br>
              <a:rPr lang="en" sz="2100"/>
            </a:br>
            <a:r>
              <a:rPr lang="en" sz="2100"/>
              <a:t>macroscopic scales by inflation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Early Universe</a:t>
            </a:r>
            <a:r>
              <a:rPr lang="en" u="sng"/>
              <a:t> Gaussianity</a:t>
            </a:r>
            <a:endParaRPr u="sng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450" y="1017725"/>
            <a:ext cx="4774551" cy="41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Cosmic-variance limits on f</a:t>
            </a:r>
            <a:r>
              <a:rPr baseline="-25000" lang="en"/>
              <a:t>nl</a:t>
            </a:r>
            <a:r>
              <a:rPr lang="en"/>
              <a:t> with μ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650" y="1156150"/>
            <a:ext cx="512389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7100250" y="2815088"/>
            <a:ext cx="1900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Cabass et al. (2018)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7333500" y="3460275"/>
            <a:ext cx="1434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σ(f</a:t>
            </a:r>
            <a:r>
              <a:rPr baseline="-25000" lang="en" sz="1800"/>
              <a:t>nl</a:t>
            </a:r>
            <a:r>
              <a:rPr lang="en" sz="1800"/>
              <a:t>) ~ 10</a:t>
            </a:r>
            <a:r>
              <a:rPr baseline="30000" lang="en" sz="1800"/>
              <a:t>-4</a:t>
            </a:r>
            <a:endParaRPr baseline="30000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μT and μE cross-correlations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613" y="1152475"/>
            <a:ext cx="5924773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Atmosphere increases noise at low-ℓ  </a:t>
            </a:r>
            <a:endParaRPr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6169950" y="803200"/>
            <a:ext cx="306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Atmosphere is present </a:t>
            </a:r>
            <a:br>
              <a:rPr lang="en" sz="2100"/>
            </a:br>
            <a:r>
              <a:rPr lang="en" sz="2100"/>
              <a:t>in all frequency bands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Correlates detectors, </a:t>
            </a:r>
            <a:br>
              <a:rPr lang="en" sz="2100"/>
            </a:br>
            <a:r>
              <a:rPr lang="en" sz="2100"/>
              <a:t>implying atmosphere </a:t>
            </a:r>
            <a:br>
              <a:rPr lang="en" sz="2100"/>
            </a:br>
            <a:r>
              <a:rPr lang="en" sz="2100"/>
              <a:t>can be separated out </a:t>
            </a:r>
            <a:br>
              <a:rPr lang="en" sz="2100"/>
            </a:br>
            <a:r>
              <a:rPr lang="en" sz="2100"/>
              <a:t>of observation</a:t>
            </a:r>
            <a:endParaRPr sz="2800"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" y="1408700"/>
            <a:ext cx="5952250" cy="29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/>
        </p:nvSpPr>
        <p:spPr>
          <a:xfrm>
            <a:off x="1203600" y="4471025"/>
            <a:ext cx="67368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CMB-S4 constraints on fnl 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foregrounds or atmosphere: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CMB-S4: σ(f</a:t>
            </a:r>
            <a:r>
              <a:rPr baseline="-25000" lang="en" sz="2800"/>
              <a:t>nl</a:t>
            </a:r>
            <a:r>
              <a:rPr lang="en" sz="2800"/>
              <a:t>) ~ 33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Foregrounds &amp;</a:t>
            </a:r>
            <a:r>
              <a:rPr lang="en" sz="2800"/>
              <a:t> atmosphere is 99.9% correlated: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CMB-S4: σ(</a:t>
            </a:r>
            <a:r>
              <a:rPr lang="en" sz="2800"/>
              <a:t>f</a:t>
            </a:r>
            <a:r>
              <a:rPr baseline="-25000" lang="en" sz="2800"/>
              <a:t>nl</a:t>
            </a:r>
            <a:r>
              <a:rPr lang="en" sz="2800"/>
              <a:t>) ~ 1700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Foregrounds &amp;</a:t>
            </a:r>
            <a:r>
              <a:rPr lang="en" sz="2800"/>
              <a:t> atmosphere is 100% correlated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CMB-S4: σ(f</a:t>
            </a:r>
            <a:r>
              <a:rPr baseline="-25000" lang="en" sz="2800"/>
              <a:t>nl</a:t>
            </a:r>
            <a:r>
              <a:rPr lang="en" sz="2800"/>
              <a:t>) ~ 980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μ</a:t>
            </a:r>
            <a:r>
              <a:rPr lang="en"/>
              <a:t> peaks at lower frequencies</a:t>
            </a:r>
            <a:endParaRPr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5778600" y="1694925"/>
            <a:ext cx="3206100" cy="22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Additional detectors at lower frequencies should have better observations of μ and constrain the </a:t>
            </a:r>
            <a:r>
              <a:rPr lang="en" sz="2100"/>
              <a:t>foreground</a:t>
            </a:r>
            <a:r>
              <a:rPr lang="en" sz="2100"/>
              <a:t> degrees of freedom</a:t>
            </a:r>
            <a:endParaRPr sz="280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75" y="1306775"/>
            <a:ext cx="5259029" cy="35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SKA is expected to observe from 50 MHz - 20 GHz!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288" y="3790950"/>
            <a:ext cx="43815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825" y="857550"/>
            <a:ext cx="5582424" cy="31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CMB-S4 + SKA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</p:txBody>
      </p:sp>
      <p:graphicFrame>
        <p:nvGraphicFramePr>
          <p:cNvPr id="257" name="Google Shape;257;p38"/>
          <p:cNvGraphicFramePr/>
          <p:nvPr/>
        </p:nvGraphicFramePr>
        <p:xfrm>
          <a:off x="707250" y="108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{975E8A2F-E8B1-46C1-A996-5F17C3325A77}</a:tableStyleId>
              </a:tblPr>
              <a:tblGrid>
                <a:gridCol w="2527450"/>
                <a:gridCol w="2527450"/>
                <a:gridCol w="2527450"/>
              </a:tblGrid>
              <a:tr h="11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CMB-S4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σ(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f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nl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) w/ no foregrounds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σ(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f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nl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) w/ foregrounds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CMB-S4 Alone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980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S4+SKA1-MID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33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40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S4+SKA2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0.5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1.1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ℓ</a:t>
            </a:r>
            <a:r>
              <a:rPr baseline="-25000" lang="en"/>
              <a:t>min</a:t>
            </a:r>
            <a:r>
              <a:rPr lang="en"/>
              <a:t> cutoffs</a:t>
            </a:r>
            <a:endParaRPr/>
          </a:p>
        </p:txBody>
      </p:sp>
      <p:sp>
        <p:nvSpPr>
          <p:cNvPr id="263" name="Google Shape;26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</p:txBody>
      </p:sp>
      <p:graphicFrame>
        <p:nvGraphicFramePr>
          <p:cNvPr id="264" name="Google Shape;264;p39"/>
          <p:cNvGraphicFramePr/>
          <p:nvPr/>
        </p:nvGraphicFramePr>
        <p:xfrm>
          <a:off x="952500" y="170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{975E8A2F-E8B1-46C1-A996-5F17C3325A77}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S4+SKA2</a:t>
                      </a:r>
                      <a:endParaRPr sz="2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σ(f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nl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) w/ no foregrounds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σ(f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nl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) w/ f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oregrounds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min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 =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0.5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1.1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baseline="-25000" lang="en" sz="2800">
                          <a:solidFill>
                            <a:schemeClr val="dk2"/>
                          </a:solidFill>
                        </a:rPr>
                        <a:t>min</a:t>
                      </a:r>
                      <a:r>
                        <a:rPr lang="en" sz="2800">
                          <a:solidFill>
                            <a:schemeClr val="dk2"/>
                          </a:solidFill>
                        </a:rPr>
                        <a:t> = 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0.8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800">
                          <a:solidFill>
                            <a:schemeClr val="dk2"/>
                          </a:solidFill>
                        </a:rPr>
                        <a:t>~ 1.7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Constraints on </a:t>
            </a:r>
            <a:r>
              <a:rPr lang="en" sz="2800"/>
              <a:t>f</a:t>
            </a:r>
            <a:r>
              <a:rPr baseline="-25000" lang="en" sz="2800"/>
              <a:t>nl</a:t>
            </a:r>
            <a:r>
              <a:rPr lang="en" sz="2800"/>
              <a:t> from </a:t>
            </a:r>
            <a:r>
              <a:rPr lang="en" sz="2800"/>
              <a:t>μ-distortions will be better than Planck, and comparable to future measurements from LSS &amp; 21cm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Investigate models that generate measurable fnl at the scales μ-distortions probe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Suggest optimal instrument specifications for sigma(</a:t>
            </a:r>
            <a:r>
              <a:rPr lang="en" sz="2800"/>
              <a:t>f</a:t>
            </a:r>
            <a:r>
              <a:rPr baseline="-25000" lang="en" sz="2800"/>
              <a:t>nl</a:t>
            </a:r>
            <a:r>
              <a:rPr lang="en" sz="2800"/>
              <a:t>) &lt; 1 detection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acoustic damping of small power:</a:t>
            </a:r>
            <a:endParaRPr/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88" y="2003450"/>
            <a:ext cx="637222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Those perturbations should </a:t>
            </a:r>
            <a:br>
              <a:rPr lang="en" sz="2100"/>
            </a:br>
            <a:r>
              <a:rPr lang="en" sz="2100"/>
              <a:t>follow a Gaussian distribution, </a:t>
            </a:r>
            <a:br>
              <a:rPr lang="en" sz="2100"/>
            </a:br>
            <a:r>
              <a:rPr lang="en" sz="2100"/>
              <a:t>for non-interacting quantum fields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Some level of non-gaussianities </a:t>
            </a:r>
            <a:br>
              <a:rPr lang="en" sz="2100"/>
            </a:br>
            <a:r>
              <a:rPr lang="en" sz="2100"/>
              <a:t>expected in slow roll inflation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Can characterize based on how </a:t>
            </a:r>
            <a:br>
              <a:rPr lang="en" sz="2100"/>
            </a:br>
            <a:r>
              <a:rPr lang="en" sz="2100"/>
              <a:t>much they deviate from Φ</a:t>
            </a:r>
            <a:r>
              <a:rPr baseline="-25000" lang="en" sz="2100"/>
              <a:t>G</a:t>
            </a:r>
            <a:r>
              <a:rPr lang="en" sz="2100"/>
              <a:t> ~ 10</a:t>
            </a:r>
            <a:r>
              <a:rPr baseline="30000" lang="en" sz="2100"/>
              <a:t>-5</a:t>
            </a:r>
            <a:endParaRPr b="1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Φ = Φ</a:t>
            </a:r>
            <a:r>
              <a:rPr b="1" baseline="-25000" lang="en" sz="2500"/>
              <a:t>G </a:t>
            </a:r>
            <a:r>
              <a:rPr b="1" lang="en" sz="2500"/>
              <a:t>+ f</a:t>
            </a:r>
            <a:r>
              <a:rPr b="1" baseline="-25000" lang="en" sz="2500"/>
              <a:t>NL</a:t>
            </a:r>
            <a:r>
              <a:rPr b="1" lang="en" sz="2500"/>
              <a:t>Φ</a:t>
            </a:r>
            <a:r>
              <a:rPr b="1" baseline="-25000" lang="en" sz="2500"/>
              <a:t>G</a:t>
            </a:r>
            <a:r>
              <a:rPr b="1" baseline="30000" lang="en" sz="2500"/>
              <a:t>2</a:t>
            </a:r>
            <a:endParaRPr b="1" baseline="30000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Early Universe Gaussianity</a:t>
            </a:r>
            <a:endParaRPr u="sng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450" y="1017725"/>
            <a:ext cx="4774551" cy="41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μ-distortions</a:t>
            </a:r>
            <a:endParaRPr u="sng"/>
          </a:p>
        </p:txBody>
      </p:sp>
      <p:sp>
        <p:nvSpPr>
          <p:cNvPr id="283" name="Google Shape;28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μ is proportional to density anisotropies of photons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50" y="2437363"/>
            <a:ext cx="65151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00" y="1381075"/>
            <a:ext cx="34671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μ is proportional to </a:t>
            </a:r>
            <a:br>
              <a:rPr lang="en" sz="2800"/>
            </a:br>
            <a:r>
              <a:rPr lang="en" sz="2800"/>
              <a:t>the power spectrum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If power increases</a:t>
            </a:r>
            <a:br>
              <a:rPr lang="en" sz="2800"/>
            </a:br>
            <a:r>
              <a:rPr lang="en" sz="2800"/>
              <a:t>on small scales,</a:t>
            </a:r>
            <a:br>
              <a:rPr lang="en" sz="2800"/>
            </a:br>
            <a:r>
              <a:rPr lang="en" sz="2800"/>
              <a:t>μ-distortions will </a:t>
            </a:r>
            <a:br>
              <a:rPr lang="en" sz="2800"/>
            </a:br>
            <a:r>
              <a:rPr lang="en" sz="2800"/>
              <a:t>be larger, better f</a:t>
            </a:r>
            <a:r>
              <a:rPr baseline="-25000" lang="en" sz="2800"/>
              <a:t>nl</a:t>
            </a:r>
            <a:br>
              <a:rPr lang="en" sz="2800"/>
            </a:br>
            <a:r>
              <a:rPr lang="en" sz="2800"/>
              <a:t>constraints</a:t>
            </a:r>
            <a:endParaRPr sz="2800"/>
          </a:p>
        </p:txBody>
      </p:sp>
      <p:pic>
        <p:nvPicPr>
          <p:cNvPr id="292" name="Google Shape;2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153" y="1001750"/>
            <a:ext cx="5465851" cy="37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3"/>
          <p:cNvSpPr txBox="1"/>
          <p:nvPr/>
        </p:nvSpPr>
        <p:spPr>
          <a:xfrm>
            <a:off x="4388750" y="4719600"/>
            <a:ext cx="45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Borrowed from </a:t>
            </a:r>
            <a:r>
              <a:rPr lang="en"/>
              <a:t>Kitajima (13th Rencontres du Vietnam)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Atmosphere</a:t>
            </a:r>
            <a:endParaRPr/>
          </a:p>
        </p:txBody>
      </p:sp>
      <p:sp>
        <p:nvSpPr>
          <p:cNvPr id="299" name="Google Shape;299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Since atmosphere is present in all frequency bands, detectors are correlated, implying atmosphere can be </a:t>
            </a:r>
            <a:r>
              <a:rPr lang="en" sz="2100"/>
              <a:t>separated</a:t>
            </a:r>
            <a:r>
              <a:rPr lang="en" sz="2100"/>
              <a:t> out of observations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250" y="1978425"/>
            <a:ext cx="6063500" cy="30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the official CMB-S4 numbers</a:t>
            </a:r>
            <a:endParaRPr/>
          </a:p>
        </p:txBody>
      </p:sp>
      <p:sp>
        <p:nvSpPr>
          <p:cNvPr id="306" name="Google Shape;30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frequency bands</a:t>
            </a:r>
            <a:endParaRPr/>
          </a:p>
        </p:txBody>
      </p:sp>
      <p:pic>
        <p:nvPicPr>
          <p:cNvPr id="307" name="Google Shape;3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75" y="1261375"/>
            <a:ext cx="80391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550" y="2939663"/>
            <a:ext cx="61817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/>
              <a:t>CMB</a:t>
            </a:r>
            <a:r>
              <a:rPr lang="en" u="sng"/>
              <a:t> at small scales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Planck 2018 places </a:t>
            </a:r>
            <a:br>
              <a:rPr lang="en" sz="2100"/>
            </a:br>
            <a:r>
              <a:rPr lang="en" sz="2100"/>
              <a:t>constraints large-scale f</a:t>
            </a:r>
            <a:r>
              <a:rPr baseline="-25000" lang="en" sz="2100"/>
              <a:t>nl</a:t>
            </a:r>
            <a:r>
              <a:rPr lang="en" sz="2100"/>
              <a:t> &lt; 10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Acoustic (Silk) damping of CMB oscillations </a:t>
            </a:r>
            <a:r>
              <a:rPr lang="en" sz="2100"/>
              <a:t>suppresses</a:t>
            </a:r>
            <a:r>
              <a:rPr lang="en" sz="2100"/>
              <a:t> power at small scales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Want new methods and more statistics to probe non-</a:t>
            </a:r>
            <a:br>
              <a:rPr lang="en" sz="2100"/>
            </a:br>
            <a:r>
              <a:rPr lang="en" sz="2100"/>
              <a:t>gaussianity</a:t>
            </a:r>
            <a:endParaRPr sz="21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925" y="1029338"/>
            <a:ext cx="4747599" cy="35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896900" y="4627450"/>
            <a:ext cx="18870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Bartelmann (2002)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Calories (energy) of our soup:</a:t>
            </a:r>
            <a:endParaRPr sz="2800"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Early universe as a Photon-baryon plasma soup</a:t>
            </a:r>
            <a:endParaRPr u="sng"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38499" t="0"/>
          <a:stretch/>
        </p:blipFill>
        <p:spPr>
          <a:xfrm>
            <a:off x="385770" y="2552700"/>
            <a:ext cx="5149074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38499" t="0"/>
          <a:stretch/>
        </p:blipFill>
        <p:spPr>
          <a:xfrm>
            <a:off x="385770" y="3390900"/>
            <a:ext cx="5149074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Energy thermalized by double Compton scattering and thermal Bremsstrahlung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Photons # can change without changing total energy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Calories:</a:t>
            </a:r>
            <a:endParaRPr sz="2800"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Photon-baryon plasma soup: z &gt; 2*10</a:t>
            </a:r>
            <a:r>
              <a:rPr baseline="30000" lang="en" u="sng"/>
              <a:t>6</a:t>
            </a:r>
            <a:endParaRPr baseline="300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75" y="3390900"/>
            <a:ext cx="83724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</a:t>
            </a:r>
            <a:r>
              <a:rPr lang="en" sz="2800"/>
              <a:t>ouble Compton and </a:t>
            </a:r>
            <a:r>
              <a:rPr lang="en" sz="2800"/>
              <a:t>Bremsstrahlung are</a:t>
            </a:r>
            <a:r>
              <a:rPr lang="en" sz="2800"/>
              <a:t> inefficient 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Single </a:t>
            </a:r>
            <a:r>
              <a:rPr lang="en" sz="2800"/>
              <a:t>Compton</a:t>
            </a:r>
            <a:r>
              <a:rPr lang="en" sz="2800"/>
              <a:t> preserves photon #, </a:t>
            </a:r>
            <a:br>
              <a:rPr lang="en" sz="2800"/>
            </a:br>
            <a:r>
              <a:rPr lang="en" sz="2800"/>
              <a:t>blackbody distribution is distorted. 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/>
              <a:t>Calories:</a:t>
            </a:r>
            <a:endParaRPr sz="2800"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Photon-baryon plasma</a:t>
            </a:r>
            <a:r>
              <a:rPr lang="en" u="sng"/>
              <a:t> soup: 5*10</a:t>
            </a:r>
            <a:r>
              <a:rPr baseline="30000" lang="en" u="sng"/>
              <a:t>4</a:t>
            </a:r>
            <a:r>
              <a:rPr lang="en" u="sng"/>
              <a:t> &lt; z &lt; 2*10</a:t>
            </a:r>
            <a:r>
              <a:rPr baseline="30000" lang="en" u="sng"/>
              <a:t>6</a:t>
            </a:r>
            <a:endParaRPr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Since we are not at equilibrium, </a:t>
            </a:r>
            <a:br>
              <a:rPr lang="en" sz="2100"/>
            </a:br>
            <a:r>
              <a:rPr lang="en" sz="2100"/>
              <a:t>fewer photons than in a blackbody </a:t>
            </a:r>
            <a:br>
              <a:rPr lang="en" sz="2100"/>
            </a:br>
            <a:r>
              <a:rPr lang="en" sz="2100"/>
              <a:t>→ energy release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2100"/>
            </a:br>
            <a:br>
              <a:rPr lang="en" sz="2100"/>
            </a:br>
            <a:r>
              <a:rPr lang="en" sz="2100"/>
              <a:t>Energy injection relates </a:t>
            </a:r>
            <a:r>
              <a:rPr lang="en" sz="2100"/>
              <a:t>μ to</a:t>
            </a:r>
            <a:br>
              <a:rPr lang="en" sz="2100"/>
            </a:br>
            <a:r>
              <a:rPr lang="en" sz="2100"/>
              <a:t>density anisotropies of photons</a:t>
            </a:r>
            <a:endParaRPr sz="21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207492"/>
            <a:ext cx="4572001" cy="330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65425"/>
            <a:ext cx="34671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μ</a:t>
            </a:r>
            <a:r>
              <a:rPr lang="en" u="sng"/>
              <a:t>-distortion scale</a:t>
            </a:r>
            <a:endParaRPr u="sng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From μ being related to </a:t>
            </a:r>
            <a:br>
              <a:rPr lang="en" sz="2800"/>
            </a:br>
            <a:r>
              <a:rPr lang="en" sz="2800"/>
              <a:t>the primordial power </a:t>
            </a:r>
            <a:br>
              <a:rPr lang="en" sz="2800"/>
            </a:br>
            <a:r>
              <a:rPr lang="en" sz="2800"/>
              <a:t>spectra, μ-distortions</a:t>
            </a:r>
            <a:br>
              <a:rPr lang="en" sz="2800"/>
            </a:br>
            <a:r>
              <a:rPr lang="en" sz="2800"/>
              <a:t>p</a:t>
            </a:r>
            <a:r>
              <a:rPr lang="en" sz="2800"/>
              <a:t>robe damping on </a:t>
            </a:r>
            <a:br>
              <a:rPr lang="en" sz="2800"/>
            </a:br>
            <a:r>
              <a:rPr lang="en" sz="2800"/>
              <a:t>scales from:  </a:t>
            </a:r>
            <a:br>
              <a:rPr lang="en" sz="2800"/>
            </a:br>
            <a:br>
              <a:rPr lang="en" sz="2800"/>
            </a:br>
            <a:r>
              <a:rPr i="1" lang="en" sz="2800"/>
              <a:t>k ~</a:t>
            </a:r>
            <a:r>
              <a:rPr lang="en" sz="2800"/>
              <a:t> 50 - 10</a:t>
            </a:r>
            <a:r>
              <a:rPr baseline="30000" lang="en" sz="2800"/>
              <a:t>4</a:t>
            </a:r>
            <a:r>
              <a:rPr lang="en" sz="2800"/>
              <a:t> Mpc</a:t>
            </a:r>
            <a:r>
              <a:rPr baseline="30000" lang="en" sz="2800"/>
              <a:t>-1</a:t>
            </a:r>
            <a:endParaRPr baseline="30000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2800"/>
            </a:b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029" y="1017725"/>
            <a:ext cx="4821096" cy="32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5692175" y="4568875"/>
            <a:ext cx="23445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Pajer &amp; Zaldarriaga (2012)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6478175" y="2571750"/>
            <a:ext cx="92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21 cm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