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2" r:id="rId2"/>
    <p:sldId id="258" r:id="rId3"/>
    <p:sldId id="257" r:id="rId4"/>
    <p:sldId id="267" r:id="rId5"/>
    <p:sldId id="272" r:id="rId6"/>
    <p:sldId id="268" r:id="rId7"/>
    <p:sldId id="271" r:id="rId8"/>
    <p:sldId id="273" r:id="rId9"/>
    <p:sldId id="266"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876"/>
    <a:srgbClr val="5435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C5D7BC-A1CE-D791-1234-AB8847A12115}" v="68" dt="2021-08-04T22:11:55.554"/>
    <p1510:client id="{80A95AE3-2931-6599-12EE-5EC59A4B12EE}" v="166" dt="2021-08-04T22:05:44.011"/>
    <p1510:client id="{9392B103-DAB0-5A46-9053-EEDFA9D735A1}" v="74" dt="2021-08-04T22:24:37.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9EF05-D0BE-944C-BCCB-F01FB1C6CF11}" type="datetimeFigureOut">
              <a:rPr lang="en-US" smtClean="0"/>
              <a:t>8/4/2021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7DF97-8013-304D-B313-6F429857D4D9}" type="slidenum">
              <a:rPr lang="en-US" smtClean="0"/>
              <a:t>‹#›</a:t>
            </a:fld>
            <a:endParaRPr lang="en-US"/>
          </a:p>
        </p:txBody>
      </p:sp>
    </p:spTree>
    <p:extLst>
      <p:ext uri="{BB962C8B-B14F-4D97-AF65-F5344CB8AC3E}">
        <p14:creationId xmlns:p14="http://schemas.microsoft.com/office/powerpoint/2010/main" val="340888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7DF97-8013-304D-B313-6F429857D4D9}" type="slidenum">
              <a:rPr lang="en-US" smtClean="0"/>
              <a:t>2</a:t>
            </a:fld>
            <a:endParaRPr lang="en-US"/>
          </a:p>
        </p:txBody>
      </p:sp>
    </p:spTree>
    <p:extLst>
      <p:ext uri="{BB962C8B-B14F-4D97-AF65-F5344CB8AC3E}">
        <p14:creationId xmlns:p14="http://schemas.microsoft.com/office/powerpoint/2010/main" val="3151565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7DF97-8013-304D-B313-6F429857D4D9}" type="slidenum">
              <a:rPr lang="en-US" smtClean="0"/>
              <a:t>7</a:t>
            </a:fld>
            <a:endParaRPr lang="en-US"/>
          </a:p>
        </p:txBody>
      </p:sp>
    </p:spTree>
    <p:extLst>
      <p:ext uri="{BB962C8B-B14F-4D97-AF65-F5344CB8AC3E}">
        <p14:creationId xmlns:p14="http://schemas.microsoft.com/office/powerpoint/2010/main" val="2095427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7DF97-8013-304D-B313-6F429857D4D9}" type="slidenum">
              <a:rPr lang="en-US" smtClean="0"/>
              <a:t>8</a:t>
            </a:fld>
            <a:endParaRPr lang="en-US"/>
          </a:p>
        </p:txBody>
      </p:sp>
    </p:spTree>
    <p:extLst>
      <p:ext uri="{BB962C8B-B14F-4D97-AF65-F5344CB8AC3E}">
        <p14:creationId xmlns:p14="http://schemas.microsoft.com/office/powerpoint/2010/main" val="2873986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A575-84D4-CC48-A744-09F5FF6366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480431-C583-334F-A9B1-32F950D6AC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94E4FE-314A-BB41-A7EB-22472D78781F}"/>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5" name="Footer Placeholder 4">
            <a:extLst>
              <a:ext uri="{FF2B5EF4-FFF2-40B4-BE49-F238E27FC236}">
                <a16:creationId xmlns:a16="http://schemas.microsoft.com/office/drawing/2014/main" id="{5A17AE71-39AF-C346-9FA2-287E17D54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54393-08EF-D247-BC05-F7CD995375EF}"/>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1418004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7477-75BC-534C-8614-95E4B698B7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DD89AD-1825-F34E-9536-2241BF578C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18CEB-1103-A74F-8D33-B422319B8F2A}"/>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5" name="Footer Placeholder 4">
            <a:extLst>
              <a:ext uri="{FF2B5EF4-FFF2-40B4-BE49-F238E27FC236}">
                <a16:creationId xmlns:a16="http://schemas.microsoft.com/office/drawing/2014/main" id="{5268F547-5795-2C47-BFA6-B946BA13C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87626-85B6-0949-8069-66AAAC643F4A}"/>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168683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D07881-FEFB-A240-B7C5-7F53D1F827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B2C183-39A5-9D40-A390-2A5DD98F78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3B1B0-4736-F148-A66E-F7C5C98FE4B9}"/>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5" name="Footer Placeholder 4">
            <a:extLst>
              <a:ext uri="{FF2B5EF4-FFF2-40B4-BE49-F238E27FC236}">
                <a16:creationId xmlns:a16="http://schemas.microsoft.com/office/drawing/2014/main" id="{1CAEDD03-F296-6743-A581-598DC9297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0A89D-20B5-F747-8052-279D9AAF9CFD}"/>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137207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6DC3-E350-C946-8CBC-7983078A7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163C72-A07D-0447-B5D5-0B35E64D00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C72903-EA93-BB41-B980-50E17CEA774E}"/>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5" name="Footer Placeholder 4">
            <a:extLst>
              <a:ext uri="{FF2B5EF4-FFF2-40B4-BE49-F238E27FC236}">
                <a16:creationId xmlns:a16="http://schemas.microsoft.com/office/drawing/2014/main" id="{C505A65C-F614-9E45-A97B-27DDE274A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5AD7F-1F0D-4346-91B0-12295A37B0CD}"/>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135284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2915-E41C-2345-95AB-C92246C583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0B5E40-29C7-4643-91A3-03966EEB21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29E4B32-9DE0-8E40-8F84-7D7D2268608C}"/>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5" name="Footer Placeholder 4">
            <a:extLst>
              <a:ext uri="{FF2B5EF4-FFF2-40B4-BE49-F238E27FC236}">
                <a16:creationId xmlns:a16="http://schemas.microsoft.com/office/drawing/2014/main" id="{7551EFC0-E8A6-DD43-9EFA-F5538A05F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4E6FD2-F6D1-D840-BC90-E2D8BC3BDB7C}"/>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1023583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609D-8772-B44B-BF6D-D496C050CF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18760-06EF-E94B-A733-55E64D79290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5C7D4D-55CC-B241-944D-7415711E673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8E20E2-9440-AA4E-BA36-8A5D00DD97A3}"/>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6" name="Footer Placeholder 5">
            <a:extLst>
              <a:ext uri="{FF2B5EF4-FFF2-40B4-BE49-F238E27FC236}">
                <a16:creationId xmlns:a16="http://schemas.microsoft.com/office/drawing/2014/main" id="{96377F4B-E3FE-F549-85C4-ED66B0D0A6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60D34-39A6-C640-B71F-49C93014F9E9}"/>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325210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4FB8-9A97-2246-8BA2-855A354C9B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A91AA6-8767-0940-BBE5-57F66C31D2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7B2B7FA-F73B-6047-A77A-395F232031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B75A-C028-B14C-81BB-540918D2B8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03F8CA7-435A-E041-81F7-82E8A87A78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3136DF-297E-474F-A4E4-6F3E9AD5CD09}"/>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8" name="Footer Placeholder 7">
            <a:extLst>
              <a:ext uri="{FF2B5EF4-FFF2-40B4-BE49-F238E27FC236}">
                <a16:creationId xmlns:a16="http://schemas.microsoft.com/office/drawing/2014/main" id="{325A0DD1-D091-4C4A-9B09-663CD10133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F33318-118A-D54C-8954-98462524CB7F}"/>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219381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5D26E-78DE-B642-B0D0-09ECF93EFA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18FC72-1D37-BC49-A68A-74A1E0AADAE0}"/>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4" name="Footer Placeholder 3">
            <a:extLst>
              <a:ext uri="{FF2B5EF4-FFF2-40B4-BE49-F238E27FC236}">
                <a16:creationId xmlns:a16="http://schemas.microsoft.com/office/drawing/2014/main" id="{E749DBA8-32AF-6541-9A74-9C51736DA6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BC6CEB-0DC0-574E-8373-5262734B3CB8}"/>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181504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39D1A-5D61-644D-835A-1FF2B5EC722C}"/>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3" name="Footer Placeholder 2">
            <a:extLst>
              <a:ext uri="{FF2B5EF4-FFF2-40B4-BE49-F238E27FC236}">
                <a16:creationId xmlns:a16="http://schemas.microsoft.com/office/drawing/2014/main" id="{AFBD2753-DE9B-9C40-ACB0-3CB7486A28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AA0533-4628-D545-98BB-BFEBB5BD5002}"/>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1802620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408F-A287-6243-BD88-DF327531D0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253FE-8774-404C-9BF3-F6DC71909F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CFBF1F-2C17-1643-BCEC-E7F1745CA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DFA8830-9087-E646-A854-D3A7A194916B}"/>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6" name="Footer Placeholder 5">
            <a:extLst>
              <a:ext uri="{FF2B5EF4-FFF2-40B4-BE49-F238E27FC236}">
                <a16:creationId xmlns:a16="http://schemas.microsoft.com/office/drawing/2014/main" id="{77409106-53B6-044D-A1FB-300B690330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B5AB2A-3B36-D042-8E36-D32E7284E64D}"/>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3744814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00CC8-5999-1847-9B78-0AAB0A8239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435CAD-F1A9-0946-9BDD-692F90DEDA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5AA83A-5417-B34B-B4E0-5DEEBCCF2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A808E3-CBBC-B64F-B837-DC98CBBC6A10}"/>
              </a:ext>
            </a:extLst>
          </p:cNvPr>
          <p:cNvSpPr>
            <a:spLocks noGrp="1"/>
          </p:cNvSpPr>
          <p:nvPr>
            <p:ph type="dt" sz="half" idx="10"/>
          </p:nvPr>
        </p:nvSpPr>
        <p:spPr/>
        <p:txBody>
          <a:bodyPr/>
          <a:lstStyle/>
          <a:p>
            <a:fld id="{0A37B58C-9425-EB4C-A8EA-EE6F89C42B03}" type="datetimeFigureOut">
              <a:rPr lang="en-US" smtClean="0"/>
              <a:t>8/4/2021</a:t>
            </a:fld>
            <a:endParaRPr lang="en-US"/>
          </a:p>
        </p:txBody>
      </p:sp>
      <p:sp>
        <p:nvSpPr>
          <p:cNvPr id="6" name="Footer Placeholder 5">
            <a:extLst>
              <a:ext uri="{FF2B5EF4-FFF2-40B4-BE49-F238E27FC236}">
                <a16:creationId xmlns:a16="http://schemas.microsoft.com/office/drawing/2014/main" id="{362E5394-255D-BC4D-AEA9-7674D3F79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135F1-C44A-9C43-B733-0B599A581175}"/>
              </a:ext>
            </a:extLst>
          </p:cNvPr>
          <p:cNvSpPr>
            <a:spLocks noGrp="1"/>
          </p:cNvSpPr>
          <p:nvPr>
            <p:ph type="sldNum" sz="quarter" idx="12"/>
          </p:nvPr>
        </p:nvSpPr>
        <p:spPr/>
        <p:txBody>
          <a:bodyPr/>
          <a:lstStyle/>
          <a:p>
            <a:fld id="{83279D46-A198-804B-AF63-3EA920C4CA85}" type="slidenum">
              <a:rPr lang="en-US" smtClean="0"/>
              <a:t>‹#›</a:t>
            </a:fld>
            <a:endParaRPr lang="en-US"/>
          </a:p>
        </p:txBody>
      </p:sp>
    </p:spTree>
    <p:extLst>
      <p:ext uri="{BB962C8B-B14F-4D97-AF65-F5344CB8AC3E}">
        <p14:creationId xmlns:p14="http://schemas.microsoft.com/office/powerpoint/2010/main" val="394932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03CA9E-4980-C343-B744-DABEA9F90B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922D58-C7EB-5747-986B-5BFAD5A036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00209-2D16-064B-834D-A4A8259333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7B58C-9425-EB4C-A8EA-EE6F89C42B03}" type="datetimeFigureOut">
              <a:rPr lang="en-US" smtClean="0"/>
              <a:t>8/4/2021</a:t>
            </a:fld>
            <a:endParaRPr lang="en-US"/>
          </a:p>
        </p:txBody>
      </p:sp>
      <p:sp>
        <p:nvSpPr>
          <p:cNvPr id="5" name="Footer Placeholder 4">
            <a:extLst>
              <a:ext uri="{FF2B5EF4-FFF2-40B4-BE49-F238E27FC236}">
                <a16:creationId xmlns:a16="http://schemas.microsoft.com/office/drawing/2014/main" id="{95CCABA0-26E8-4F4E-B8CD-857BE583FD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DFF32D-06F6-D148-9CD5-1158CAD0EF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79D46-A198-804B-AF63-3EA920C4CA85}" type="slidenum">
              <a:rPr lang="en-US" smtClean="0"/>
              <a:t>‹#›</a:t>
            </a:fld>
            <a:endParaRPr lang="en-US"/>
          </a:p>
        </p:txBody>
      </p:sp>
    </p:spTree>
    <p:extLst>
      <p:ext uri="{BB962C8B-B14F-4D97-AF65-F5344CB8AC3E}">
        <p14:creationId xmlns:p14="http://schemas.microsoft.com/office/powerpoint/2010/main" val="3014740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7" name="Rectangle 71">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8" name="Group 73">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75" name="Rectangle 7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9" name="Rectangle 75">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5" name="Picture 1" descr="•UTI 冖 Q &#10;$GTPN,ö &#10;7 8 61 ">
            <a:extLst>
              <a:ext uri="{FF2B5EF4-FFF2-40B4-BE49-F238E27FC236}">
                <a16:creationId xmlns:a16="http://schemas.microsoft.com/office/drawing/2014/main" id="{2E9957CA-4D04-DC48-9953-92D935A97E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568" y="1672893"/>
            <a:ext cx="3209544" cy="3209544"/>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oup 77">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79" name="Rectangle 7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Content Placeholder 13" descr="A close up of a logo&#10;&#10;Description automatically generated">
            <a:extLst>
              <a:ext uri="{FF2B5EF4-FFF2-40B4-BE49-F238E27FC236}">
                <a16:creationId xmlns:a16="http://schemas.microsoft.com/office/drawing/2014/main" id="{AFF0ADF5-2DD5-ED42-90F1-011733BCCEF1}"/>
              </a:ext>
            </a:extLst>
          </p:cNvPr>
          <p:cNvPicPr>
            <a:picLocks noChangeAspect="1"/>
          </p:cNvPicPr>
          <p:nvPr/>
        </p:nvPicPr>
        <p:blipFill rotWithShape="1">
          <a:blip r:embed="rId3">
            <a:extLst>
              <a:ext uri="{28A0092B-C50C-407E-A947-70E740481C1C}">
                <a14:useLocalDpi xmlns:a14="http://schemas.microsoft.com/office/drawing/2010/main" val="0"/>
              </a:ext>
            </a:extLst>
          </a:blip>
          <a:srcRect l="19146" t="36082" r="14239" b="17553"/>
          <a:stretch/>
        </p:blipFill>
        <p:spPr>
          <a:xfrm>
            <a:off x="4487333" y="2414825"/>
            <a:ext cx="3209544" cy="1725679"/>
          </a:xfrm>
          <a:prstGeom prst="rect">
            <a:avLst/>
          </a:prstGeom>
          <a:solidFill>
            <a:schemeClr val="bg1">
              <a:alpha val="54000"/>
            </a:schemeClr>
          </a:solidFill>
        </p:spPr>
      </p:pic>
      <p:grpSp>
        <p:nvGrpSpPr>
          <p:cNvPr id="82" name="Group 8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83" name="Rectangle 8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2">
            <a:extLst>
              <a:ext uri="{FF2B5EF4-FFF2-40B4-BE49-F238E27FC236}">
                <a16:creationId xmlns:a16="http://schemas.microsoft.com/office/drawing/2014/main" id="{7698997E-D45A-D741-BEA5-A6B15506A1F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5887" y="2082110"/>
            <a:ext cx="3209544" cy="239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180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7"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Content Placeholder 13" descr="A close up of a logo&#10;&#10;Description automatically generated">
            <a:extLst>
              <a:ext uri="{FF2B5EF4-FFF2-40B4-BE49-F238E27FC236}">
                <a16:creationId xmlns:a16="http://schemas.microsoft.com/office/drawing/2014/main" id="{5C4EF849-D5E6-414E-B1D0-5B613FABD26C}"/>
              </a:ext>
            </a:extLst>
          </p:cNvPr>
          <p:cNvPicPr>
            <a:picLocks noChangeAspect="1"/>
          </p:cNvPicPr>
          <p:nvPr/>
        </p:nvPicPr>
        <p:blipFill rotWithShape="1">
          <a:blip r:embed="rId2">
            <a:extLst>
              <a:ext uri="{28A0092B-C50C-407E-A947-70E740481C1C}">
                <a14:useLocalDpi xmlns:a14="http://schemas.microsoft.com/office/drawing/2010/main" val="0"/>
              </a:ext>
            </a:extLst>
          </a:blip>
          <a:srcRect l="19146" t="36082" r="14239" b="17553"/>
          <a:stretch/>
        </p:blipFill>
        <p:spPr>
          <a:xfrm>
            <a:off x="1983504" y="1369150"/>
            <a:ext cx="9173823" cy="4932500"/>
          </a:xfrm>
          <a:prstGeom prst="rect">
            <a:avLst/>
          </a:prstGeom>
          <a:solidFill>
            <a:schemeClr val="bg1">
              <a:alpha val="54000"/>
            </a:schemeClr>
          </a:solidFill>
        </p:spPr>
      </p:pic>
    </p:spTree>
    <p:extLst>
      <p:ext uri="{BB962C8B-B14F-4D97-AF65-F5344CB8AC3E}">
        <p14:creationId xmlns:p14="http://schemas.microsoft.com/office/powerpoint/2010/main" val="13033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1AE3-A9BD-244D-BBDE-6D61F76FF794}"/>
              </a:ext>
            </a:extLst>
          </p:cNvPr>
          <p:cNvSpPr>
            <a:spLocks noGrp="1"/>
          </p:cNvSpPr>
          <p:nvPr>
            <p:ph type="title"/>
          </p:nvPr>
        </p:nvSpPr>
        <p:spPr>
          <a:xfrm>
            <a:off x="475653" y="300670"/>
            <a:ext cx="7520005" cy="531812"/>
          </a:xfrm>
        </p:spPr>
        <p:txBody>
          <a:bodyPr>
            <a:normAutofit fontScale="90000"/>
          </a:bodyPr>
          <a:lstStyle/>
          <a:p>
            <a:pPr lvl="0" algn="ctr">
              <a:lnSpc>
                <a:spcPct val="100000"/>
              </a:lnSpc>
              <a:spcBef>
                <a:spcPts val="0"/>
              </a:spcBef>
              <a:defRPr/>
            </a:pPr>
            <a:r>
              <a:rPr lang="en-US" b="1">
                <a:solidFill>
                  <a:srgbClr val="052876"/>
                </a:solidFill>
                <a:latin typeface="Arial" panose="020B0604020202020204" pitchFamily="34" charset="0"/>
                <a:cs typeface="Arial" panose="020B0604020202020204" pitchFamily="34" charset="0"/>
              </a:rPr>
              <a:t>Program History</a:t>
            </a:r>
          </a:p>
        </p:txBody>
      </p:sp>
      <p:sp>
        <p:nvSpPr>
          <p:cNvPr id="17" name="Rectangle 16">
            <a:extLst>
              <a:ext uri="{FF2B5EF4-FFF2-40B4-BE49-F238E27FC236}">
                <a16:creationId xmlns:a16="http://schemas.microsoft.com/office/drawing/2014/main" id="{82B0C546-69A4-F542-8A7B-19B8FF4F9555}"/>
              </a:ext>
            </a:extLst>
          </p:cNvPr>
          <p:cNvSpPr/>
          <p:nvPr/>
        </p:nvSpPr>
        <p:spPr>
          <a:xfrm>
            <a:off x="8090812" y="4804888"/>
            <a:ext cx="3860800" cy="584775"/>
          </a:xfrm>
          <a:prstGeom prst="rect">
            <a:avLst/>
          </a:prstGeom>
        </p:spPr>
        <p:txBody>
          <a:bodyPr wrap="square">
            <a:spAutoFit/>
          </a:bodyPr>
          <a:lstStyle/>
          <a:p>
            <a:pPr algn="ctr"/>
            <a:r>
              <a:rPr lang="en-US" sz="1600">
                <a:solidFill>
                  <a:srgbClr val="052876"/>
                </a:solidFill>
                <a:latin typeface="Arial" panose="020B0604020202020204" pitchFamily="34" charset="0"/>
                <a:cs typeface="Arial" panose="020B0604020202020204" pitchFamily="34" charset="0"/>
              </a:rPr>
              <a:t>Charis Haynes, Class of 2020</a:t>
            </a:r>
          </a:p>
          <a:p>
            <a:pPr algn="ctr"/>
            <a:r>
              <a:rPr lang="en-US" sz="1600">
                <a:solidFill>
                  <a:srgbClr val="052876"/>
                </a:solidFill>
                <a:latin typeface="Arial" panose="020B0604020202020204" pitchFamily="34" charset="0"/>
                <a:cs typeface="Arial" panose="020B0604020202020204" pitchFamily="34" charset="0"/>
              </a:rPr>
              <a:t> Cohort K-4</a:t>
            </a:r>
          </a:p>
        </p:txBody>
      </p:sp>
      <p:pic>
        <p:nvPicPr>
          <p:cNvPr id="21" name="Picture 20" descr="A person walking down a street&#10;&#10;Description automatically generated">
            <a:extLst>
              <a:ext uri="{FF2B5EF4-FFF2-40B4-BE49-F238E27FC236}">
                <a16:creationId xmlns:a16="http://schemas.microsoft.com/office/drawing/2014/main" id="{8C9AA857-53F0-ED46-9E9E-FB0A72DB92A6}"/>
              </a:ext>
            </a:extLst>
          </p:cNvPr>
          <p:cNvPicPr>
            <a:picLocks noChangeAspect="1"/>
          </p:cNvPicPr>
          <p:nvPr/>
        </p:nvPicPr>
        <p:blipFill>
          <a:blip r:embed="rId3"/>
          <a:stretch>
            <a:fillRect/>
          </a:stretch>
        </p:blipFill>
        <p:spPr>
          <a:xfrm>
            <a:off x="8654987" y="1161622"/>
            <a:ext cx="2732450" cy="3643266"/>
          </a:xfrm>
          <a:prstGeom prst="rect">
            <a:avLst/>
          </a:prstGeom>
          <a:effectLst>
            <a:softEdge rad="114300"/>
          </a:effectLst>
        </p:spPr>
      </p:pic>
      <p:sp>
        <p:nvSpPr>
          <p:cNvPr id="5" name="Text Placeholder 4">
            <a:extLst>
              <a:ext uri="{FF2B5EF4-FFF2-40B4-BE49-F238E27FC236}">
                <a16:creationId xmlns:a16="http://schemas.microsoft.com/office/drawing/2014/main" id="{EE3F1E86-0AEF-453D-9BD7-D5C4237D88CA}"/>
              </a:ext>
            </a:extLst>
          </p:cNvPr>
          <p:cNvSpPr>
            <a:spLocks noGrp="1"/>
          </p:cNvSpPr>
          <p:nvPr>
            <p:ph type="body" sz="half" idx="2"/>
          </p:nvPr>
        </p:nvSpPr>
        <p:spPr>
          <a:xfrm>
            <a:off x="267470" y="1183935"/>
            <a:ext cx="8105429" cy="4499930"/>
          </a:xfrm>
        </p:spPr>
        <p:txBody>
          <a:bodyPr>
            <a:normAutofit fontScale="70000" lnSpcReduction="20000"/>
          </a:bodyPr>
          <a:lstStyle/>
          <a:p>
            <a:pPr algn="ctr">
              <a:lnSpc>
                <a:spcPct val="170000"/>
              </a:lnSpc>
            </a:pPr>
            <a:r>
              <a:rPr lang="en-US" sz="2100">
                <a:latin typeface="Arial" panose="020B0604020202020204" pitchFamily="34" charset="0"/>
                <a:cs typeface="Arial" panose="020B0604020202020204" pitchFamily="34" charset="0"/>
              </a:rPr>
              <a:t>The Karsh STEM Scholars Program presents an opportunity for academically talented students interested in STEM fields to become thinkers, researchers, educators and leaders. Students who are selected for the program are required to major in a STEM-related discipline, and ultimately pursue, a PhD, or a combined MD/PhD. The program focuses on building a global perspective to prepare its students to live, prosper and contribute to a world that is increasingly diverse and global in nature. </a:t>
            </a:r>
          </a:p>
          <a:p>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Replication of University of Maryland Baltimore County’s Meyerhoff Scholars Program</a:t>
            </a:r>
          </a:p>
          <a:p>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Planning began in 2016 for the “Bison STEM Scholars Program”</a:t>
            </a: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First Cohort started in the Summer of 2017</a:t>
            </a: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a:latin typeface="Arial" panose="020B0604020202020204" pitchFamily="34" charset="0"/>
                <a:cs typeface="Arial" panose="020B0604020202020204" pitchFamily="34" charset="0"/>
              </a:rPr>
              <a:t>10-million-dollar gift from the Karsh Foundation in 2020</a:t>
            </a:r>
          </a:p>
          <a:p>
            <a:endParaRPr lang="en-US"/>
          </a:p>
        </p:txBody>
      </p:sp>
    </p:spTree>
    <p:extLst>
      <p:ext uri="{BB962C8B-B14F-4D97-AF65-F5344CB8AC3E}">
        <p14:creationId xmlns:p14="http://schemas.microsoft.com/office/powerpoint/2010/main" val="1927529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3EC5-D5E7-8041-8470-C66B67EAD825}"/>
              </a:ext>
            </a:extLst>
          </p:cNvPr>
          <p:cNvSpPr>
            <a:spLocks noGrp="1"/>
          </p:cNvSpPr>
          <p:nvPr>
            <p:ph type="title"/>
          </p:nvPr>
        </p:nvSpPr>
        <p:spPr>
          <a:xfrm>
            <a:off x="2115421" y="462541"/>
            <a:ext cx="4605048" cy="613064"/>
          </a:xfrm>
        </p:spPr>
        <p:txBody>
          <a:bodyPr>
            <a:normAutofit fontScale="90000"/>
          </a:bodyPr>
          <a:lstStyle/>
          <a:p>
            <a:pPr algn="ctr"/>
            <a:br>
              <a:rPr lang="en-US" b="1">
                <a:solidFill>
                  <a:srgbClr val="C00000"/>
                </a:solidFill>
                <a:latin typeface="Arial" panose="020B0604020202020204" pitchFamily="34" charset="0"/>
                <a:cs typeface="Arial" panose="020B0604020202020204" pitchFamily="34" charset="0"/>
              </a:rPr>
            </a:br>
            <a:r>
              <a:rPr lang="en-US" b="1">
                <a:solidFill>
                  <a:srgbClr val="052876"/>
                </a:solidFill>
                <a:latin typeface="Arial" panose="020B0604020202020204" pitchFamily="34" charset="0"/>
                <a:cs typeface="Arial" panose="020B0604020202020204" pitchFamily="34" charset="0"/>
              </a:rPr>
              <a:t>Mission &amp; Goals</a:t>
            </a:r>
          </a:p>
        </p:txBody>
      </p:sp>
      <p:sp>
        <p:nvSpPr>
          <p:cNvPr id="4" name="Text Placeholder 3">
            <a:extLst>
              <a:ext uri="{FF2B5EF4-FFF2-40B4-BE49-F238E27FC236}">
                <a16:creationId xmlns:a16="http://schemas.microsoft.com/office/drawing/2014/main" id="{FD994194-96FF-FB4D-9D3C-4455D99C6D05}"/>
              </a:ext>
            </a:extLst>
          </p:cNvPr>
          <p:cNvSpPr>
            <a:spLocks noGrp="1"/>
          </p:cNvSpPr>
          <p:nvPr>
            <p:ph type="body" sz="half" idx="2"/>
          </p:nvPr>
        </p:nvSpPr>
        <p:spPr>
          <a:xfrm>
            <a:off x="839788" y="3824579"/>
            <a:ext cx="3932237" cy="4518170"/>
          </a:xfrm>
        </p:spPr>
        <p:txBody>
          <a:bodyPr>
            <a:normAutofit/>
          </a:bodyPr>
          <a:lstStyle/>
          <a:p>
            <a:endParaRPr lang="en-US"/>
          </a:p>
          <a:p>
            <a:pPr marL="285750" indent="-285750">
              <a:buFont typeface="Arial" panose="020B0604020202020204" pitchFamily="34" charset="0"/>
              <a:buChar char="•"/>
            </a:pPr>
            <a:endParaRPr lang="en-US"/>
          </a:p>
        </p:txBody>
      </p:sp>
      <p:sp>
        <p:nvSpPr>
          <p:cNvPr id="3" name="Rectangle 2">
            <a:extLst>
              <a:ext uri="{FF2B5EF4-FFF2-40B4-BE49-F238E27FC236}">
                <a16:creationId xmlns:a16="http://schemas.microsoft.com/office/drawing/2014/main" id="{A46C0D87-FA3C-6748-9671-FD30B888B7BE}"/>
              </a:ext>
            </a:extLst>
          </p:cNvPr>
          <p:cNvSpPr/>
          <p:nvPr/>
        </p:nvSpPr>
        <p:spPr>
          <a:xfrm>
            <a:off x="824920" y="1163385"/>
            <a:ext cx="6096000" cy="5632311"/>
          </a:xfrm>
          <a:prstGeom prst="rect">
            <a:avLst/>
          </a:prstGeom>
        </p:spPr>
        <p:txBody>
          <a:bodyPr>
            <a:spAutoFit/>
          </a:bodyPr>
          <a:lstStyle/>
          <a:p>
            <a:r>
              <a:rPr lang="en-US">
                <a:solidFill>
                  <a:srgbClr val="2F2F2F"/>
                </a:solidFill>
                <a:latin typeface="Arial" panose="020B0604020202020204" pitchFamily="34" charset="0"/>
                <a:cs typeface="Arial" panose="020B0604020202020204" pitchFamily="34" charset="0"/>
              </a:rPr>
              <a:t>To recruit and graduate underrepresented minorities and particularly African Americans into STEM disciplines. To encourage program participants to go on to graduate and professional schools to earn STEM PhDs and combined MD/PhDs to address the underrepresentation of URMs at the highest levels of STEM. </a:t>
            </a:r>
          </a:p>
          <a:p>
            <a:endParaRPr lang="en-US">
              <a:solidFill>
                <a:srgbClr val="2F2F2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Prepare program scholars for a successful undergraduate experience. Scholars will experience growth in both the academic and social dimensions.</a:t>
            </a:r>
          </a:p>
          <a:p>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Assist program scholars to become strong applicants for graduate and professional schools. </a:t>
            </a:r>
          </a:p>
          <a:p>
            <a:r>
              <a:rPr lang="en-US">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Engage scholars in program-related service to the community surrounding Howard University.</a:t>
            </a:r>
          </a:p>
          <a:p>
            <a:endParaRPr lang="en-US">
              <a:solidFill>
                <a:srgbClr val="2F2F2F"/>
              </a:solidFill>
              <a:latin typeface="Open Sans"/>
            </a:endParaRPr>
          </a:p>
          <a:p>
            <a:endParaRPr lang="en-US">
              <a:solidFill>
                <a:srgbClr val="2F2F2F"/>
              </a:solidFill>
              <a:latin typeface="Open Sans"/>
            </a:endParaRPr>
          </a:p>
          <a:p>
            <a:endParaRPr lang="en-US">
              <a:solidFill>
                <a:srgbClr val="2F2F2F"/>
              </a:solidFill>
              <a:latin typeface="Open Sans"/>
            </a:endParaRPr>
          </a:p>
          <a:p>
            <a:endParaRPr lang="en-US"/>
          </a:p>
        </p:txBody>
      </p:sp>
      <p:pic>
        <p:nvPicPr>
          <p:cNvPr id="7" name="Picture Placeholder 6" descr="A group of people standing in front of a crowd&#10;&#10;Description automatically generated">
            <a:extLst>
              <a:ext uri="{FF2B5EF4-FFF2-40B4-BE49-F238E27FC236}">
                <a16:creationId xmlns:a16="http://schemas.microsoft.com/office/drawing/2014/main" id="{97E7D78D-3D5E-2049-B3F8-5B444E9A6ECA}"/>
              </a:ext>
            </a:extLst>
          </p:cNvPr>
          <p:cNvPicPr>
            <a:picLocks noGrp="1" noChangeAspect="1"/>
          </p:cNvPicPr>
          <p:nvPr>
            <p:ph type="pic" idx="1"/>
          </p:nvPr>
        </p:nvPicPr>
        <p:blipFill>
          <a:blip r:embed="rId2"/>
          <a:srcRect l="16459" r="16459"/>
          <a:stretch>
            <a:fillRect/>
          </a:stretch>
        </p:blipFill>
        <p:spPr>
          <a:xfrm>
            <a:off x="7144429" y="1558771"/>
            <a:ext cx="4737100" cy="3740457"/>
          </a:xfrm>
          <a:prstGeom prst="rect">
            <a:avLst/>
          </a:prstGeom>
          <a:effectLst>
            <a:softEdge rad="101600"/>
          </a:effectLst>
        </p:spPr>
      </p:pic>
      <p:cxnSp>
        <p:nvCxnSpPr>
          <p:cNvPr id="8" name="Straight Connector 7">
            <a:extLst>
              <a:ext uri="{FF2B5EF4-FFF2-40B4-BE49-F238E27FC236}">
                <a16:creationId xmlns:a16="http://schemas.microsoft.com/office/drawing/2014/main" id="{5F5AE553-F814-AD4B-AA60-D048C23661FA}"/>
              </a:ext>
            </a:extLst>
          </p:cNvPr>
          <p:cNvCxnSpPr>
            <a:cxnSpLocks/>
          </p:cNvCxnSpPr>
          <p:nvPr/>
        </p:nvCxnSpPr>
        <p:spPr>
          <a:xfrm>
            <a:off x="692398" y="3019718"/>
            <a:ext cx="5895549" cy="0"/>
          </a:xfrm>
          <a:prstGeom prst="line">
            <a:avLst/>
          </a:prstGeom>
          <a:ln>
            <a:solidFill>
              <a:srgbClr val="052876"/>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4ED228D-2D76-A04A-9931-F6B3A5B19AB0}"/>
              </a:ext>
            </a:extLst>
          </p:cNvPr>
          <p:cNvSpPr txBox="1">
            <a:spLocks/>
          </p:cNvSpPr>
          <p:nvPr/>
        </p:nvSpPr>
        <p:spPr>
          <a:xfrm>
            <a:off x="1839933" y="5803241"/>
            <a:ext cx="9337264" cy="78081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9600" kern="1200">
                <a:solidFill>
                  <a:schemeClr val="tx1"/>
                </a:solidFill>
                <a:latin typeface="+mj-lt"/>
                <a:ea typeface="+mj-ea"/>
                <a:cs typeface="+mj-cs"/>
              </a:defRPr>
            </a:lvl1pPr>
          </a:lstStyle>
          <a:p>
            <a:r>
              <a:rPr lang="en-US" sz="6600" i="1">
                <a:solidFill>
                  <a:srgbClr val="052876"/>
                </a:solidFill>
                <a:latin typeface="Goudy Old Style" panose="02020502050305020303" pitchFamily="18" charset="77"/>
                <a:cs typeface="Arial" panose="020B0604020202020204" pitchFamily="34" charset="0"/>
              </a:rPr>
              <a:t>“One Standard: Excellence”</a:t>
            </a:r>
          </a:p>
        </p:txBody>
      </p:sp>
    </p:spTree>
    <p:extLst>
      <p:ext uri="{BB962C8B-B14F-4D97-AF65-F5344CB8AC3E}">
        <p14:creationId xmlns:p14="http://schemas.microsoft.com/office/powerpoint/2010/main" val="3830728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1AE3-A9BD-244D-BBDE-6D61F76FF794}"/>
              </a:ext>
            </a:extLst>
          </p:cNvPr>
          <p:cNvSpPr>
            <a:spLocks noGrp="1"/>
          </p:cNvSpPr>
          <p:nvPr>
            <p:ph type="title"/>
          </p:nvPr>
        </p:nvSpPr>
        <p:spPr>
          <a:xfrm>
            <a:off x="935020" y="282708"/>
            <a:ext cx="3721061" cy="531812"/>
          </a:xfrm>
        </p:spPr>
        <p:txBody>
          <a:bodyPr>
            <a:normAutofit fontScale="90000"/>
          </a:bodyPr>
          <a:lstStyle/>
          <a:p>
            <a:pPr lvl="0" algn="ctr">
              <a:lnSpc>
                <a:spcPct val="100000"/>
              </a:lnSpc>
              <a:spcBef>
                <a:spcPts val="0"/>
              </a:spcBef>
              <a:defRPr/>
            </a:pPr>
            <a:r>
              <a:rPr lang="en-US" b="1">
                <a:solidFill>
                  <a:srgbClr val="052876"/>
                </a:solidFill>
                <a:latin typeface="Arial" panose="020B0604020202020204" pitchFamily="34" charset="0"/>
                <a:cs typeface="Arial" panose="020B0604020202020204" pitchFamily="34" charset="0"/>
              </a:rPr>
              <a:t>Student Highlights</a:t>
            </a:r>
          </a:p>
        </p:txBody>
      </p:sp>
      <p:sp>
        <p:nvSpPr>
          <p:cNvPr id="9" name="Rectangle 8">
            <a:extLst>
              <a:ext uri="{FF2B5EF4-FFF2-40B4-BE49-F238E27FC236}">
                <a16:creationId xmlns:a16="http://schemas.microsoft.com/office/drawing/2014/main" id="{FDA8405C-523F-C14B-A2AE-D1BA9515B9A4}"/>
              </a:ext>
            </a:extLst>
          </p:cNvPr>
          <p:cNvSpPr/>
          <p:nvPr/>
        </p:nvSpPr>
        <p:spPr>
          <a:xfrm>
            <a:off x="6934199" y="4912067"/>
            <a:ext cx="5060653" cy="584775"/>
          </a:xfrm>
          <a:prstGeom prst="rect">
            <a:avLst/>
          </a:prstGeom>
        </p:spPr>
        <p:txBody>
          <a:bodyPr wrap="square">
            <a:spAutoFit/>
          </a:bodyPr>
          <a:lstStyle/>
          <a:p>
            <a:pPr algn="ctr"/>
            <a:r>
              <a:rPr lang="en-US" sz="1600">
                <a:solidFill>
                  <a:srgbClr val="052876"/>
                </a:solidFill>
                <a:latin typeface="Arial" panose="020B0604020202020204" pitchFamily="34" charset="0"/>
                <a:cs typeface="Arial" panose="020B0604020202020204" pitchFamily="34" charset="0"/>
              </a:rPr>
              <a:t>KSSP Scholars exhibiting one standard of excellence at the 2019 ABRCMS Conference in California</a:t>
            </a:r>
          </a:p>
        </p:txBody>
      </p:sp>
      <p:sp>
        <p:nvSpPr>
          <p:cNvPr id="10" name="Rectangle 9">
            <a:extLst>
              <a:ext uri="{FF2B5EF4-FFF2-40B4-BE49-F238E27FC236}">
                <a16:creationId xmlns:a16="http://schemas.microsoft.com/office/drawing/2014/main" id="{F944ECC2-8CAB-CB41-8C99-0A898480F63A}"/>
              </a:ext>
            </a:extLst>
          </p:cNvPr>
          <p:cNvSpPr/>
          <p:nvPr/>
        </p:nvSpPr>
        <p:spPr>
          <a:xfrm>
            <a:off x="935020" y="752740"/>
            <a:ext cx="5305502" cy="369332"/>
          </a:xfrm>
          <a:prstGeom prst="rect">
            <a:avLst/>
          </a:prstGeom>
        </p:spPr>
        <p:txBody>
          <a:bodyPr wrap="square">
            <a:spAutoFit/>
          </a:bodyPr>
          <a:lstStyle/>
          <a:p>
            <a:r>
              <a:rPr lang="en-US">
                <a:latin typeface="Arial" panose="020B0604020202020204" pitchFamily="34" charset="0"/>
                <a:cs typeface="Arial" panose="020B0604020202020204" pitchFamily="34" charset="0"/>
              </a:rPr>
              <a:t>Awards, Honors, and Publications:</a:t>
            </a:r>
          </a:p>
        </p:txBody>
      </p:sp>
      <p:sp>
        <p:nvSpPr>
          <p:cNvPr id="8" name="Content Placeholder 2">
            <a:extLst>
              <a:ext uri="{FF2B5EF4-FFF2-40B4-BE49-F238E27FC236}">
                <a16:creationId xmlns:a16="http://schemas.microsoft.com/office/drawing/2014/main" id="{2B1F68BC-B549-614E-986A-C13A870AAE3B}"/>
              </a:ext>
            </a:extLst>
          </p:cNvPr>
          <p:cNvSpPr txBox="1">
            <a:spLocks/>
          </p:cNvSpPr>
          <p:nvPr/>
        </p:nvSpPr>
        <p:spPr>
          <a:xfrm>
            <a:off x="290870" y="1291917"/>
            <a:ext cx="6249629" cy="5283375"/>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Goldwater Scholar (2)</a:t>
            </a:r>
          </a:p>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NSF Graduate Research Fellowship</a:t>
            </a:r>
          </a:p>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American Institute of Chemical Engineering Student Award</a:t>
            </a:r>
          </a:p>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AMP# Scholar</a:t>
            </a:r>
          </a:p>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Phi Beta Kappa Dean’s List Clinton Global Initiative University participant</a:t>
            </a:r>
          </a:p>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Outstanding Research Presentations at ABRCMS and SACNAS conferences </a:t>
            </a:r>
          </a:p>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Cell Press “Rising Black Scientist Award”</a:t>
            </a:r>
          </a:p>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Chemistry Department Award for Excellence in General Chemistry </a:t>
            </a:r>
          </a:p>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Upsilon Pi Epsilon Computer Science Honor Society</a:t>
            </a:r>
          </a:p>
          <a:p>
            <a:pPr marL="457200" indent="-457200">
              <a:buFont typeface="Arial" panose="020B0604020202020204" pitchFamily="34" charset="0"/>
              <a:buChar char="•"/>
            </a:pPr>
            <a:r>
              <a:rPr lang="en-US" sz="2600" i="1">
                <a:latin typeface="Arial" panose="020B0604020202020204" pitchFamily="34" charset="0"/>
                <a:cs typeface="Arial" panose="020B0604020202020204" pitchFamily="34" charset="0"/>
              </a:rPr>
              <a:t>Science Direct </a:t>
            </a:r>
            <a:r>
              <a:rPr lang="en-US" sz="2600">
                <a:latin typeface="Arial" panose="020B0604020202020204" pitchFamily="34" charset="0"/>
                <a:cs typeface="Arial" panose="020B0604020202020204" pitchFamily="34" charset="0"/>
              </a:rPr>
              <a:t>– article (2-scholars)</a:t>
            </a:r>
          </a:p>
          <a:p>
            <a:pPr marL="457200" indent="-457200">
              <a:buFont typeface="Arial" panose="020B0604020202020204" pitchFamily="34" charset="0"/>
              <a:buChar char="•"/>
            </a:pPr>
            <a:r>
              <a:rPr lang="en-US" sz="2600" i="1">
                <a:latin typeface="Arial" panose="020B0604020202020204" pitchFamily="34" charset="0"/>
                <a:cs typeface="Arial" panose="020B0604020202020204" pitchFamily="34" charset="0"/>
              </a:rPr>
              <a:t>Materials Science &amp; Engineering – </a:t>
            </a:r>
            <a:r>
              <a:rPr lang="en-US" sz="2600">
                <a:latin typeface="Arial" panose="020B0604020202020204" pitchFamily="34" charset="0"/>
                <a:cs typeface="Arial" panose="020B0604020202020204" pitchFamily="34" charset="0"/>
              </a:rPr>
              <a:t>article</a:t>
            </a:r>
          </a:p>
          <a:p>
            <a:pPr marL="457200" indent="-457200">
              <a:buFont typeface="Arial" panose="020B0604020202020204" pitchFamily="34" charset="0"/>
              <a:buChar char="•"/>
            </a:pPr>
            <a:r>
              <a:rPr lang="en-US" sz="2600">
                <a:latin typeface="Arial" panose="020B0604020202020204" pitchFamily="34" charset="0"/>
                <a:cs typeface="Arial" panose="020B0604020202020204" pitchFamily="34" charset="0"/>
              </a:rPr>
              <a:t>Forbes – </a:t>
            </a:r>
            <a:r>
              <a:rPr lang="en-US" sz="2600" i="1">
                <a:latin typeface="Arial" panose="020B0604020202020204" pitchFamily="34" charset="0"/>
                <a:cs typeface="Arial" panose="020B0604020202020204" pitchFamily="34" charset="0"/>
              </a:rPr>
              <a:t>Reflections on Michele Obama’s Reaching Higher Summit</a:t>
            </a:r>
          </a:p>
          <a:p>
            <a:endParaRPr lang="en-US" sz="2600">
              <a:latin typeface="Arial" panose="020B0604020202020204" pitchFamily="34" charset="0"/>
              <a:cs typeface="Arial" panose="020B0604020202020204" pitchFamily="34" charset="0"/>
            </a:endParaRPr>
          </a:p>
          <a:p>
            <a:endParaRPr lang="en-US"/>
          </a:p>
          <a:p>
            <a:endParaRPr lang="en-US"/>
          </a:p>
          <a:p>
            <a:pPr lvl="1"/>
            <a:endParaRPr lang="en-US"/>
          </a:p>
        </p:txBody>
      </p:sp>
      <p:pic>
        <p:nvPicPr>
          <p:cNvPr id="11" name="Picture 10" descr="A group of people standing in front of a crowd posing for the camera&#10;&#10;Description automatically generated">
            <a:extLst>
              <a:ext uri="{FF2B5EF4-FFF2-40B4-BE49-F238E27FC236}">
                <a16:creationId xmlns:a16="http://schemas.microsoft.com/office/drawing/2014/main" id="{EED37FA7-E948-7942-B59D-DA172213E277}"/>
              </a:ext>
            </a:extLst>
          </p:cNvPr>
          <p:cNvPicPr>
            <a:picLocks noChangeAspect="1"/>
          </p:cNvPicPr>
          <p:nvPr/>
        </p:nvPicPr>
        <p:blipFill>
          <a:blip r:embed="rId2"/>
          <a:stretch>
            <a:fillRect/>
          </a:stretch>
        </p:blipFill>
        <p:spPr>
          <a:xfrm>
            <a:off x="6833894" y="548614"/>
            <a:ext cx="5067236" cy="4363453"/>
          </a:xfrm>
          <a:prstGeom prst="rect">
            <a:avLst/>
          </a:prstGeom>
          <a:effectLst>
            <a:softEdge rad="76200"/>
          </a:effectLst>
        </p:spPr>
      </p:pic>
    </p:spTree>
    <p:extLst>
      <p:ext uri="{BB962C8B-B14F-4D97-AF65-F5344CB8AC3E}">
        <p14:creationId xmlns:p14="http://schemas.microsoft.com/office/powerpoint/2010/main" val="2262437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1AE3-A9BD-244D-BBDE-6D61F76FF794}"/>
              </a:ext>
            </a:extLst>
          </p:cNvPr>
          <p:cNvSpPr>
            <a:spLocks noGrp="1"/>
          </p:cNvSpPr>
          <p:nvPr>
            <p:ph type="title"/>
          </p:nvPr>
        </p:nvSpPr>
        <p:spPr>
          <a:xfrm>
            <a:off x="773796" y="464044"/>
            <a:ext cx="6539206" cy="531812"/>
          </a:xfrm>
        </p:spPr>
        <p:txBody>
          <a:bodyPr>
            <a:normAutofit fontScale="90000"/>
          </a:bodyPr>
          <a:lstStyle/>
          <a:p>
            <a:pPr lvl="0" algn="ctr">
              <a:lnSpc>
                <a:spcPct val="100000"/>
              </a:lnSpc>
              <a:spcBef>
                <a:spcPts val="0"/>
              </a:spcBef>
              <a:defRPr/>
            </a:pPr>
            <a:r>
              <a:rPr lang="en-US" b="1">
                <a:solidFill>
                  <a:srgbClr val="052876"/>
                </a:solidFill>
                <a:latin typeface="Arial" panose="020B0604020202020204" pitchFamily="34" charset="0"/>
                <a:cs typeface="Arial" panose="020B0604020202020204" pitchFamily="34" charset="0"/>
              </a:rPr>
              <a:t>The Winner’s Circle</a:t>
            </a:r>
          </a:p>
        </p:txBody>
      </p:sp>
      <p:sp>
        <p:nvSpPr>
          <p:cNvPr id="8" name="Content Placeholder 2">
            <a:extLst>
              <a:ext uri="{FF2B5EF4-FFF2-40B4-BE49-F238E27FC236}">
                <a16:creationId xmlns:a16="http://schemas.microsoft.com/office/drawing/2014/main" id="{2B1F68BC-B549-614E-986A-C13A870AAE3B}"/>
              </a:ext>
            </a:extLst>
          </p:cNvPr>
          <p:cNvSpPr txBox="1">
            <a:spLocks/>
          </p:cNvSpPr>
          <p:nvPr/>
        </p:nvSpPr>
        <p:spPr>
          <a:xfrm>
            <a:off x="318168" y="1569337"/>
            <a:ext cx="3618520" cy="4989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a:p>
          <a:p>
            <a:pPr lvl="1"/>
            <a:endParaRPr lang="en-US"/>
          </a:p>
        </p:txBody>
      </p:sp>
      <p:pic>
        <p:nvPicPr>
          <p:cNvPr id="4" name="Picture 3">
            <a:extLst>
              <a:ext uri="{FF2B5EF4-FFF2-40B4-BE49-F238E27FC236}">
                <a16:creationId xmlns:a16="http://schemas.microsoft.com/office/drawing/2014/main" id="{5D861A7F-8E7F-4187-8086-6F242CCD7BF5}"/>
              </a:ext>
            </a:extLst>
          </p:cNvPr>
          <p:cNvPicPr>
            <a:picLocks noChangeAspect="1"/>
          </p:cNvPicPr>
          <p:nvPr/>
        </p:nvPicPr>
        <p:blipFill>
          <a:blip r:embed="rId2"/>
          <a:stretch>
            <a:fillRect/>
          </a:stretch>
        </p:blipFill>
        <p:spPr>
          <a:xfrm>
            <a:off x="8167854" y="1576133"/>
            <a:ext cx="3848500" cy="2889849"/>
          </a:xfrm>
          <a:prstGeom prst="rect">
            <a:avLst/>
          </a:prstGeom>
        </p:spPr>
      </p:pic>
      <p:sp>
        <p:nvSpPr>
          <p:cNvPr id="12" name="Content Placeholder 2">
            <a:extLst>
              <a:ext uri="{FF2B5EF4-FFF2-40B4-BE49-F238E27FC236}">
                <a16:creationId xmlns:a16="http://schemas.microsoft.com/office/drawing/2014/main" id="{F478FFFB-16BF-4F25-B569-3A3416A4C811}"/>
              </a:ext>
            </a:extLst>
          </p:cNvPr>
          <p:cNvSpPr txBox="1">
            <a:spLocks/>
          </p:cNvSpPr>
          <p:nvPr/>
        </p:nvSpPr>
        <p:spPr>
          <a:xfrm>
            <a:off x="4043399" y="1569336"/>
            <a:ext cx="3618520" cy="4989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sz="2600">
              <a:latin typeface="Arial" panose="020B0604020202020204" pitchFamily="34" charset="0"/>
              <a:cs typeface="Arial" panose="020B0604020202020204" pitchFamily="34" charset="0"/>
            </a:endParaRPr>
          </a:p>
          <a:p>
            <a:endParaRPr lang="en-US"/>
          </a:p>
          <a:p>
            <a:endParaRPr lang="en-US"/>
          </a:p>
          <a:p>
            <a:pPr lvl="1"/>
            <a:endParaRPr lang="en-US"/>
          </a:p>
        </p:txBody>
      </p:sp>
      <p:sp>
        <p:nvSpPr>
          <p:cNvPr id="13" name="Rectangle 12">
            <a:extLst>
              <a:ext uri="{FF2B5EF4-FFF2-40B4-BE49-F238E27FC236}">
                <a16:creationId xmlns:a16="http://schemas.microsoft.com/office/drawing/2014/main" id="{27960F0A-3341-4B19-AA06-8FAD48F1330D}"/>
              </a:ext>
            </a:extLst>
          </p:cNvPr>
          <p:cNvSpPr/>
          <p:nvPr/>
        </p:nvSpPr>
        <p:spPr>
          <a:xfrm>
            <a:off x="8732389" y="4495653"/>
            <a:ext cx="3141443" cy="830997"/>
          </a:xfrm>
          <a:prstGeom prst="rect">
            <a:avLst/>
          </a:prstGeom>
        </p:spPr>
        <p:txBody>
          <a:bodyPr wrap="square">
            <a:spAutoFit/>
          </a:bodyPr>
          <a:lstStyle/>
          <a:p>
            <a:pPr algn="ctr"/>
            <a:r>
              <a:rPr lang="en-US" sz="1600">
                <a:solidFill>
                  <a:srgbClr val="052876"/>
                </a:solidFill>
                <a:latin typeface="Arial" panose="020B0604020202020204" pitchFamily="34" charset="0"/>
                <a:cs typeface="Arial" panose="020B0604020202020204" pitchFamily="34" charset="0"/>
              </a:rPr>
              <a:t>Award winning KSSP Scholars at the 2019 ABRCMS Conference in California</a:t>
            </a:r>
          </a:p>
        </p:txBody>
      </p:sp>
      <p:sp>
        <p:nvSpPr>
          <p:cNvPr id="5" name="Rectangle 4">
            <a:extLst>
              <a:ext uri="{FF2B5EF4-FFF2-40B4-BE49-F238E27FC236}">
                <a16:creationId xmlns:a16="http://schemas.microsoft.com/office/drawing/2014/main" id="{DD4622F4-3C39-493E-8B33-D6F3DB734454}"/>
              </a:ext>
            </a:extLst>
          </p:cNvPr>
          <p:cNvSpPr/>
          <p:nvPr/>
        </p:nvSpPr>
        <p:spPr>
          <a:xfrm>
            <a:off x="539771" y="1329888"/>
            <a:ext cx="4779123" cy="5416868"/>
          </a:xfrm>
          <a:prstGeom prst="rect">
            <a:avLst/>
          </a:prstGeom>
        </p:spPr>
        <p:txBody>
          <a:bodyPr wrap="square">
            <a:spAutoFit/>
          </a:bodyPr>
          <a:lstStyle/>
          <a:p>
            <a:r>
              <a:rPr lang="en-US" sz="1400">
                <a:latin typeface="Arial" panose="020B0604020202020204" pitchFamily="34" charset="0"/>
                <a:cs typeface="Arial" panose="020B0604020202020204" pitchFamily="34" charset="0"/>
              </a:rPr>
              <a:t>Jazmine Grant, K-2</a:t>
            </a:r>
          </a:p>
          <a:p>
            <a:r>
              <a:rPr lang="en-US" sz="1400">
                <a:latin typeface="Arial" panose="020B0604020202020204" pitchFamily="34" charset="0"/>
                <a:cs typeface="Arial" panose="020B0604020202020204" pitchFamily="34" charset="0"/>
              </a:rPr>
              <a:t>2021 Goldwater Scholar</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Kameron Walker, K-2</a:t>
            </a:r>
          </a:p>
          <a:p>
            <a:r>
              <a:rPr lang="en-US" sz="1400">
                <a:latin typeface="Arial" panose="020B0604020202020204" pitchFamily="34" charset="0"/>
                <a:cs typeface="Arial" panose="020B0604020202020204" pitchFamily="34" charset="0"/>
              </a:rPr>
              <a:t>2021 National Science Foundation Fellowship</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Olufolakemi "Fola" Olusanya, K-1</a:t>
            </a:r>
          </a:p>
          <a:p>
            <a:r>
              <a:rPr lang="en-US" sz="1400">
                <a:latin typeface="Arial" panose="020B0604020202020204" pitchFamily="34" charset="0"/>
                <a:cs typeface="Arial" panose="020B0604020202020204" pitchFamily="34" charset="0"/>
              </a:rPr>
              <a:t>Cell Press 2021 Rising Black Scientists Award</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Alexandria Adigun, K-1</a:t>
            </a:r>
          </a:p>
          <a:p>
            <a:r>
              <a:rPr lang="en-US" sz="1400">
                <a:latin typeface="Arial" panose="020B0604020202020204" pitchFamily="34" charset="0"/>
                <a:cs typeface="Arial" panose="020B0604020202020204" pitchFamily="34" charset="0"/>
              </a:rPr>
              <a:t>2020 Goldwater Scholar</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Taylor Phillips –Jones, K-1</a:t>
            </a:r>
          </a:p>
          <a:p>
            <a:r>
              <a:rPr lang="en-US" sz="1400">
                <a:latin typeface="Arial" panose="020B0604020202020204" pitchFamily="34" charset="0"/>
                <a:cs typeface="Arial" panose="020B0604020202020204" pitchFamily="34" charset="0"/>
              </a:rPr>
              <a:t>Oral, Black In Neuro Conference 2020</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Christopher Flowers, K-1</a:t>
            </a:r>
          </a:p>
          <a:p>
            <a:r>
              <a:rPr lang="en-US" sz="1400">
                <a:latin typeface="Arial" panose="020B0604020202020204" pitchFamily="34" charset="0"/>
                <a:cs typeface="Arial" panose="020B0604020202020204" pitchFamily="34" charset="0"/>
              </a:rPr>
              <a:t>Poster, VSU Undergraduate Research Conference 2019</a:t>
            </a:r>
          </a:p>
          <a:p>
            <a:r>
              <a:rPr lang="en-US" sz="1400">
                <a:latin typeface="Arial" panose="020B0604020202020204" pitchFamily="34" charset="0"/>
                <a:cs typeface="Arial" panose="020B0604020202020204" pitchFamily="34" charset="0"/>
              </a:rPr>
              <a:t> </a:t>
            </a:r>
          </a:p>
          <a:p>
            <a:r>
              <a:rPr lang="en-US" sz="1400">
                <a:latin typeface="Arial" panose="020B0604020202020204" pitchFamily="34" charset="0"/>
                <a:cs typeface="Arial" panose="020B0604020202020204" pitchFamily="34" charset="0"/>
              </a:rPr>
              <a:t>Pilar O’Neal, K-1</a:t>
            </a:r>
          </a:p>
          <a:p>
            <a:r>
              <a:rPr lang="en-US" sz="1400">
                <a:latin typeface="Arial" panose="020B0604020202020204" pitchFamily="34" charset="0"/>
                <a:cs typeface="Arial" panose="020B0604020202020204" pitchFamily="34" charset="0"/>
              </a:rPr>
              <a:t>Poster, </a:t>
            </a:r>
            <a:r>
              <a:rPr lang="en-US" sz="1400" err="1">
                <a:latin typeface="Arial" panose="020B0604020202020204" pitchFamily="34" charset="0"/>
                <a:cs typeface="Arial" panose="020B0604020202020204" pitchFamily="34" charset="0"/>
              </a:rPr>
              <a:t>AfroBioTech</a:t>
            </a:r>
            <a:r>
              <a:rPr lang="en-US" sz="1400">
                <a:latin typeface="Arial" panose="020B0604020202020204" pitchFamily="34" charset="0"/>
                <a:cs typeface="Arial" panose="020B0604020202020204" pitchFamily="34" charset="0"/>
              </a:rPr>
              <a:t> Research Conference 2019</a:t>
            </a:r>
          </a:p>
          <a:p>
            <a:r>
              <a:rPr lang="en-US" sz="1400">
                <a:latin typeface="Arial" panose="020B0604020202020204" pitchFamily="34" charset="0"/>
                <a:cs typeface="Arial" panose="020B0604020202020204" pitchFamily="34" charset="0"/>
              </a:rPr>
              <a:t> </a:t>
            </a:r>
          </a:p>
          <a:p>
            <a:r>
              <a:rPr lang="en-US" sz="1400">
                <a:latin typeface="Arial" panose="020B0604020202020204" pitchFamily="34" charset="0"/>
                <a:cs typeface="Arial" panose="020B0604020202020204" pitchFamily="34" charset="0"/>
              </a:rPr>
              <a:t>Jacob Brooks, K-2</a:t>
            </a:r>
          </a:p>
          <a:p>
            <a:r>
              <a:rPr lang="en-US" sz="1400">
                <a:latin typeface="Arial" panose="020B0604020202020204" pitchFamily="34" charset="0"/>
                <a:cs typeface="Arial" panose="020B0604020202020204" pitchFamily="34" charset="0"/>
              </a:rPr>
              <a:t>Poster, SACNAS 2019</a:t>
            </a:r>
          </a:p>
          <a:p>
            <a:r>
              <a:rPr lang="en-US" sz="1400">
                <a:latin typeface="Arial" panose="020B0604020202020204" pitchFamily="34" charset="0"/>
                <a:cs typeface="Arial" panose="020B0604020202020204" pitchFamily="34" charset="0"/>
              </a:rPr>
              <a:t> </a:t>
            </a:r>
          </a:p>
          <a:p>
            <a:endParaRPr lang="en-US" sz="100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969D81E8-6997-4649-8A61-FA6774DC3276}"/>
              </a:ext>
            </a:extLst>
          </p:cNvPr>
          <p:cNvSpPr txBox="1">
            <a:spLocks/>
          </p:cNvSpPr>
          <p:nvPr/>
        </p:nvSpPr>
        <p:spPr>
          <a:xfrm>
            <a:off x="3689525" y="1670249"/>
            <a:ext cx="3618520" cy="4989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a:p>
          <a:p>
            <a:pPr lvl="1"/>
            <a:endParaRPr lang="en-US"/>
          </a:p>
        </p:txBody>
      </p:sp>
      <p:sp>
        <p:nvSpPr>
          <p:cNvPr id="15" name="Rectangle 14">
            <a:extLst>
              <a:ext uri="{FF2B5EF4-FFF2-40B4-BE49-F238E27FC236}">
                <a16:creationId xmlns:a16="http://schemas.microsoft.com/office/drawing/2014/main" id="{A6318081-3C0E-4B13-8FF7-1D3060E48BDD}"/>
              </a:ext>
            </a:extLst>
          </p:cNvPr>
          <p:cNvSpPr/>
          <p:nvPr/>
        </p:nvSpPr>
        <p:spPr>
          <a:xfrm>
            <a:off x="5425605" y="1096768"/>
            <a:ext cx="2274819" cy="4616648"/>
          </a:xfrm>
          <a:prstGeom prst="rect">
            <a:avLst/>
          </a:prstGeom>
        </p:spPr>
        <p:txBody>
          <a:bodyPr wrap="square">
            <a:spAutoFit/>
          </a:bodyPr>
          <a:lstStyle/>
          <a:p>
            <a:r>
              <a:rPr lang="en-US" sz="1400">
                <a:latin typeface="Arial" panose="020B0604020202020204" pitchFamily="34" charset="0"/>
                <a:cs typeface="Arial" panose="020B0604020202020204" pitchFamily="34" charset="0"/>
              </a:rPr>
              <a:t> </a:t>
            </a:r>
          </a:p>
          <a:p>
            <a:r>
              <a:rPr lang="en-US" sz="1400">
                <a:latin typeface="Arial" panose="020B0604020202020204" pitchFamily="34" charset="0"/>
                <a:cs typeface="Arial" panose="020B0604020202020204" pitchFamily="34" charset="0"/>
              </a:rPr>
              <a:t>Jacob Brooks, K-2</a:t>
            </a:r>
          </a:p>
          <a:p>
            <a:r>
              <a:rPr lang="en-US" sz="1400">
                <a:latin typeface="Arial" panose="020B0604020202020204" pitchFamily="34" charset="0"/>
                <a:cs typeface="Arial" panose="020B0604020202020204" pitchFamily="34" charset="0"/>
              </a:rPr>
              <a:t>Poster, ABRCMS 2019</a:t>
            </a:r>
          </a:p>
          <a:p>
            <a:r>
              <a:rPr lang="en-US" sz="1400">
                <a:latin typeface="Arial" panose="020B0604020202020204" pitchFamily="34" charset="0"/>
                <a:cs typeface="Arial" panose="020B0604020202020204" pitchFamily="34" charset="0"/>
              </a:rPr>
              <a:t> </a:t>
            </a:r>
          </a:p>
          <a:p>
            <a:r>
              <a:rPr lang="en-US" sz="1400">
                <a:latin typeface="Arial" panose="020B0604020202020204" pitchFamily="34" charset="0"/>
                <a:cs typeface="Arial" panose="020B0604020202020204" pitchFamily="34" charset="0"/>
              </a:rPr>
              <a:t>Kimberly Gardner, K-1</a:t>
            </a:r>
          </a:p>
          <a:p>
            <a:r>
              <a:rPr lang="en-US" sz="1400">
                <a:latin typeface="Arial" panose="020B0604020202020204" pitchFamily="34" charset="0"/>
                <a:cs typeface="Arial" panose="020B0604020202020204" pitchFamily="34" charset="0"/>
              </a:rPr>
              <a:t>Oral, ABRCMS 2019</a:t>
            </a:r>
          </a:p>
          <a:p>
            <a:r>
              <a:rPr lang="en-US" sz="1400">
                <a:latin typeface="Arial" panose="020B0604020202020204" pitchFamily="34" charset="0"/>
                <a:cs typeface="Arial" panose="020B0604020202020204" pitchFamily="34" charset="0"/>
              </a:rPr>
              <a:t> </a:t>
            </a:r>
          </a:p>
          <a:p>
            <a:r>
              <a:rPr lang="en-US" sz="1400">
                <a:latin typeface="Arial" panose="020B0604020202020204" pitchFamily="34" charset="0"/>
                <a:cs typeface="Arial" panose="020B0604020202020204" pitchFamily="34" charset="0"/>
              </a:rPr>
              <a:t>Patricia Mensah, K-1</a:t>
            </a:r>
          </a:p>
          <a:p>
            <a:r>
              <a:rPr lang="en-US" sz="1400">
                <a:latin typeface="Arial" panose="020B0604020202020204" pitchFamily="34" charset="0"/>
                <a:cs typeface="Arial" panose="020B0604020202020204" pitchFamily="34" charset="0"/>
              </a:rPr>
              <a:t>Poster, ABRCMS 2019</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Adjoa Osei-Ntansah, K-1</a:t>
            </a:r>
          </a:p>
          <a:p>
            <a:r>
              <a:rPr lang="en-US" sz="1400">
                <a:latin typeface="Arial" panose="020B0604020202020204" pitchFamily="34" charset="0"/>
                <a:cs typeface="Arial" panose="020B0604020202020204" pitchFamily="34" charset="0"/>
              </a:rPr>
              <a:t>Poster, ABRCMS 2019</a:t>
            </a:r>
          </a:p>
          <a:p>
            <a:r>
              <a:rPr lang="en-US" sz="1400">
                <a:latin typeface="Arial" panose="020B0604020202020204" pitchFamily="34" charset="0"/>
                <a:cs typeface="Arial" panose="020B0604020202020204" pitchFamily="34" charset="0"/>
              </a:rPr>
              <a:t> </a:t>
            </a:r>
          </a:p>
          <a:p>
            <a:r>
              <a:rPr lang="en-US" sz="1400">
                <a:latin typeface="Arial" panose="020B0604020202020204" pitchFamily="34" charset="0"/>
                <a:cs typeface="Arial" panose="020B0604020202020204" pitchFamily="34" charset="0"/>
              </a:rPr>
              <a:t>Imani Ross, K-2</a:t>
            </a:r>
          </a:p>
          <a:p>
            <a:r>
              <a:rPr lang="en-US" sz="1400">
                <a:latin typeface="Arial" panose="020B0604020202020204" pitchFamily="34" charset="0"/>
                <a:cs typeface="Arial" panose="020B0604020202020204" pitchFamily="34" charset="0"/>
              </a:rPr>
              <a:t>Oral, ABRCMS 2019</a:t>
            </a:r>
          </a:p>
          <a:p>
            <a:r>
              <a:rPr lang="en-US" sz="1400">
                <a:latin typeface="Arial" panose="020B0604020202020204" pitchFamily="34" charset="0"/>
                <a:cs typeface="Arial" panose="020B0604020202020204" pitchFamily="34" charset="0"/>
              </a:rPr>
              <a:t> </a:t>
            </a:r>
          </a:p>
          <a:p>
            <a:r>
              <a:rPr lang="en-US" sz="1400">
                <a:latin typeface="Arial" panose="020B0604020202020204" pitchFamily="34" charset="0"/>
                <a:cs typeface="Arial" panose="020B0604020202020204" pitchFamily="34" charset="0"/>
              </a:rPr>
              <a:t>Saron Yoseph, K-2</a:t>
            </a:r>
          </a:p>
          <a:p>
            <a:r>
              <a:rPr lang="en-US" sz="1400">
                <a:latin typeface="Arial" panose="020B0604020202020204" pitchFamily="34" charset="0"/>
                <a:cs typeface="Arial" panose="020B0604020202020204" pitchFamily="34" charset="0"/>
              </a:rPr>
              <a:t>Poster, ABRCMS 2019</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Nina Wallace, K-1</a:t>
            </a:r>
          </a:p>
          <a:p>
            <a:r>
              <a:rPr lang="en-US" sz="1400">
                <a:latin typeface="Arial" panose="020B0604020202020204" pitchFamily="34" charset="0"/>
                <a:cs typeface="Arial" panose="020B0604020202020204" pitchFamily="34" charset="0"/>
              </a:rPr>
              <a:t>Poster, ABRCMS 2018</a:t>
            </a:r>
          </a:p>
        </p:txBody>
      </p:sp>
    </p:spTree>
    <p:extLst>
      <p:ext uri="{BB962C8B-B14F-4D97-AF65-F5344CB8AC3E}">
        <p14:creationId xmlns:p14="http://schemas.microsoft.com/office/powerpoint/2010/main" val="2011800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1AE3-A9BD-244D-BBDE-6D61F76FF794}"/>
              </a:ext>
            </a:extLst>
          </p:cNvPr>
          <p:cNvSpPr>
            <a:spLocks noGrp="1"/>
          </p:cNvSpPr>
          <p:nvPr>
            <p:ph type="title"/>
          </p:nvPr>
        </p:nvSpPr>
        <p:spPr>
          <a:xfrm>
            <a:off x="646095" y="300019"/>
            <a:ext cx="5021280" cy="531812"/>
          </a:xfrm>
        </p:spPr>
        <p:txBody>
          <a:bodyPr>
            <a:normAutofit fontScale="90000"/>
          </a:bodyPr>
          <a:lstStyle/>
          <a:p>
            <a:pPr lvl="0" algn="ctr">
              <a:lnSpc>
                <a:spcPct val="100000"/>
              </a:lnSpc>
              <a:spcBef>
                <a:spcPts val="0"/>
              </a:spcBef>
              <a:defRPr/>
            </a:pPr>
            <a:r>
              <a:rPr lang="en-US" b="1">
                <a:solidFill>
                  <a:srgbClr val="052876"/>
                </a:solidFill>
                <a:latin typeface="Arial" panose="020B0604020202020204" pitchFamily="34" charset="0"/>
                <a:cs typeface="Arial" panose="020B0604020202020204" pitchFamily="34" charset="0"/>
              </a:rPr>
              <a:t>K-1 Graduate School Offers</a:t>
            </a:r>
          </a:p>
        </p:txBody>
      </p:sp>
      <p:sp>
        <p:nvSpPr>
          <p:cNvPr id="4" name="Text Placeholder 3">
            <a:extLst>
              <a:ext uri="{FF2B5EF4-FFF2-40B4-BE49-F238E27FC236}">
                <a16:creationId xmlns:a16="http://schemas.microsoft.com/office/drawing/2014/main" id="{4969F108-E212-6249-BCA2-B389D1DC1B25}"/>
              </a:ext>
            </a:extLst>
          </p:cNvPr>
          <p:cNvSpPr>
            <a:spLocks noGrp="1"/>
          </p:cNvSpPr>
          <p:nvPr>
            <p:ph type="body" sz="half" idx="2"/>
          </p:nvPr>
        </p:nvSpPr>
        <p:spPr>
          <a:xfrm>
            <a:off x="290871" y="1701005"/>
            <a:ext cx="4391298" cy="4595885"/>
          </a:xfrm>
        </p:spPr>
        <p:txBody>
          <a:bodyPr vert="horz" lIns="91440" tIns="45720" rIns="91440" bIns="45720" rtlCol="0" anchor="t">
            <a:normAutofit/>
          </a:bodyPr>
          <a:lstStyle/>
          <a:p>
            <a:pPr marL="285750" indent="-285750">
              <a:buFont typeface="Arial" panose="020B0604020202020204" pitchFamily="34" charset="0"/>
              <a:buChar char="•"/>
            </a:pPr>
            <a:r>
              <a:rPr lang="en-US">
                <a:latin typeface="Arial"/>
                <a:cs typeface="Arial"/>
              </a:rPr>
              <a:t>Howard University (5)</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Johns Hopkins University (2)</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Stanford</a:t>
            </a:r>
          </a:p>
          <a:p>
            <a:pPr marL="285750" indent="-285750">
              <a:buFont typeface="Arial" panose="020B0604020202020204" pitchFamily="34" charset="0"/>
              <a:buChar char="•"/>
            </a:pPr>
            <a:r>
              <a:rPr lang="en-US">
                <a:latin typeface="Arial"/>
                <a:cs typeface="Arial"/>
              </a:rPr>
              <a:t>University of Pennsylvania (2) </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Columbia University (2)</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Carnegie Mellon</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University of California San Diego</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Yale University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Northwestern University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Purdue University</a:t>
            </a:r>
          </a:p>
          <a:p>
            <a:pPr marL="285750" indent="-285750">
              <a:buFont typeface="Arial" panose="020B0604020202020204" pitchFamily="34" charset="0"/>
              <a:buChar char="•"/>
            </a:pPr>
            <a:r>
              <a:rPr lang="en-US">
                <a:latin typeface="Arial"/>
                <a:cs typeface="Arial"/>
              </a:rPr>
              <a:t>NYU (2)</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Loyola University-Chicago</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Boston University</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endParaRPr lang="en-US" sz="1200"/>
          </a:p>
        </p:txBody>
      </p:sp>
      <p:pic>
        <p:nvPicPr>
          <p:cNvPr id="7" name="Picture Placeholder 6" descr="A group of people standing in front of a crowd posing for the camera&#10;&#10;Description automatically generated">
            <a:extLst>
              <a:ext uri="{FF2B5EF4-FFF2-40B4-BE49-F238E27FC236}">
                <a16:creationId xmlns:a16="http://schemas.microsoft.com/office/drawing/2014/main" id="{820D4B3F-B5C3-014E-9A8F-641F429EDD77}"/>
              </a:ext>
            </a:extLst>
          </p:cNvPr>
          <p:cNvPicPr>
            <a:picLocks noGrp="1" noChangeAspect="1"/>
          </p:cNvPicPr>
          <p:nvPr>
            <p:ph type="pic" idx="1"/>
          </p:nvPr>
        </p:nvPicPr>
        <p:blipFill>
          <a:blip r:embed="rId2"/>
          <a:srcRect l="2508" r="2508"/>
          <a:stretch>
            <a:fillRect/>
          </a:stretch>
        </p:blipFill>
        <p:spPr>
          <a:xfrm>
            <a:off x="7606550" y="1307791"/>
            <a:ext cx="4391298" cy="3467409"/>
          </a:xfrm>
          <a:prstGeom prst="rect">
            <a:avLst/>
          </a:prstGeom>
          <a:effectLst>
            <a:softEdge rad="88900"/>
          </a:effectLst>
        </p:spPr>
      </p:pic>
      <p:sp>
        <p:nvSpPr>
          <p:cNvPr id="9" name="Rectangle 8">
            <a:extLst>
              <a:ext uri="{FF2B5EF4-FFF2-40B4-BE49-F238E27FC236}">
                <a16:creationId xmlns:a16="http://schemas.microsoft.com/office/drawing/2014/main" id="{FDA8405C-523F-C14B-A2AE-D1BA9515B9A4}"/>
              </a:ext>
            </a:extLst>
          </p:cNvPr>
          <p:cNvSpPr/>
          <p:nvPr/>
        </p:nvSpPr>
        <p:spPr>
          <a:xfrm>
            <a:off x="8040329" y="4603472"/>
            <a:ext cx="3860800" cy="830997"/>
          </a:xfrm>
          <a:prstGeom prst="rect">
            <a:avLst/>
          </a:prstGeom>
        </p:spPr>
        <p:txBody>
          <a:bodyPr wrap="square">
            <a:spAutoFit/>
          </a:bodyPr>
          <a:lstStyle/>
          <a:p>
            <a:pPr marL="285750" indent="-285750" algn="ctr">
              <a:buFont typeface="Arial" panose="020B0604020202020204" pitchFamily="34" charset="0"/>
              <a:buChar char="•"/>
            </a:pPr>
            <a:endParaRPr lang="en-US" sz="1600">
              <a:solidFill>
                <a:srgbClr val="052876"/>
              </a:solidFill>
              <a:latin typeface="Arial" panose="020B0604020202020204" pitchFamily="34" charset="0"/>
              <a:cs typeface="Arial" panose="020B0604020202020204" pitchFamily="34" charset="0"/>
            </a:endParaRPr>
          </a:p>
          <a:p>
            <a:pPr algn="ctr"/>
            <a:r>
              <a:rPr lang="en-US" sz="1600">
                <a:solidFill>
                  <a:srgbClr val="052876"/>
                </a:solidFill>
                <a:latin typeface="Arial" panose="020B0604020202020204" pitchFamily="34" charset="0"/>
                <a:cs typeface="Arial" panose="020B0604020202020204" pitchFamily="34" charset="0"/>
              </a:rPr>
              <a:t>The Inaugural Cohort started in 2017 and graduated in May 2021</a:t>
            </a:r>
          </a:p>
        </p:txBody>
      </p:sp>
      <p:sp>
        <p:nvSpPr>
          <p:cNvPr id="10" name="Rectangle 9">
            <a:extLst>
              <a:ext uri="{FF2B5EF4-FFF2-40B4-BE49-F238E27FC236}">
                <a16:creationId xmlns:a16="http://schemas.microsoft.com/office/drawing/2014/main" id="{F944ECC2-8CAB-CB41-8C99-0A898480F63A}"/>
              </a:ext>
            </a:extLst>
          </p:cNvPr>
          <p:cNvSpPr/>
          <p:nvPr/>
        </p:nvSpPr>
        <p:spPr>
          <a:xfrm>
            <a:off x="361873" y="762505"/>
            <a:ext cx="5305502" cy="646331"/>
          </a:xfrm>
          <a:prstGeom prst="rect">
            <a:avLst/>
          </a:prstGeom>
        </p:spPr>
        <p:txBody>
          <a:bodyPr wrap="square" lIns="91440" tIns="45720" rIns="91440" bIns="45720" anchor="t">
            <a:spAutoFit/>
          </a:bodyPr>
          <a:lstStyle/>
          <a:p>
            <a:pPr algn="ctr"/>
            <a:r>
              <a:rPr lang="en-US">
                <a:latin typeface="Arial"/>
                <a:cs typeface="Arial"/>
              </a:rPr>
              <a:t>Members of Inaugural Cohort K-1 will attend the following institutions in the Fall 2021:</a:t>
            </a:r>
          </a:p>
        </p:txBody>
      </p:sp>
      <p:sp>
        <p:nvSpPr>
          <p:cNvPr id="12" name="Text Placeholder 3">
            <a:extLst>
              <a:ext uri="{FF2B5EF4-FFF2-40B4-BE49-F238E27FC236}">
                <a16:creationId xmlns:a16="http://schemas.microsoft.com/office/drawing/2014/main" id="{DE98C152-0383-B041-AC20-124CB208CD9C}"/>
              </a:ext>
            </a:extLst>
          </p:cNvPr>
          <p:cNvSpPr txBox="1">
            <a:spLocks/>
          </p:cNvSpPr>
          <p:nvPr/>
        </p:nvSpPr>
        <p:spPr>
          <a:xfrm>
            <a:off x="3728201" y="1593235"/>
            <a:ext cx="4044199" cy="412829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en-US">
                <a:latin typeface="Arial"/>
                <a:cs typeface="Arial"/>
              </a:rPr>
              <a:t>Oakland University</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University of Maryland-Baltimore</a:t>
            </a:r>
          </a:p>
          <a:p>
            <a:pPr marL="285750" indent="-285750">
              <a:buFont typeface="Arial" panose="020B0604020202020204" pitchFamily="34" charset="0"/>
              <a:buChar char="•"/>
            </a:pPr>
            <a:r>
              <a:rPr lang="en-US">
                <a:latin typeface="Arial"/>
                <a:cs typeface="Arial"/>
              </a:rPr>
              <a:t>Florida Agricultural &amp; Mechanical University</a:t>
            </a:r>
          </a:p>
          <a:p>
            <a:pPr marL="285750" indent="-285750">
              <a:buFont typeface="Arial,Sans-Serif" panose="020B0604020202020204" pitchFamily="34" charset="0"/>
              <a:buChar char="•"/>
            </a:pPr>
            <a:r>
              <a:rPr lang="en-US">
                <a:latin typeface="Arial"/>
                <a:cs typeface="Arial"/>
              </a:rPr>
              <a:t>Meharry Medical College</a:t>
            </a:r>
            <a:endParaRPr lang="en-US">
              <a:latin typeface="Arial"/>
              <a:ea typeface="+mn-lt"/>
              <a:cs typeface="Arial"/>
            </a:endParaRP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94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1AE3-A9BD-244D-BBDE-6D61F76FF794}"/>
              </a:ext>
            </a:extLst>
          </p:cNvPr>
          <p:cNvSpPr>
            <a:spLocks noGrp="1"/>
          </p:cNvSpPr>
          <p:nvPr>
            <p:ph type="title"/>
          </p:nvPr>
        </p:nvSpPr>
        <p:spPr>
          <a:xfrm>
            <a:off x="475653" y="300670"/>
            <a:ext cx="7520005" cy="531812"/>
          </a:xfrm>
        </p:spPr>
        <p:txBody>
          <a:bodyPr>
            <a:normAutofit fontScale="90000"/>
          </a:bodyPr>
          <a:lstStyle/>
          <a:p>
            <a:pPr lvl="0" algn="ctr">
              <a:lnSpc>
                <a:spcPct val="100000"/>
              </a:lnSpc>
              <a:spcBef>
                <a:spcPts val="0"/>
              </a:spcBef>
              <a:defRPr/>
            </a:pPr>
            <a:r>
              <a:rPr lang="en-US" b="1">
                <a:solidFill>
                  <a:srgbClr val="052876"/>
                </a:solidFill>
                <a:latin typeface="Arial" panose="020B0604020202020204" pitchFamily="34" charset="0"/>
                <a:cs typeface="Arial" panose="020B0604020202020204" pitchFamily="34" charset="0"/>
              </a:rPr>
              <a:t>Internships</a:t>
            </a:r>
          </a:p>
        </p:txBody>
      </p:sp>
      <p:sp>
        <p:nvSpPr>
          <p:cNvPr id="4" name="Text Placeholder 3">
            <a:extLst>
              <a:ext uri="{FF2B5EF4-FFF2-40B4-BE49-F238E27FC236}">
                <a16:creationId xmlns:a16="http://schemas.microsoft.com/office/drawing/2014/main" id="{4969F108-E212-6249-BCA2-B389D1DC1B25}"/>
              </a:ext>
            </a:extLst>
          </p:cNvPr>
          <p:cNvSpPr>
            <a:spLocks noGrp="1"/>
          </p:cNvSpPr>
          <p:nvPr>
            <p:ph type="body" sz="half" idx="2"/>
          </p:nvPr>
        </p:nvSpPr>
        <p:spPr>
          <a:xfrm>
            <a:off x="100073" y="1214179"/>
            <a:ext cx="5585421" cy="5553858"/>
          </a:xfrm>
        </p:spPr>
        <p:txBody>
          <a:bodyPr>
            <a:normAutofit lnSpcReduction="10000"/>
          </a:bodyPr>
          <a:lstStyle/>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Weill Cornell Gateway to the Laboratory</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AMGEN at UT-Southwestern</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Google STEP Internship</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NASA - JPL</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Naval Research Laboratory</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Children’s National Medical Center</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Harvard Amgen Scholars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MIT MSRP</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UC STARS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NSF – CREST</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University of Pennsylvania</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UT Austin</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University of Utah</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University of Colorado </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Regeneron Pharmaceuticals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Brookhaven National Laboratory</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Pacific Northwest National Laboratory</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sz="1200"/>
          </a:p>
          <a:p>
            <a:pPr marL="285750" indent="-285750"/>
            <a:endParaRPr lang="en-US" sz="1200"/>
          </a:p>
          <a:p>
            <a:endParaRPr lang="en-US" sz="1200"/>
          </a:p>
        </p:txBody>
      </p:sp>
      <p:sp>
        <p:nvSpPr>
          <p:cNvPr id="10" name="Rectangle 9">
            <a:extLst>
              <a:ext uri="{FF2B5EF4-FFF2-40B4-BE49-F238E27FC236}">
                <a16:creationId xmlns:a16="http://schemas.microsoft.com/office/drawing/2014/main" id="{F944ECC2-8CAB-CB41-8C99-0A898480F63A}"/>
              </a:ext>
            </a:extLst>
          </p:cNvPr>
          <p:cNvSpPr/>
          <p:nvPr/>
        </p:nvSpPr>
        <p:spPr>
          <a:xfrm>
            <a:off x="218209" y="743693"/>
            <a:ext cx="7637318" cy="369332"/>
          </a:xfrm>
          <a:prstGeom prst="rect">
            <a:avLst/>
          </a:prstGeom>
        </p:spPr>
        <p:txBody>
          <a:bodyPr wrap="square">
            <a:spAutoFit/>
          </a:bodyPr>
          <a:lstStyle/>
          <a:p>
            <a:pPr marL="285750" indent="-285750" algn="ctr"/>
            <a:r>
              <a:rPr lang="en-US">
                <a:latin typeface="Arial" panose="020B0604020202020204" pitchFamily="34" charset="0"/>
                <a:cs typeface="Arial" panose="020B0604020202020204" pitchFamily="34" charset="0"/>
              </a:rPr>
              <a:t>Scholars are required to engage in research experiences every summer</a:t>
            </a:r>
          </a:p>
        </p:txBody>
      </p:sp>
      <p:sp>
        <p:nvSpPr>
          <p:cNvPr id="13" name="Text Placeholder 3">
            <a:extLst>
              <a:ext uri="{FF2B5EF4-FFF2-40B4-BE49-F238E27FC236}">
                <a16:creationId xmlns:a16="http://schemas.microsoft.com/office/drawing/2014/main" id="{4BD0089B-9F6F-8849-8CF7-A7DAA7B39CC7}"/>
              </a:ext>
            </a:extLst>
          </p:cNvPr>
          <p:cNvSpPr txBox="1">
            <a:spLocks/>
          </p:cNvSpPr>
          <p:nvPr/>
        </p:nvSpPr>
        <p:spPr>
          <a:xfrm>
            <a:off x="3946481" y="1214179"/>
            <a:ext cx="4299037" cy="55538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Wash U Summer Engineering Fellowship</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Johns Hopkins Diversity Summer Program</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Vanderbilt Pre-MSTP Program</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SURP , ICHAN School of Medicine at Mt. Sinai</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MD Anderson Women and Minority Inclusion Program</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Rutgers RISE</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University of Minnesota LSSURP</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Institute of Molecular Pathology – Vienna</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NIAID</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NYU</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University of Virginia</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Gateways to the Laboratory at Weill Cornel</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Eli Lilly</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Nathan </a:t>
            </a:r>
            <a:r>
              <a:rPr lang="en-US" err="1">
                <a:latin typeface="Arial" panose="020B0604020202020204" pitchFamily="34" charset="0"/>
                <a:cs typeface="Arial" panose="020B0604020202020204" pitchFamily="34" charset="0"/>
              </a:rPr>
              <a:t>Schnaper</a:t>
            </a:r>
            <a:r>
              <a:rPr lang="en-US">
                <a:latin typeface="Arial" panose="020B0604020202020204" pitchFamily="34" charset="0"/>
                <a:cs typeface="Arial" panose="020B0604020202020204" pitchFamily="34" charset="0"/>
              </a:rPr>
              <a:t> Intern Program-University of Maryland Medical System</a:t>
            </a:r>
          </a:p>
          <a:p>
            <a:pPr marL="17145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endParaRPr lang="en-US" sz="1200"/>
          </a:p>
          <a:p>
            <a:pPr marL="285750" indent="-285750"/>
            <a:endParaRPr lang="en-US" sz="1200"/>
          </a:p>
          <a:p>
            <a:endParaRPr lang="en-US" sz="1200"/>
          </a:p>
        </p:txBody>
      </p:sp>
      <p:pic>
        <p:nvPicPr>
          <p:cNvPr id="16" name="Picture Placeholder 15" descr="A group of people standing in a room&#10;&#10;Description automatically generated">
            <a:extLst>
              <a:ext uri="{FF2B5EF4-FFF2-40B4-BE49-F238E27FC236}">
                <a16:creationId xmlns:a16="http://schemas.microsoft.com/office/drawing/2014/main" id="{EE0328BD-BFEE-F84B-BAED-24C94D9A4CF5}"/>
              </a:ext>
            </a:extLst>
          </p:cNvPr>
          <p:cNvPicPr>
            <a:picLocks noGrp="1" noChangeAspect="1"/>
          </p:cNvPicPr>
          <p:nvPr>
            <p:ph type="pic" idx="1"/>
          </p:nvPr>
        </p:nvPicPr>
        <p:blipFill>
          <a:blip r:embed="rId3"/>
          <a:srcRect t="18416" b="18416"/>
          <a:stretch>
            <a:fillRect/>
          </a:stretch>
        </p:blipFill>
        <p:spPr>
          <a:xfrm>
            <a:off x="8077108" y="1288870"/>
            <a:ext cx="3750868" cy="2961719"/>
          </a:xfrm>
          <a:prstGeom prst="rect">
            <a:avLst/>
          </a:prstGeom>
          <a:effectLst>
            <a:softEdge rad="76200"/>
          </a:effectLst>
        </p:spPr>
      </p:pic>
      <p:sp>
        <p:nvSpPr>
          <p:cNvPr id="17" name="Rectangle 16">
            <a:extLst>
              <a:ext uri="{FF2B5EF4-FFF2-40B4-BE49-F238E27FC236}">
                <a16:creationId xmlns:a16="http://schemas.microsoft.com/office/drawing/2014/main" id="{82B0C546-69A4-F542-8A7B-19B8FF4F9555}"/>
              </a:ext>
            </a:extLst>
          </p:cNvPr>
          <p:cNvSpPr/>
          <p:nvPr/>
        </p:nvSpPr>
        <p:spPr>
          <a:xfrm>
            <a:off x="7995658" y="4250589"/>
            <a:ext cx="3860800" cy="584775"/>
          </a:xfrm>
          <a:prstGeom prst="rect">
            <a:avLst/>
          </a:prstGeom>
        </p:spPr>
        <p:txBody>
          <a:bodyPr wrap="square">
            <a:spAutoFit/>
          </a:bodyPr>
          <a:lstStyle/>
          <a:p>
            <a:pPr algn="ctr"/>
            <a:r>
              <a:rPr lang="en-US" sz="1600">
                <a:solidFill>
                  <a:srgbClr val="052876"/>
                </a:solidFill>
                <a:latin typeface="Arial" panose="020B0604020202020204" pitchFamily="34" charset="0"/>
                <a:cs typeface="Arial" panose="020B0604020202020204" pitchFamily="34" charset="0"/>
              </a:rPr>
              <a:t>K-1 Scholar, Patricia Mensah, presenting her summer research</a:t>
            </a:r>
          </a:p>
        </p:txBody>
      </p:sp>
    </p:spTree>
    <p:extLst>
      <p:ext uri="{BB962C8B-B14F-4D97-AF65-F5344CB8AC3E}">
        <p14:creationId xmlns:p14="http://schemas.microsoft.com/office/powerpoint/2010/main" val="345414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1AE3-A9BD-244D-BBDE-6D61F76FF794}"/>
              </a:ext>
            </a:extLst>
          </p:cNvPr>
          <p:cNvSpPr>
            <a:spLocks noGrp="1"/>
          </p:cNvSpPr>
          <p:nvPr>
            <p:ph type="title"/>
          </p:nvPr>
        </p:nvSpPr>
        <p:spPr>
          <a:xfrm>
            <a:off x="2460316" y="238325"/>
            <a:ext cx="7520005" cy="531812"/>
          </a:xfrm>
        </p:spPr>
        <p:txBody>
          <a:bodyPr>
            <a:normAutofit fontScale="90000"/>
          </a:bodyPr>
          <a:lstStyle/>
          <a:p>
            <a:pPr lvl="0" algn="ctr">
              <a:lnSpc>
                <a:spcPct val="100000"/>
              </a:lnSpc>
              <a:spcBef>
                <a:spcPts val="0"/>
              </a:spcBef>
              <a:defRPr/>
            </a:pPr>
            <a:r>
              <a:rPr lang="en-US" b="1">
                <a:solidFill>
                  <a:srgbClr val="052876"/>
                </a:solidFill>
                <a:latin typeface="Arial" panose="020B0604020202020204" pitchFamily="34" charset="0"/>
                <a:cs typeface="Arial" panose="020B0604020202020204" pitchFamily="34" charset="0"/>
              </a:rPr>
              <a:t>Our KSSP Physics Scholars</a:t>
            </a:r>
          </a:p>
        </p:txBody>
      </p:sp>
      <p:pic>
        <p:nvPicPr>
          <p:cNvPr id="9" name="Picture 8">
            <a:extLst>
              <a:ext uri="{FF2B5EF4-FFF2-40B4-BE49-F238E27FC236}">
                <a16:creationId xmlns:a16="http://schemas.microsoft.com/office/drawing/2014/main" id="{2E42193D-C8B6-9D46-999F-3B564E39B4DB}"/>
              </a:ext>
            </a:extLst>
          </p:cNvPr>
          <p:cNvPicPr preferRelativeResize="0">
            <a:picLocks noChangeAspect="1"/>
          </p:cNvPicPr>
          <p:nvPr/>
        </p:nvPicPr>
        <p:blipFill>
          <a:blip r:embed="rId3"/>
          <a:stretch>
            <a:fillRect/>
          </a:stretch>
        </p:blipFill>
        <p:spPr>
          <a:xfrm>
            <a:off x="204461" y="1329838"/>
            <a:ext cx="1737360" cy="1737360"/>
          </a:xfrm>
          <a:prstGeom prst="rect">
            <a:avLst/>
          </a:prstGeom>
          <a:effectLst>
            <a:glow rad="127000">
              <a:schemeClr val="bg1"/>
            </a:glow>
            <a:softEdge rad="76200"/>
          </a:effectLst>
        </p:spPr>
      </p:pic>
      <p:pic>
        <p:nvPicPr>
          <p:cNvPr id="12" name="Picture 11" descr="A picture containing person, wall, indoor, posing&#10;&#10;Description automatically generated">
            <a:extLst>
              <a:ext uri="{FF2B5EF4-FFF2-40B4-BE49-F238E27FC236}">
                <a16:creationId xmlns:a16="http://schemas.microsoft.com/office/drawing/2014/main" id="{8EDBEC17-8C79-D847-96C1-7B62DCAF4070}"/>
              </a:ext>
            </a:extLst>
          </p:cNvPr>
          <p:cNvPicPr preferRelativeResize="0">
            <a:picLocks noChangeAspect="1"/>
          </p:cNvPicPr>
          <p:nvPr/>
        </p:nvPicPr>
        <p:blipFill rotWithShape="1">
          <a:blip r:embed="rId4"/>
          <a:srcRect t="19256"/>
          <a:stretch/>
        </p:blipFill>
        <p:spPr>
          <a:xfrm>
            <a:off x="2382100" y="1039396"/>
            <a:ext cx="1737360" cy="2103204"/>
          </a:xfrm>
          <a:prstGeom prst="rect">
            <a:avLst/>
          </a:prstGeom>
          <a:effectLst>
            <a:glow rad="127000">
              <a:schemeClr val="bg1"/>
            </a:glow>
            <a:softEdge rad="76200"/>
          </a:effectLst>
        </p:spPr>
      </p:pic>
      <p:pic>
        <p:nvPicPr>
          <p:cNvPr id="15" name="Picture 14" descr="A picture containing person, posing, dressed, arm&#10;&#10;Description automatically generated">
            <a:extLst>
              <a:ext uri="{FF2B5EF4-FFF2-40B4-BE49-F238E27FC236}">
                <a16:creationId xmlns:a16="http://schemas.microsoft.com/office/drawing/2014/main" id="{DB88DA37-91D5-A04D-8895-B5EB19DB63EE}"/>
              </a:ext>
            </a:extLst>
          </p:cNvPr>
          <p:cNvPicPr preferRelativeResize="0">
            <a:picLocks noChangeAspect="1"/>
          </p:cNvPicPr>
          <p:nvPr/>
        </p:nvPicPr>
        <p:blipFill rotWithShape="1">
          <a:blip r:embed="rId5"/>
          <a:srcRect t="23999"/>
          <a:stretch/>
        </p:blipFill>
        <p:spPr>
          <a:xfrm>
            <a:off x="204461" y="4114745"/>
            <a:ext cx="1737360" cy="1979636"/>
          </a:xfrm>
          <a:prstGeom prst="rect">
            <a:avLst/>
          </a:prstGeom>
          <a:effectLst>
            <a:glow rad="127000">
              <a:schemeClr val="bg1"/>
            </a:glow>
            <a:softEdge rad="76200"/>
          </a:effectLst>
        </p:spPr>
      </p:pic>
      <p:pic>
        <p:nvPicPr>
          <p:cNvPr id="19" name="Picture 18" descr="A person wearing a bow tie&#10;&#10;Description automatically generated with medium confidence">
            <a:extLst>
              <a:ext uri="{FF2B5EF4-FFF2-40B4-BE49-F238E27FC236}">
                <a16:creationId xmlns:a16="http://schemas.microsoft.com/office/drawing/2014/main" id="{135FE74F-CBFE-0B4E-B993-EE576BA54866}"/>
              </a:ext>
            </a:extLst>
          </p:cNvPr>
          <p:cNvPicPr preferRelativeResize="0">
            <a:picLocks noChangeAspect="1"/>
          </p:cNvPicPr>
          <p:nvPr/>
        </p:nvPicPr>
        <p:blipFill>
          <a:blip r:embed="rId6"/>
          <a:stretch>
            <a:fillRect/>
          </a:stretch>
        </p:blipFill>
        <p:spPr>
          <a:xfrm rot="5400000">
            <a:off x="4734090" y="1114695"/>
            <a:ext cx="2316480" cy="1737360"/>
          </a:xfrm>
          <a:prstGeom prst="rect">
            <a:avLst/>
          </a:prstGeom>
          <a:effectLst>
            <a:glow rad="127000">
              <a:schemeClr val="bg1"/>
            </a:glow>
            <a:softEdge rad="76200"/>
          </a:effectLst>
        </p:spPr>
      </p:pic>
      <p:pic>
        <p:nvPicPr>
          <p:cNvPr id="21" name="Picture 20" descr="A person wearing glasses and a suit&#10;&#10;Description automatically generated with medium confidence">
            <a:extLst>
              <a:ext uri="{FF2B5EF4-FFF2-40B4-BE49-F238E27FC236}">
                <a16:creationId xmlns:a16="http://schemas.microsoft.com/office/drawing/2014/main" id="{18434EF9-F849-8342-B368-83DF5D2EEEE4}"/>
              </a:ext>
            </a:extLst>
          </p:cNvPr>
          <p:cNvPicPr preferRelativeResize="0">
            <a:picLocks noChangeAspect="1"/>
          </p:cNvPicPr>
          <p:nvPr/>
        </p:nvPicPr>
        <p:blipFill>
          <a:blip r:embed="rId7"/>
          <a:stretch>
            <a:fillRect/>
          </a:stretch>
        </p:blipFill>
        <p:spPr>
          <a:xfrm>
            <a:off x="2460316" y="3931341"/>
            <a:ext cx="1737360" cy="2177115"/>
          </a:xfrm>
          <a:prstGeom prst="rect">
            <a:avLst/>
          </a:prstGeom>
          <a:effectLst>
            <a:glow rad="127000">
              <a:schemeClr val="bg1"/>
            </a:glow>
            <a:softEdge rad="76200"/>
          </a:effectLst>
        </p:spPr>
      </p:pic>
      <p:pic>
        <p:nvPicPr>
          <p:cNvPr id="23" name="Picture 22" descr="A person wearing glasses&#10;&#10;Description automatically generated with medium confidence">
            <a:extLst>
              <a:ext uri="{FF2B5EF4-FFF2-40B4-BE49-F238E27FC236}">
                <a16:creationId xmlns:a16="http://schemas.microsoft.com/office/drawing/2014/main" id="{9C9B9CB1-BF16-464D-BC10-050ACFB3705B}"/>
              </a:ext>
            </a:extLst>
          </p:cNvPr>
          <p:cNvPicPr preferRelativeResize="0">
            <a:picLocks noChangeAspect="1"/>
          </p:cNvPicPr>
          <p:nvPr/>
        </p:nvPicPr>
        <p:blipFill>
          <a:blip r:embed="rId8"/>
          <a:stretch>
            <a:fillRect/>
          </a:stretch>
        </p:blipFill>
        <p:spPr>
          <a:xfrm rot="5400000">
            <a:off x="4737914" y="4205224"/>
            <a:ext cx="2191064" cy="1643298"/>
          </a:xfrm>
          <a:prstGeom prst="rect">
            <a:avLst/>
          </a:prstGeom>
          <a:effectLst>
            <a:glow rad="127000">
              <a:schemeClr val="bg1"/>
            </a:glow>
            <a:softEdge rad="76200"/>
          </a:effectLst>
        </p:spPr>
      </p:pic>
      <p:pic>
        <p:nvPicPr>
          <p:cNvPr id="25" name="Picture 24" descr="A person in a tuxedo&#10;&#10;Description automatically generated with medium confidence">
            <a:extLst>
              <a:ext uri="{FF2B5EF4-FFF2-40B4-BE49-F238E27FC236}">
                <a16:creationId xmlns:a16="http://schemas.microsoft.com/office/drawing/2014/main" id="{48ECA11F-2ED5-F344-BD8C-214687FC6C8D}"/>
              </a:ext>
            </a:extLst>
          </p:cNvPr>
          <p:cNvPicPr preferRelativeResize="0">
            <a:picLocks noChangeAspect="1"/>
          </p:cNvPicPr>
          <p:nvPr/>
        </p:nvPicPr>
        <p:blipFill>
          <a:blip r:embed="rId9"/>
          <a:stretch>
            <a:fillRect/>
          </a:stretch>
        </p:blipFill>
        <p:spPr>
          <a:xfrm>
            <a:off x="7657526" y="838896"/>
            <a:ext cx="1737360" cy="2310172"/>
          </a:xfrm>
          <a:prstGeom prst="rect">
            <a:avLst/>
          </a:prstGeom>
          <a:effectLst>
            <a:glow rad="127000">
              <a:schemeClr val="bg1"/>
            </a:glow>
            <a:softEdge rad="76200"/>
          </a:effectLst>
        </p:spPr>
      </p:pic>
      <p:pic>
        <p:nvPicPr>
          <p:cNvPr id="27" name="Picture 26" descr="A picture containing person, sky, person, necktie&#10;&#10;Description automatically generated">
            <a:extLst>
              <a:ext uri="{FF2B5EF4-FFF2-40B4-BE49-F238E27FC236}">
                <a16:creationId xmlns:a16="http://schemas.microsoft.com/office/drawing/2014/main" id="{5E16C1A7-7160-C645-A88E-6C191E717FA4}"/>
              </a:ext>
            </a:extLst>
          </p:cNvPr>
          <p:cNvPicPr preferRelativeResize="0">
            <a:picLocks noChangeAspect="1"/>
          </p:cNvPicPr>
          <p:nvPr/>
        </p:nvPicPr>
        <p:blipFill>
          <a:blip r:embed="rId10"/>
          <a:stretch>
            <a:fillRect/>
          </a:stretch>
        </p:blipFill>
        <p:spPr>
          <a:xfrm>
            <a:off x="7608001" y="3943589"/>
            <a:ext cx="1737360" cy="2171700"/>
          </a:xfrm>
          <a:prstGeom prst="rect">
            <a:avLst/>
          </a:prstGeom>
          <a:effectLst>
            <a:glow rad="127000">
              <a:schemeClr val="bg1"/>
            </a:glow>
            <a:softEdge rad="76200"/>
          </a:effectLst>
        </p:spPr>
      </p:pic>
      <p:pic>
        <p:nvPicPr>
          <p:cNvPr id="29" name="Picture 28" descr="A picture containing person, clothing, hairpiece, posing&#10;&#10;Description automatically generated">
            <a:extLst>
              <a:ext uri="{FF2B5EF4-FFF2-40B4-BE49-F238E27FC236}">
                <a16:creationId xmlns:a16="http://schemas.microsoft.com/office/drawing/2014/main" id="{050CFCF4-9A41-554C-9AB8-B432C78FD061}"/>
              </a:ext>
            </a:extLst>
          </p:cNvPr>
          <p:cNvPicPr preferRelativeResize="0">
            <a:picLocks noChangeAspect="1"/>
          </p:cNvPicPr>
          <p:nvPr/>
        </p:nvPicPr>
        <p:blipFill>
          <a:blip r:embed="rId11"/>
          <a:stretch>
            <a:fillRect/>
          </a:stretch>
        </p:blipFill>
        <p:spPr>
          <a:xfrm>
            <a:off x="10126750" y="1011183"/>
            <a:ext cx="1737360" cy="2130432"/>
          </a:xfrm>
          <a:prstGeom prst="rect">
            <a:avLst/>
          </a:prstGeom>
          <a:effectLst>
            <a:glow rad="127000">
              <a:schemeClr val="bg1"/>
            </a:glow>
            <a:softEdge rad="76200"/>
          </a:effectLst>
        </p:spPr>
      </p:pic>
      <p:pic>
        <p:nvPicPr>
          <p:cNvPr id="31" name="Picture 30">
            <a:extLst>
              <a:ext uri="{FF2B5EF4-FFF2-40B4-BE49-F238E27FC236}">
                <a16:creationId xmlns:a16="http://schemas.microsoft.com/office/drawing/2014/main" id="{AC96D910-34E5-C746-AE13-5A412A4BDDFC}"/>
              </a:ext>
            </a:extLst>
          </p:cNvPr>
          <p:cNvPicPr preferRelativeResize="0">
            <a:picLocks noChangeAspect="1"/>
          </p:cNvPicPr>
          <p:nvPr/>
        </p:nvPicPr>
        <p:blipFill rotWithShape="1">
          <a:blip r:embed="rId12"/>
          <a:srcRect l="31683" t="28808" r="39088" b="618"/>
          <a:stretch/>
        </p:blipFill>
        <p:spPr>
          <a:xfrm>
            <a:off x="10126750" y="3943589"/>
            <a:ext cx="1737360" cy="2156690"/>
          </a:xfrm>
          <a:prstGeom prst="rect">
            <a:avLst/>
          </a:prstGeom>
          <a:effectLst>
            <a:glow rad="127000">
              <a:schemeClr val="bg1"/>
            </a:glow>
            <a:softEdge rad="76200"/>
          </a:effectLst>
        </p:spPr>
      </p:pic>
      <p:sp>
        <p:nvSpPr>
          <p:cNvPr id="32" name="TextBox 31">
            <a:extLst>
              <a:ext uri="{FF2B5EF4-FFF2-40B4-BE49-F238E27FC236}">
                <a16:creationId xmlns:a16="http://schemas.microsoft.com/office/drawing/2014/main" id="{64AB0200-FEDF-DA4E-B11C-87027CC9CC0D}"/>
              </a:ext>
            </a:extLst>
          </p:cNvPr>
          <p:cNvSpPr txBox="1"/>
          <p:nvPr/>
        </p:nvSpPr>
        <p:spPr>
          <a:xfrm>
            <a:off x="-211962" y="3231389"/>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Ajani Smith-Washington</a:t>
            </a:r>
          </a:p>
          <a:p>
            <a:pPr algn="ctr"/>
            <a:r>
              <a:rPr lang="en-US" sz="1400">
                <a:latin typeface="Arial" panose="020B0604020202020204" pitchFamily="34" charset="0"/>
                <a:cs typeface="Arial" panose="020B0604020202020204" pitchFamily="34" charset="0"/>
              </a:rPr>
              <a:t>K-1</a:t>
            </a:r>
          </a:p>
        </p:txBody>
      </p:sp>
      <p:sp>
        <p:nvSpPr>
          <p:cNvPr id="33" name="TextBox 32">
            <a:extLst>
              <a:ext uri="{FF2B5EF4-FFF2-40B4-BE49-F238E27FC236}">
                <a16:creationId xmlns:a16="http://schemas.microsoft.com/office/drawing/2014/main" id="{6DAF4378-3C66-B347-9880-AA6C56A59C88}"/>
              </a:ext>
            </a:extLst>
          </p:cNvPr>
          <p:cNvSpPr txBox="1"/>
          <p:nvPr/>
        </p:nvSpPr>
        <p:spPr>
          <a:xfrm>
            <a:off x="2070546" y="6108456"/>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Myles Pope</a:t>
            </a:r>
          </a:p>
          <a:p>
            <a:pPr algn="ctr"/>
            <a:r>
              <a:rPr lang="en-US" sz="1400">
                <a:latin typeface="Arial" panose="020B0604020202020204" pitchFamily="34" charset="0"/>
                <a:cs typeface="Arial" panose="020B0604020202020204" pitchFamily="34" charset="0"/>
              </a:rPr>
              <a:t>K-4</a:t>
            </a:r>
          </a:p>
        </p:txBody>
      </p:sp>
      <p:sp>
        <p:nvSpPr>
          <p:cNvPr id="34" name="TextBox 33">
            <a:extLst>
              <a:ext uri="{FF2B5EF4-FFF2-40B4-BE49-F238E27FC236}">
                <a16:creationId xmlns:a16="http://schemas.microsoft.com/office/drawing/2014/main" id="{A08DFE91-07DF-774C-AC88-F6088E0D43F2}"/>
              </a:ext>
            </a:extLst>
          </p:cNvPr>
          <p:cNvSpPr txBox="1"/>
          <p:nvPr/>
        </p:nvSpPr>
        <p:spPr>
          <a:xfrm>
            <a:off x="4548343" y="6096455"/>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Brady Dye</a:t>
            </a:r>
          </a:p>
          <a:p>
            <a:pPr algn="ctr"/>
            <a:r>
              <a:rPr lang="en-US" sz="1400">
                <a:latin typeface="Arial" panose="020B0604020202020204" pitchFamily="34" charset="0"/>
                <a:cs typeface="Arial" panose="020B0604020202020204" pitchFamily="34" charset="0"/>
              </a:rPr>
              <a:t>K-4</a:t>
            </a:r>
          </a:p>
        </p:txBody>
      </p:sp>
      <p:sp>
        <p:nvSpPr>
          <p:cNvPr id="35" name="TextBox 34">
            <a:extLst>
              <a:ext uri="{FF2B5EF4-FFF2-40B4-BE49-F238E27FC236}">
                <a16:creationId xmlns:a16="http://schemas.microsoft.com/office/drawing/2014/main" id="{2BA93974-BE86-0246-8B53-A4F3BDE656A6}"/>
              </a:ext>
            </a:extLst>
          </p:cNvPr>
          <p:cNvSpPr txBox="1"/>
          <p:nvPr/>
        </p:nvSpPr>
        <p:spPr>
          <a:xfrm>
            <a:off x="7214449" y="3223908"/>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Cade Boggan</a:t>
            </a:r>
          </a:p>
          <a:p>
            <a:pPr algn="ctr"/>
            <a:r>
              <a:rPr lang="en-US" sz="1400">
                <a:latin typeface="Arial" panose="020B0604020202020204" pitchFamily="34" charset="0"/>
                <a:cs typeface="Arial" panose="020B0604020202020204" pitchFamily="34" charset="0"/>
              </a:rPr>
              <a:t>K-4</a:t>
            </a:r>
          </a:p>
        </p:txBody>
      </p:sp>
      <p:sp>
        <p:nvSpPr>
          <p:cNvPr id="36" name="TextBox 35">
            <a:extLst>
              <a:ext uri="{FF2B5EF4-FFF2-40B4-BE49-F238E27FC236}">
                <a16:creationId xmlns:a16="http://schemas.microsoft.com/office/drawing/2014/main" id="{765606BA-CD64-E844-B489-855955D5DBED}"/>
              </a:ext>
            </a:extLst>
          </p:cNvPr>
          <p:cNvSpPr txBox="1"/>
          <p:nvPr/>
        </p:nvSpPr>
        <p:spPr>
          <a:xfrm>
            <a:off x="4607227" y="3231389"/>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Jon-Edward Stokes</a:t>
            </a:r>
          </a:p>
          <a:p>
            <a:pPr algn="ctr"/>
            <a:r>
              <a:rPr lang="en-US" sz="1400">
                <a:latin typeface="Arial" panose="020B0604020202020204" pitchFamily="34" charset="0"/>
                <a:cs typeface="Arial" panose="020B0604020202020204" pitchFamily="34" charset="0"/>
              </a:rPr>
              <a:t>K-4</a:t>
            </a:r>
          </a:p>
        </p:txBody>
      </p:sp>
      <p:sp>
        <p:nvSpPr>
          <p:cNvPr id="37" name="TextBox 36">
            <a:extLst>
              <a:ext uri="{FF2B5EF4-FFF2-40B4-BE49-F238E27FC236}">
                <a16:creationId xmlns:a16="http://schemas.microsoft.com/office/drawing/2014/main" id="{345AC931-8F95-FA45-A78A-93673003C2CA}"/>
              </a:ext>
            </a:extLst>
          </p:cNvPr>
          <p:cNvSpPr txBox="1"/>
          <p:nvPr/>
        </p:nvSpPr>
        <p:spPr>
          <a:xfrm>
            <a:off x="7172199" y="6093681"/>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Jonathan Greer</a:t>
            </a:r>
          </a:p>
          <a:p>
            <a:pPr algn="ctr"/>
            <a:r>
              <a:rPr lang="en-US" sz="1400">
                <a:latin typeface="Arial" panose="020B0604020202020204" pitchFamily="34" charset="0"/>
                <a:cs typeface="Arial" panose="020B0604020202020204" pitchFamily="34" charset="0"/>
              </a:rPr>
              <a:t>K-5</a:t>
            </a:r>
          </a:p>
        </p:txBody>
      </p:sp>
      <p:sp>
        <p:nvSpPr>
          <p:cNvPr id="38" name="TextBox 37">
            <a:extLst>
              <a:ext uri="{FF2B5EF4-FFF2-40B4-BE49-F238E27FC236}">
                <a16:creationId xmlns:a16="http://schemas.microsoft.com/office/drawing/2014/main" id="{711BFD3B-308D-8047-BAA7-78B69D60745C}"/>
              </a:ext>
            </a:extLst>
          </p:cNvPr>
          <p:cNvSpPr txBox="1"/>
          <p:nvPr/>
        </p:nvSpPr>
        <p:spPr>
          <a:xfrm>
            <a:off x="9621794" y="6100279"/>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Dayna Jackson</a:t>
            </a:r>
          </a:p>
          <a:p>
            <a:pPr algn="ctr"/>
            <a:r>
              <a:rPr lang="en-US" sz="1400">
                <a:latin typeface="Arial" panose="020B0604020202020204" pitchFamily="34" charset="0"/>
                <a:cs typeface="Arial" panose="020B0604020202020204" pitchFamily="34" charset="0"/>
              </a:rPr>
              <a:t>K-5</a:t>
            </a:r>
          </a:p>
        </p:txBody>
      </p:sp>
      <p:sp>
        <p:nvSpPr>
          <p:cNvPr id="39" name="TextBox 38">
            <a:extLst>
              <a:ext uri="{FF2B5EF4-FFF2-40B4-BE49-F238E27FC236}">
                <a16:creationId xmlns:a16="http://schemas.microsoft.com/office/drawing/2014/main" id="{B8B93CE1-240B-DC48-83C2-47F3F2DB18EE}"/>
              </a:ext>
            </a:extLst>
          </p:cNvPr>
          <p:cNvSpPr txBox="1"/>
          <p:nvPr/>
        </p:nvSpPr>
        <p:spPr>
          <a:xfrm>
            <a:off x="9649996" y="3141615"/>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Ayanna Mann</a:t>
            </a:r>
          </a:p>
          <a:p>
            <a:pPr algn="ctr"/>
            <a:r>
              <a:rPr lang="en-US" sz="1400">
                <a:latin typeface="Arial" panose="020B0604020202020204" pitchFamily="34" charset="0"/>
                <a:cs typeface="Arial" panose="020B0604020202020204" pitchFamily="34" charset="0"/>
              </a:rPr>
              <a:t>K-5</a:t>
            </a:r>
          </a:p>
        </p:txBody>
      </p:sp>
      <p:sp>
        <p:nvSpPr>
          <p:cNvPr id="40" name="TextBox 39">
            <a:extLst>
              <a:ext uri="{FF2B5EF4-FFF2-40B4-BE49-F238E27FC236}">
                <a16:creationId xmlns:a16="http://schemas.microsoft.com/office/drawing/2014/main" id="{64778FD8-2C56-E440-8B8E-0D62608CA46C}"/>
              </a:ext>
            </a:extLst>
          </p:cNvPr>
          <p:cNvSpPr txBox="1"/>
          <p:nvPr/>
        </p:nvSpPr>
        <p:spPr>
          <a:xfrm>
            <a:off x="-324159" y="6101876"/>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Carissma McGee</a:t>
            </a:r>
          </a:p>
          <a:p>
            <a:pPr algn="ctr"/>
            <a:r>
              <a:rPr lang="en-US" sz="1400">
                <a:latin typeface="Arial" panose="020B0604020202020204" pitchFamily="34" charset="0"/>
                <a:cs typeface="Arial" panose="020B0604020202020204" pitchFamily="34" charset="0"/>
              </a:rPr>
              <a:t>K-3</a:t>
            </a:r>
          </a:p>
        </p:txBody>
      </p:sp>
      <p:sp>
        <p:nvSpPr>
          <p:cNvPr id="41" name="TextBox 40">
            <a:extLst>
              <a:ext uri="{FF2B5EF4-FFF2-40B4-BE49-F238E27FC236}">
                <a16:creationId xmlns:a16="http://schemas.microsoft.com/office/drawing/2014/main" id="{DB7AC961-45FF-E745-BFBB-21905A184925}"/>
              </a:ext>
            </a:extLst>
          </p:cNvPr>
          <p:cNvSpPr txBox="1"/>
          <p:nvPr/>
        </p:nvSpPr>
        <p:spPr>
          <a:xfrm>
            <a:off x="2098513" y="3219431"/>
            <a:ext cx="2570206" cy="523220"/>
          </a:xfrm>
          <a:prstGeom prst="rect">
            <a:avLst/>
          </a:prstGeom>
          <a:noFill/>
        </p:spPr>
        <p:txBody>
          <a:bodyPr wrap="square" rtlCol="0">
            <a:spAutoFit/>
          </a:bodyPr>
          <a:lstStyle/>
          <a:p>
            <a:pPr algn="ctr"/>
            <a:r>
              <a:rPr lang="en-US" sz="1400">
                <a:latin typeface="Arial" panose="020B0604020202020204" pitchFamily="34" charset="0"/>
                <a:cs typeface="Arial" panose="020B0604020202020204" pitchFamily="34" charset="0"/>
              </a:rPr>
              <a:t>Victoria Adebayo</a:t>
            </a:r>
          </a:p>
          <a:p>
            <a:pPr algn="ctr"/>
            <a:r>
              <a:rPr lang="en-US" sz="1400">
                <a:latin typeface="Arial" panose="020B0604020202020204" pitchFamily="34" charset="0"/>
                <a:cs typeface="Arial" panose="020B0604020202020204" pitchFamily="34" charset="0"/>
              </a:rPr>
              <a:t>K-3</a:t>
            </a:r>
          </a:p>
        </p:txBody>
      </p:sp>
    </p:spTree>
    <p:extLst>
      <p:ext uri="{BB962C8B-B14F-4D97-AF65-F5344CB8AC3E}">
        <p14:creationId xmlns:p14="http://schemas.microsoft.com/office/powerpoint/2010/main" val="96431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1AE3-A9BD-244D-BBDE-6D61F76FF794}"/>
              </a:ext>
            </a:extLst>
          </p:cNvPr>
          <p:cNvSpPr>
            <a:spLocks noGrp="1"/>
          </p:cNvSpPr>
          <p:nvPr>
            <p:ph type="title"/>
          </p:nvPr>
        </p:nvSpPr>
        <p:spPr>
          <a:xfrm>
            <a:off x="376617" y="581940"/>
            <a:ext cx="7105309" cy="531812"/>
          </a:xfrm>
        </p:spPr>
        <p:txBody>
          <a:bodyPr>
            <a:normAutofit fontScale="90000"/>
          </a:bodyPr>
          <a:lstStyle/>
          <a:p>
            <a:pPr lvl="0" algn="ctr">
              <a:lnSpc>
                <a:spcPct val="100000"/>
              </a:lnSpc>
              <a:spcBef>
                <a:spcPts val="0"/>
              </a:spcBef>
              <a:defRPr/>
            </a:pPr>
            <a:r>
              <a:rPr lang="en-US" b="1">
                <a:solidFill>
                  <a:srgbClr val="052876"/>
                </a:solidFill>
                <a:latin typeface="Arial" panose="020B0604020202020204" pitchFamily="34" charset="0"/>
                <a:cs typeface="Arial" panose="020B0604020202020204" pitchFamily="34" charset="0"/>
              </a:rPr>
              <a:t>Next Steps/Action Items</a:t>
            </a:r>
          </a:p>
        </p:txBody>
      </p:sp>
      <p:sp>
        <p:nvSpPr>
          <p:cNvPr id="9" name="Rectangle 8">
            <a:extLst>
              <a:ext uri="{FF2B5EF4-FFF2-40B4-BE49-F238E27FC236}">
                <a16:creationId xmlns:a16="http://schemas.microsoft.com/office/drawing/2014/main" id="{FDA8405C-523F-C14B-A2AE-D1BA9515B9A4}"/>
              </a:ext>
            </a:extLst>
          </p:cNvPr>
          <p:cNvSpPr/>
          <p:nvPr/>
        </p:nvSpPr>
        <p:spPr>
          <a:xfrm>
            <a:off x="7121666" y="5744295"/>
            <a:ext cx="3860800" cy="830997"/>
          </a:xfrm>
          <a:prstGeom prst="rect">
            <a:avLst/>
          </a:prstGeom>
        </p:spPr>
        <p:txBody>
          <a:bodyPr wrap="square">
            <a:spAutoFit/>
          </a:bodyPr>
          <a:lstStyle/>
          <a:p>
            <a:pPr marL="285750" indent="-285750" algn="ctr">
              <a:buFont typeface="Arial" panose="020B0604020202020204" pitchFamily="34" charset="0"/>
              <a:buChar char="•"/>
            </a:pPr>
            <a:endParaRPr lang="en-US" sz="1600">
              <a:solidFill>
                <a:srgbClr val="052876"/>
              </a:solidFill>
              <a:latin typeface="Arial" panose="020B0604020202020204" pitchFamily="34" charset="0"/>
              <a:cs typeface="Arial" panose="020B0604020202020204" pitchFamily="34" charset="0"/>
            </a:endParaRPr>
          </a:p>
          <a:p>
            <a:pPr algn="ctr"/>
            <a:r>
              <a:rPr lang="en-US" sz="1600">
                <a:solidFill>
                  <a:srgbClr val="052876"/>
                </a:solidFill>
                <a:latin typeface="Arial" panose="020B0604020202020204" pitchFamily="34" charset="0"/>
                <a:cs typeface="Arial" panose="020B0604020202020204" pitchFamily="34" charset="0"/>
              </a:rPr>
              <a:t>Ron H. Smith, Director</a:t>
            </a:r>
          </a:p>
          <a:p>
            <a:pPr algn="ctr"/>
            <a:r>
              <a:rPr lang="en-US" sz="1600">
                <a:solidFill>
                  <a:srgbClr val="052876"/>
                </a:solidFill>
                <a:latin typeface="Arial" panose="020B0604020202020204" pitchFamily="34" charset="0"/>
                <a:cs typeface="Arial" panose="020B0604020202020204" pitchFamily="34" charset="0"/>
              </a:rPr>
              <a:t>KSSP</a:t>
            </a:r>
          </a:p>
        </p:txBody>
      </p:sp>
      <p:sp>
        <p:nvSpPr>
          <p:cNvPr id="8" name="Text Placeholder 7">
            <a:extLst>
              <a:ext uri="{FF2B5EF4-FFF2-40B4-BE49-F238E27FC236}">
                <a16:creationId xmlns:a16="http://schemas.microsoft.com/office/drawing/2014/main" id="{E8A29413-C5AD-7C4F-AE2D-67700CB2A7EC}"/>
              </a:ext>
            </a:extLst>
          </p:cNvPr>
          <p:cNvSpPr>
            <a:spLocks noGrp="1"/>
          </p:cNvSpPr>
          <p:nvPr>
            <p:ph type="body" sz="half" idx="2"/>
          </p:nvPr>
        </p:nvSpPr>
        <p:spPr>
          <a:xfrm>
            <a:off x="635785" y="2157436"/>
            <a:ext cx="6226714" cy="2543175"/>
          </a:xfrm>
        </p:spPr>
        <p:txBody>
          <a:bodyPr>
            <a:noAutofit/>
          </a:bodyPr>
          <a:lstStyle/>
          <a:p>
            <a:r>
              <a:rPr lang="en-US" sz="3600">
                <a:latin typeface="Arial" panose="020B0604020202020204" pitchFamily="34" charset="0"/>
                <a:cs typeface="Arial" panose="020B0604020202020204" pitchFamily="34" charset="0"/>
              </a:rPr>
              <a:t>How can scientists in the collaboration support Physics students in the Karsh STEM Scholars Program?</a:t>
            </a:r>
          </a:p>
        </p:txBody>
      </p:sp>
      <p:pic>
        <p:nvPicPr>
          <p:cNvPr id="17" name="Picture 16" descr="A person wearing a suit and tie&#10;&#10;Description automatically generated">
            <a:extLst>
              <a:ext uri="{FF2B5EF4-FFF2-40B4-BE49-F238E27FC236}">
                <a16:creationId xmlns:a16="http://schemas.microsoft.com/office/drawing/2014/main" id="{34A669B1-E6E4-F245-AF14-8B4AB82A4596}"/>
              </a:ext>
            </a:extLst>
          </p:cNvPr>
          <p:cNvPicPr>
            <a:picLocks noChangeAspect="1"/>
          </p:cNvPicPr>
          <p:nvPr/>
        </p:nvPicPr>
        <p:blipFill>
          <a:blip r:embed="rId2"/>
          <a:stretch>
            <a:fillRect/>
          </a:stretch>
        </p:blipFill>
        <p:spPr>
          <a:xfrm>
            <a:off x="7121666" y="548614"/>
            <a:ext cx="3674941" cy="5512412"/>
          </a:xfrm>
          <a:prstGeom prst="rect">
            <a:avLst/>
          </a:prstGeom>
          <a:effectLst>
            <a:softEdge rad="76200"/>
          </a:effectLst>
        </p:spPr>
      </p:pic>
    </p:spTree>
    <p:extLst>
      <p:ext uri="{BB962C8B-B14F-4D97-AF65-F5344CB8AC3E}">
        <p14:creationId xmlns:p14="http://schemas.microsoft.com/office/powerpoint/2010/main" val="2690516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791</Words>
  <Application>Microsoft Office PowerPoint</Application>
  <PresentationFormat>Widescreen</PresentationFormat>
  <Paragraphs>180</Paragraphs>
  <Slides>10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Arial,Sans-Serif</vt:lpstr>
      <vt:lpstr>Calibri</vt:lpstr>
      <vt:lpstr>Calibri Light</vt:lpstr>
      <vt:lpstr>Goudy Old Style</vt:lpstr>
      <vt:lpstr>Open Sans</vt:lpstr>
      <vt:lpstr>Office Theme</vt:lpstr>
      <vt:lpstr>PowerPoint Presentation</vt:lpstr>
      <vt:lpstr>Program History</vt:lpstr>
      <vt:lpstr> Mission &amp; Goals</vt:lpstr>
      <vt:lpstr>Student Highlights</vt:lpstr>
      <vt:lpstr>The Winner’s Circle</vt:lpstr>
      <vt:lpstr>K-1 Graduate School Offers</vt:lpstr>
      <vt:lpstr>Internships</vt:lpstr>
      <vt:lpstr>Our KSSP Physics Scholars</vt:lpstr>
      <vt:lpstr>Next Steps/Action Items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Ronald</dc:creator>
  <cp:lastModifiedBy>Juliet Crowell</cp:lastModifiedBy>
  <cp:revision>3</cp:revision>
  <dcterms:created xsi:type="dcterms:W3CDTF">2021-03-16T16:10:28Z</dcterms:created>
  <dcterms:modified xsi:type="dcterms:W3CDTF">2021-08-05T01:00:26Z</dcterms:modified>
</cp:coreProperties>
</file>